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4"/>
  </p:notesMasterIdLst>
  <p:sldIdLst>
    <p:sldId id="510" r:id="rId5"/>
    <p:sldId id="511" r:id="rId6"/>
    <p:sldId id="518" r:id="rId7"/>
    <p:sldId id="551" r:id="rId8"/>
    <p:sldId id="514" r:id="rId9"/>
    <p:sldId id="513" r:id="rId10"/>
    <p:sldId id="512" r:id="rId11"/>
    <p:sldId id="519" r:id="rId12"/>
    <p:sldId id="55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52169-D932-4256-A4F2-2CF0FD3DA8FA}" v="8" dt="2025-01-08T17:08:38.234"/>
    <p1510:client id="{8FF85C45-A526-4AA6-8F22-4043207069AA}" v="28" dt="2025-01-08T15:59:49.539"/>
    <p1510:client id="{BDA8FC0F-6371-41F9-B5AB-51D9D43932B4}" v="21" dt="2025-01-09T10:19:23.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BDA8FC0F-6371-41F9-B5AB-51D9D43932B4}"/>
    <pc:docChg chg="modSld">
      <pc:chgData name="Kathryn Sharratt" userId="S::kathryn.sharratt@prospect.org.uk::97cf956a-b3a7-4e73-864d-44684f77c5c1" providerId="AD" clId="Web-{BDA8FC0F-6371-41F9-B5AB-51D9D43932B4}" dt="2025-01-09T10:19:23.948" v="20" actId="20577"/>
      <pc:docMkLst>
        <pc:docMk/>
      </pc:docMkLst>
      <pc:sldChg chg="modSp">
        <pc:chgData name="Kathryn Sharratt" userId="S::kathryn.sharratt@prospect.org.uk::97cf956a-b3a7-4e73-864d-44684f77c5c1" providerId="AD" clId="Web-{BDA8FC0F-6371-41F9-B5AB-51D9D43932B4}" dt="2025-01-09T10:19:23.948" v="20" actId="20577"/>
        <pc:sldMkLst>
          <pc:docMk/>
          <pc:sldMk cId="2384727387" sldId="513"/>
        </pc:sldMkLst>
        <pc:spChg chg="mod">
          <ac:chgData name="Kathryn Sharratt" userId="S::kathryn.sharratt@prospect.org.uk::97cf956a-b3a7-4e73-864d-44684f77c5c1" providerId="AD" clId="Web-{BDA8FC0F-6371-41F9-B5AB-51D9D43932B4}" dt="2025-01-09T10:19:23.948" v="20" actId="20577"/>
          <ac:spMkLst>
            <pc:docMk/>
            <pc:sldMk cId="2384727387" sldId="513"/>
            <ac:spMk id="10" creationId="{2946BD18-DCC5-47BA-9862-DE217D4D4BB1}"/>
          </ac:spMkLst>
        </pc:spChg>
      </pc:sldChg>
    </pc:docChg>
  </pc:docChgLst>
  <pc:docChgLst>
    <pc:chgData name="Kathryn Sharratt" userId="S::kathryn.sharratt@prospect.org.uk::97cf956a-b3a7-4e73-864d-44684f77c5c1" providerId="AD" clId="Web-{8FF85C45-A526-4AA6-8F22-4043207069AA}"/>
    <pc:docChg chg="modSld">
      <pc:chgData name="Kathryn Sharratt" userId="S::kathryn.sharratt@prospect.org.uk::97cf956a-b3a7-4e73-864d-44684f77c5c1" providerId="AD" clId="Web-{8FF85C45-A526-4AA6-8F22-4043207069AA}" dt="2025-01-08T15:59:49.539" v="27" actId="20577"/>
      <pc:docMkLst>
        <pc:docMk/>
      </pc:docMkLst>
      <pc:sldChg chg="modSp">
        <pc:chgData name="Kathryn Sharratt" userId="S::kathryn.sharratt@prospect.org.uk::97cf956a-b3a7-4e73-864d-44684f77c5c1" providerId="AD" clId="Web-{8FF85C45-A526-4AA6-8F22-4043207069AA}" dt="2025-01-08T15:59:49.539" v="27" actId="20577"/>
        <pc:sldMkLst>
          <pc:docMk/>
          <pc:sldMk cId="2384727387" sldId="513"/>
        </pc:sldMkLst>
        <pc:spChg chg="mod">
          <ac:chgData name="Kathryn Sharratt" userId="S::kathryn.sharratt@prospect.org.uk::97cf956a-b3a7-4e73-864d-44684f77c5c1" providerId="AD" clId="Web-{8FF85C45-A526-4AA6-8F22-4043207069AA}" dt="2025-01-08T15:59:49.539" v="27" actId="20577"/>
          <ac:spMkLst>
            <pc:docMk/>
            <pc:sldMk cId="2384727387" sldId="513"/>
            <ac:spMk id="10" creationId="{2946BD18-DCC5-47BA-9862-DE217D4D4BB1}"/>
          </ac:spMkLst>
        </pc:spChg>
      </pc:sldChg>
    </pc:docChg>
  </pc:docChgLst>
  <pc:docChgLst>
    <pc:chgData name="Kathryn Sharratt" userId="S::kathryn.sharratt@prospect.org.uk::97cf956a-b3a7-4e73-864d-44684f77c5c1" providerId="AD" clId="Web-{6A752169-D932-4256-A4F2-2CF0FD3DA8FA}"/>
    <pc:docChg chg="modSld">
      <pc:chgData name="Kathryn Sharratt" userId="S::kathryn.sharratt@prospect.org.uk::97cf956a-b3a7-4e73-864d-44684f77c5c1" providerId="AD" clId="Web-{6A752169-D932-4256-A4F2-2CF0FD3DA8FA}" dt="2025-01-08T17:08:37.546" v="6" actId="20577"/>
      <pc:docMkLst>
        <pc:docMk/>
      </pc:docMkLst>
      <pc:sldChg chg="modSp">
        <pc:chgData name="Kathryn Sharratt" userId="S::kathryn.sharratt@prospect.org.uk::97cf956a-b3a7-4e73-864d-44684f77c5c1" providerId="AD" clId="Web-{6A752169-D932-4256-A4F2-2CF0FD3DA8FA}" dt="2025-01-08T17:08:37.546" v="6" actId="20577"/>
        <pc:sldMkLst>
          <pc:docMk/>
          <pc:sldMk cId="4274872432" sldId="510"/>
        </pc:sldMkLst>
        <pc:spChg chg="mod">
          <ac:chgData name="Kathryn Sharratt" userId="S::kathryn.sharratt@prospect.org.uk::97cf956a-b3a7-4e73-864d-44684f77c5c1" providerId="AD" clId="Web-{6A752169-D932-4256-A4F2-2CF0FD3DA8FA}" dt="2025-01-08T17:08:37.546" v="6" actId="20577"/>
          <ac:spMkLst>
            <pc:docMk/>
            <pc:sldMk cId="4274872432" sldId="510"/>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8,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Use whiteboard</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 on Page 14</a:t>
            </a:r>
            <a:r>
              <a:rPr lang="en-US" b="1" baseline="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and an understanding of the union structure</a:t>
            </a:r>
          </a:p>
          <a:p>
            <a:endParaRPr lang="en-US" b="1">
              <a:latin typeface="Arial" charset="0"/>
              <a:ea typeface="Arial" charset="0"/>
              <a:cs typeface="Arial" charset="0"/>
            </a:endParaRPr>
          </a:p>
          <a:p>
            <a:r>
              <a:rPr lang="en-GB" sz="1200" kern="1200">
                <a:solidFill>
                  <a:schemeClr val="tx1"/>
                </a:solidFill>
                <a:effectLst/>
                <a:latin typeface="+mn-lt"/>
                <a:ea typeface="+mn-ea"/>
                <a:cs typeface="+mn-cs"/>
              </a:rPr>
              <a:t>Follow up activity in session 2</a:t>
            </a:r>
          </a:p>
          <a:p>
            <a:r>
              <a:rPr lang="en-GB" sz="1200" kern="1200">
                <a:solidFill>
                  <a:schemeClr val="tx1"/>
                </a:solidFill>
                <a:effectLst/>
                <a:latin typeface="+mn-lt"/>
                <a:ea typeface="+mn-ea"/>
                <a:cs typeface="+mn-cs"/>
              </a:rPr>
              <a:t>Look at the following the questionnaire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2382236"/>
          </a:xfrm>
        </p:spPr>
        <p:txBody>
          <a:bodyPr/>
          <a:lstStyle/>
          <a:p>
            <a:r>
              <a:rPr lang="en-US">
                <a:latin typeface="Arial"/>
                <a:cs typeface="Arial"/>
              </a:rPr>
              <a:t>What is a trade union?</a:t>
            </a:r>
            <a:br>
              <a:rPr lang="en-US">
                <a:latin typeface="Arial"/>
                <a:cs typeface="Arial"/>
              </a:rPr>
            </a:br>
            <a:r>
              <a:rPr lang="en-US" sz="800">
                <a:latin typeface="Arial"/>
                <a:cs typeface="Arial"/>
              </a:rPr>
              <a:t>Update 1.8. Jan 2025</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GB" sz="2400">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1292345779"/>
              </p:ext>
            </p:extLst>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800">
                          <a:effectLst/>
                        </a:rPr>
                        <a:t>disclosure of information by the employer for collective bargaining purposes</a:t>
                      </a:r>
                    </a:p>
                    <a:p>
                      <a:pPr marL="342900" lvl="0" indent="-342900">
                        <a:buFont typeface="Symbol" panose="05050102010706020507" pitchFamily="18" charset="2"/>
                        <a:buChar char=""/>
                      </a:pPr>
                      <a:r>
                        <a:rPr lang="en-GB" sz="1800">
                          <a:effectLst/>
                        </a:rPr>
                        <a:t>reasonable paid time off for union reps to carry out union duties</a:t>
                      </a:r>
                    </a:p>
                    <a:p>
                      <a:pPr marL="342900" lvl="0" indent="-342900">
                        <a:buFont typeface="Symbol" panose="05050102010706020507" pitchFamily="18" charset="2"/>
                        <a:buChar char=""/>
                      </a:pPr>
                      <a:r>
                        <a:rPr lang="en-GB" sz="1800">
                          <a:effectLst/>
                        </a:rPr>
                        <a:t>reasonable paid time off for union learning reps to carry out their duties</a:t>
                      </a:r>
                    </a:p>
                    <a:p>
                      <a:pPr marL="342900" lvl="0" indent="-342900">
                        <a:buFont typeface="Symbol" panose="05050102010706020507" pitchFamily="18" charset="2"/>
                        <a:buChar char=""/>
                      </a:pPr>
                      <a:r>
                        <a:rPr lang="en-GB" sz="1800">
                          <a:effectLst/>
                        </a:rPr>
                        <a:t>reasonable unpaid time off for members to carry out union activities</a:t>
                      </a:r>
                    </a:p>
                    <a:p>
                      <a:pPr marL="342900" lvl="0" indent="-342900">
                        <a:buFont typeface="Symbol" panose="05050102010706020507" pitchFamily="18" charset="2"/>
                        <a:buChar char=""/>
                      </a:pPr>
                      <a:r>
                        <a:rPr lang="en-GB" sz="1800">
                          <a:effectLst/>
                        </a:rPr>
                        <a:t>appoint a union safety rep</a:t>
                      </a:r>
                    </a:p>
                    <a:p>
                      <a:pPr marL="342900" lvl="0" indent="-342900">
                        <a:buFont typeface="Symbol" panose="05050102010706020507" pitchFamily="18" charset="2"/>
                        <a:buChar char=""/>
                      </a:pPr>
                      <a:r>
                        <a:rPr lang="en-GB" sz="1800">
                          <a:effectLst/>
                        </a:rPr>
                        <a:t>appoint safety committee representatives</a:t>
                      </a:r>
                    </a:p>
                    <a:p>
                      <a:pPr marL="342900" lvl="0" indent="-342900">
                        <a:buFont typeface="Symbol" panose="05050102010706020507" pitchFamily="18" charset="2"/>
                        <a:buChar char=""/>
                      </a:pPr>
                      <a:r>
                        <a:rPr lang="en-GB" sz="1800">
                          <a:effectLst/>
                        </a:rPr>
                        <a:t>consultation prior to redundancy; and</a:t>
                      </a:r>
                    </a:p>
                    <a:p>
                      <a:pPr marL="342900" lvl="0" indent="-342900">
                        <a:spcAft>
                          <a:spcPts val="1200"/>
                        </a:spcAft>
                        <a:buFont typeface="Symbol" panose="05050102010706020507" pitchFamily="18" charset="2"/>
                        <a:buChar char=""/>
                      </a:pPr>
                      <a:r>
                        <a:rPr lang="en-GB" sz="1800">
                          <a:effectLst/>
                        </a:rPr>
                        <a:t>consultation prior to business transfers. </a:t>
                      </a:r>
                      <a:endParaRPr lang="en-GB" sz="18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on average 4.2% more in salary (TUC 2023)</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(TUC 2023)</a:t>
            </a:r>
          </a:p>
          <a:p>
            <a:pPr marL="342900" indent="-342900">
              <a:spcBef>
                <a:spcPts val="900"/>
              </a:spcBef>
              <a:buFont typeface="Arial"/>
              <a:buChar char="•"/>
            </a:pPr>
            <a:r>
              <a:rPr lang="en-US" sz="2100">
                <a:latin typeface="Arial"/>
                <a:cs typeface="Arial"/>
              </a:rPr>
              <a:t>Got £320 million in compensation (TUC 2015)</a:t>
            </a:r>
          </a:p>
          <a:p>
            <a:pPr marL="342900" indent="-342900">
              <a:spcBef>
                <a:spcPts val="900"/>
              </a:spcBef>
              <a:buFont typeface="Arial"/>
              <a:buChar char="•"/>
            </a:pPr>
            <a:r>
              <a:rPr lang="en-US" sz="2100">
                <a:latin typeface="Arial"/>
                <a:cs typeface="Arial"/>
              </a:rPr>
              <a:t>Trained 29,694 representatives (TUC 2019)</a:t>
            </a:r>
          </a:p>
          <a:p>
            <a:pPr marL="342900" indent="-342900">
              <a:spcBef>
                <a:spcPts val="900"/>
              </a:spcBef>
              <a:buFont typeface="Arial"/>
              <a:buChar char="•"/>
            </a:pPr>
            <a:r>
              <a:rPr lang="en-US" sz="1200">
                <a:latin typeface="Arial"/>
                <a:cs typeface="Arial"/>
              </a:rPr>
              <a:t>(TUC Still the latest stats available)</a:t>
            </a:r>
          </a:p>
        </p:txBody>
      </p:sp>
      <p:sp>
        <p:nvSpPr>
          <p:cNvPr id="10" name="TextBox 9">
            <a:extLst>
              <a:ext uri="{FF2B5EF4-FFF2-40B4-BE49-F238E27FC236}">
                <a16:creationId xmlns:a16="http://schemas.microsoft.com/office/drawing/2014/main" id="{2946BD18-DCC5-47BA-9862-DE217D4D4BB1}"/>
              </a:ext>
            </a:extLst>
          </p:cNvPr>
          <p:cNvSpPr txBox="1"/>
          <p:nvPr/>
        </p:nvSpPr>
        <p:spPr>
          <a:xfrm>
            <a:off x="6958360" y="1754739"/>
            <a:ext cx="2642839" cy="4537688"/>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sz="2100">
                <a:latin typeface="Arial"/>
                <a:cs typeface="Arial"/>
              </a:rPr>
              <a:t>Just over 159,800 members as of January 2025</a:t>
            </a:r>
          </a:p>
          <a:p>
            <a:pPr marL="342900" indent="-342900">
              <a:spcBef>
                <a:spcPts val="900"/>
              </a:spcBef>
              <a:buFont typeface="Arial"/>
              <a:buChar char="•"/>
            </a:pPr>
            <a:r>
              <a:rPr lang="en-US" sz="2100">
                <a:latin typeface="Arial"/>
                <a:cs typeface="Arial"/>
              </a:rPr>
              <a:t>Got £3.183m in 2024 for injury compensation.</a:t>
            </a:r>
          </a:p>
          <a:p>
            <a:pPr marL="342900" indent="-342900">
              <a:spcBef>
                <a:spcPts val="900"/>
              </a:spcBef>
              <a:buFont typeface="Arial"/>
              <a:buChar char="•"/>
            </a:pPr>
            <a:r>
              <a:rPr lang="en-US" sz="2100">
                <a:latin typeface="Arial"/>
                <a:cs typeface="Arial"/>
              </a:rPr>
              <a:t>NEP provided over 1,100 Reps with training in 2024</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a:latin typeface="Arial"/>
                <a:cs typeface="Arial"/>
              </a:rPr>
              <a:t>Activity D: Your workplace - Homework</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first video in collection on union structure</a:t>
            </a:r>
          </a:p>
          <a:p>
            <a:pPr>
              <a:spcBef>
                <a:spcPts val="900"/>
              </a:spcBef>
            </a:pPr>
            <a:r>
              <a:rPr lang="en-GB" sz="2400">
                <a:latin typeface="Arial" panose="020B0604020202020204" pitchFamily="34" charset="0"/>
                <a:cs typeface="Arial" panose="020B0604020202020204" pitchFamily="34" charset="0"/>
                <a:hlinkClick r:id="rId3"/>
              </a:rPr>
              <a:t>https://vimeo.com/showcase/prospect-ed</a:t>
            </a:r>
            <a:endParaRPr lang="en-GB" sz="2400">
              <a:latin typeface="Arial" panose="020B0604020202020204" pitchFamily="34" charset="0"/>
              <a:cs typeface="Arial" panose="020B0604020202020204" pitchFamily="34" charset="0"/>
            </a:endParaRPr>
          </a:p>
          <a:p>
            <a:pPr>
              <a:spcBef>
                <a:spcPts val="900"/>
              </a:spcBef>
            </a:pPr>
            <a:r>
              <a:rPr lang="en-GB" sz="240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DF0957-91F8-41A7-A9CC-9CBEE9CCA09E}">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EEA6F5-25B7-4AC6-8F80-769D789B1B0F}">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BD96AB-7141-457F-B661-6374E2709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2019-01389-Template-Bectu-Powerpoint-template-Version-12-09-2019 (1)</vt:lpstr>
      <vt:lpstr>What is a trade union? Update 1.8. Jan 2025</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2025-01-09T10:19:53Z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-705465768</vt:i4>
  </property>
  <property fmtid="{D5CDD505-2E9C-101B-9397-08002B2CF9AE}" pid="3" name="_NewReviewCycle">
    <vt:lpwstr/>
  </property>
  <property fmtid="{D5CDD505-2E9C-101B-9397-08002B2CF9AE}" pid="4" name="_EmailSubject">
    <vt:lpwstr>bectu slides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ContentTypeId">
    <vt:lpwstr>0x010100D8D7AC766A08B146B6390D5D437781FB</vt:lpwstr>
  </property>
  <property fmtid="{D5CDD505-2E9C-101B-9397-08002B2CF9AE}" pid="8" name="MediaServiceImageTags">
    <vt:lpwstr/>
  </property>
</Properties>
</file>