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4"/>
  </p:sldMasterIdLst>
  <p:notesMasterIdLst>
    <p:notesMasterId r:id="rId13"/>
  </p:notesMasterIdLst>
  <p:sldIdLst>
    <p:sldId id="510" r:id="rId5"/>
    <p:sldId id="511" r:id="rId6"/>
    <p:sldId id="551" r:id="rId7"/>
    <p:sldId id="514" r:id="rId8"/>
    <p:sldId id="513" r:id="rId9"/>
    <p:sldId id="512" r:id="rId10"/>
    <p:sldId id="519" r:id="rId11"/>
    <p:sldId id="55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76"/>
    <a:srgbClr val="FEC86E"/>
    <a:srgbClr val="FBD603"/>
    <a:srgbClr val="282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890F1F-0AED-43A7-A081-5541CCB3FADE}" v="7" dt="2025-01-09T14:32:27.7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Roberts" userId="809e680c-7cbe-4ca5-8db2-be1c15666466" providerId="ADAL" clId="{82890F1F-0AED-43A7-A081-5541CCB3FADE}"/>
    <pc:docChg chg="custSel modSld">
      <pc:chgData name="Martin Roberts" userId="809e680c-7cbe-4ca5-8db2-be1c15666466" providerId="ADAL" clId="{82890F1F-0AED-43A7-A081-5541CCB3FADE}" dt="2025-01-09T14:32:27.792" v="6"/>
      <pc:docMkLst>
        <pc:docMk/>
      </pc:docMkLst>
      <pc:sldChg chg="addSp delSp modSp mod delAnim modAnim">
        <pc:chgData name="Martin Roberts" userId="809e680c-7cbe-4ca5-8db2-be1c15666466" providerId="ADAL" clId="{82890F1F-0AED-43A7-A081-5541CCB3FADE}" dt="2025-01-09T14:32:27.792" v="6"/>
        <pc:sldMkLst>
          <pc:docMk/>
          <pc:sldMk cId="2384727387" sldId="513"/>
        </pc:sldMkLst>
        <pc:spChg chg="add mod">
          <ac:chgData name="Martin Roberts" userId="809e680c-7cbe-4ca5-8db2-be1c15666466" providerId="ADAL" clId="{82890F1F-0AED-43A7-A081-5541CCB3FADE}" dt="2025-01-09T14:31:44.802" v="2"/>
          <ac:spMkLst>
            <pc:docMk/>
            <pc:sldMk cId="2384727387" sldId="513"/>
            <ac:spMk id="3" creationId="{8B5BCB03-2078-3EED-1321-CE3E4C87AEB2}"/>
          </ac:spMkLst>
        </pc:spChg>
        <pc:spChg chg="add mod">
          <ac:chgData name="Martin Roberts" userId="809e680c-7cbe-4ca5-8db2-be1c15666466" providerId="ADAL" clId="{82890F1F-0AED-43A7-A081-5541CCB3FADE}" dt="2025-01-09T14:32:15.029" v="4"/>
          <ac:spMkLst>
            <pc:docMk/>
            <pc:sldMk cId="2384727387" sldId="513"/>
            <ac:spMk id="4" creationId="{30500FB3-1E8D-8FF8-CEDE-D88702B6B373}"/>
          </ac:spMkLst>
        </pc:spChg>
        <pc:spChg chg="add mod">
          <ac:chgData name="Martin Roberts" userId="809e680c-7cbe-4ca5-8db2-be1c15666466" providerId="ADAL" clId="{82890F1F-0AED-43A7-A081-5541CCB3FADE}" dt="2025-01-09T14:32:27.792" v="6"/>
          <ac:spMkLst>
            <pc:docMk/>
            <pc:sldMk cId="2384727387" sldId="513"/>
            <ac:spMk id="5" creationId="{0F69FA9F-9260-29D3-337F-0CBC817320D2}"/>
          </ac:spMkLst>
        </pc:spChg>
        <pc:spChg chg="del">
          <ac:chgData name="Martin Roberts" userId="809e680c-7cbe-4ca5-8db2-be1c15666466" providerId="ADAL" clId="{82890F1F-0AED-43A7-A081-5541CCB3FADE}" dt="2025-01-09T14:32:13.674" v="3" actId="478"/>
          <ac:spMkLst>
            <pc:docMk/>
            <pc:sldMk cId="2384727387" sldId="513"/>
            <ac:spMk id="8" creationId="{AA7B3EB1-A793-4A33-A982-816E2D1E7F75}"/>
          </ac:spMkLst>
        </pc:spChg>
        <pc:spChg chg="del">
          <ac:chgData name="Martin Roberts" userId="809e680c-7cbe-4ca5-8db2-be1c15666466" providerId="ADAL" clId="{82890F1F-0AED-43A7-A081-5541CCB3FADE}" dt="2025-01-09T14:32:20.403" v="5" actId="478"/>
          <ac:spMkLst>
            <pc:docMk/>
            <pc:sldMk cId="2384727387" sldId="513"/>
            <ac:spMk id="9" creationId="{0DB1ED0E-9851-4AC5-95A8-19BA169CCB89}"/>
          </ac:spMkLst>
        </pc:spChg>
        <pc:spChg chg="del mod">
          <ac:chgData name="Martin Roberts" userId="809e680c-7cbe-4ca5-8db2-be1c15666466" providerId="ADAL" clId="{82890F1F-0AED-43A7-A081-5541CCB3FADE}" dt="2025-01-09T14:31:43.300" v="1" actId="478"/>
          <ac:spMkLst>
            <pc:docMk/>
            <pc:sldMk cId="2384727387" sldId="513"/>
            <ac:spMk id="10" creationId="{2946BD18-DCC5-47BA-9862-DE217D4D4BB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5DE61-124E-0F40-8D2D-41EDA1E0CEE2}" type="datetimeFigureOut">
              <a:rPr lang="en-US" smtClean="0"/>
              <a:t>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a:t>This session is designed to find out what the reps think a trade union is and how it can help them.</a:t>
            </a:r>
          </a:p>
          <a:p>
            <a:pPr marL="171450" indent="-171450">
              <a:buFont typeface="Arial"/>
              <a:buChar char="•"/>
            </a:pPr>
            <a:r>
              <a:rPr lang="en-US"/>
              <a:t>In particular when a rep is asked “Why should I join?”</a:t>
            </a:r>
          </a:p>
          <a:p>
            <a:pPr marL="171450" indent="-171450">
              <a:buFont typeface="Arial"/>
              <a:buChar char="•"/>
            </a:pPr>
            <a:r>
              <a:rPr lang="en-US"/>
              <a:t>One of the things all reps find hard is recruiting. What should they say to persuade someone to join.</a:t>
            </a:r>
          </a:p>
          <a:p>
            <a:pPr marL="171450" indent="-171450">
              <a:buFont typeface="Arial"/>
              <a:buChar char="•"/>
            </a:pPr>
            <a:r>
              <a:rPr lang="en-US"/>
              <a:t>Ask the question,</a:t>
            </a:r>
            <a:r>
              <a:rPr lang="en-US" baseline="0"/>
              <a:t> then go the next slide</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a:t>
            </a:fld>
            <a:endParaRPr lang="en-US"/>
          </a:p>
        </p:txBody>
      </p:sp>
    </p:spTree>
    <p:extLst>
      <p:ext uri="{BB962C8B-B14F-4D97-AF65-F5344CB8AC3E}">
        <p14:creationId xmlns:p14="http://schemas.microsoft.com/office/powerpoint/2010/main" val="3701568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 to be achieved: </a:t>
            </a:r>
          </a:p>
          <a:p>
            <a:endParaRPr lang="en-US" b="1">
              <a:latin typeface="Arial" charset="0"/>
              <a:cs typeface="Arial" charset="0"/>
            </a:endParaRPr>
          </a:p>
          <a:p>
            <a:r>
              <a:rPr lang="en-US"/>
              <a:t>This is the definition you would find in a dictionary. M</a:t>
            </a:r>
            <a:r>
              <a:rPr lang="en-US" baseline="0"/>
              <a:t>ost young workers have no idea what a union is and any view they do have is one that is out of date.</a:t>
            </a:r>
          </a:p>
          <a:p>
            <a:r>
              <a:rPr lang="en-US" baseline="0"/>
              <a:t>We need to be explain this is not so and why union’s </a:t>
            </a:r>
            <a:r>
              <a:rPr lang="en-US" baseline="0" err="1"/>
              <a:t>arestill</a:t>
            </a:r>
            <a:r>
              <a:rPr lang="en-US" baseline="0"/>
              <a:t> relevant. </a:t>
            </a:r>
          </a:p>
          <a:p>
            <a:endParaRPr lang="en-US"/>
          </a:p>
          <a:p>
            <a:pPr marL="171450" indent="-171450">
              <a:buFont typeface="Arial" charset="0"/>
              <a:buChar char="•"/>
            </a:pPr>
            <a:r>
              <a:rPr lang="en-US"/>
              <a:t>Ask why they are interested in being reps? The sort of answers we are looking for are: a safe</a:t>
            </a:r>
            <a:r>
              <a:rPr lang="en-US" baseline="0"/>
              <a:t> place to work, environmental issues and robust procedures that help members.</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2</a:t>
            </a:fld>
            <a:endParaRPr lang="en-US"/>
          </a:p>
        </p:txBody>
      </p:sp>
    </p:spTree>
    <p:extLst>
      <p:ext uri="{BB962C8B-B14F-4D97-AF65-F5344CB8AC3E}">
        <p14:creationId xmlns:p14="http://schemas.microsoft.com/office/powerpoint/2010/main" val="1588107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eaLnBrk="1" hangingPunct="1">
              <a:lnSpc>
                <a:spcPct val="100000"/>
              </a:lnSpc>
              <a:spcBef>
                <a:spcPts val="600"/>
              </a:spcBef>
              <a:buClr>
                <a:schemeClr val="tx2"/>
              </a:buClr>
              <a:buFont typeface="Wingdings" charset="2"/>
              <a:buNone/>
            </a:pPr>
            <a:r>
              <a:rPr lang="en-US" sz="2400" b="1">
                <a:latin typeface="Arial" charset="0"/>
                <a:ea typeface="Arial" charset="0"/>
                <a:cs typeface="Arial" charset="0"/>
              </a:rPr>
              <a:t>Outcome to be achieved: Learn</a:t>
            </a:r>
            <a:r>
              <a:rPr lang="en-US" sz="2400" b="1" baseline="0">
                <a:latin typeface="Arial" charset="0"/>
                <a:ea typeface="Arial" charset="0"/>
                <a:cs typeface="Arial" charset="0"/>
              </a:rPr>
              <a:t> what recognition is:</a:t>
            </a:r>
          </a:p>
          <a:p>
            <a:pPr lvl="2" eaLnBrk="1" hangingPunct="1">
              <a:lnSpc>
                <a:spcPct val="100000"/>
              </a:lnSpc>
              <a:spcBef>
                <a:spcPts val="600"/>
              </a:spcBef>
              <a:buClr>
                <a:schemeClr val="tx2"/>
              </a:buClr>
              <a:buFont typeface="Wingdings" charset="2"/>
              <a:buNone/>
            </a:pPr>
            <a:endParaRPr lang="en-US" sz="2400" b="1" baseline="0">
              <a:latin typeface="Arial" charset="0"/>
              <a:ea typeface="Arial" charset="0"/>
              <a:cs typeface="Arial" charset="0"/>
            </a:endParaRPr>
          </a:p>
          <a:p>
            <a:pPr lvl="2" eaLnBrk="1" hangingPunct="1">
              <a:lnSpc>
                <a:spcPct val="100000"/>
              </a:lnSpc>
              <a:spcBef>
                <a:spcPts val="600"/>
              </a:spcBef>
              <a:buClr>
                <a:schemeClr val="tx2"/>
              </a:buClr>
              <a:buFont typeface="Wingdings" charset="2"/>
              <a:buNone/>
            </a:pPr>
            <a:r>
              <a:rPr lang="en-US" altLang="en-US" sz="2400" b="0" baseline="0">
                <a:latin typeface="Arial" charset="0"/>
                <a:ea typeface="Arial" charset="0"/>
                <a:cs typeface="Arial" charset="0"/>
              </a:rPr>
              <a:t>If this is for one branch, and you know what sort of recognition agreement it has, go through it. This is something they need to know and leads to the next exercise.</a:t>
            </a:r>
            <a:endParaRPr lang="en-GB" altLang="en-US" sz="2400" b="0"/>
          </a:p>
          <a:p>
            <a:pPr lvl="2" eaLnBrk="1" hangingPunct="1">
              <a:lnSpc>
                <a:spcPct val="100000"/>
              </a:lnSpc>
              <a:spcBef>
                <a:spcPts val="600"/>
              </a:spcBef>
              <a:buClr>
                <a:schemeClr val="tx2"/>
              </a:buClr>
              <a:buFont typeface="Wingdings" charset="2"/>
              <a:buNone/>
            </a:pPr>
            <a:r>
              <a:rPr lang="en-GB" altLang="en-US" sz="2400"/>
              <a:t>Even if employer resists, union can achieve recognition if has</a:t>
            </a:r>
          </a:p>
          <a:p>
            <a:pPr marL="1439863" lvl="3" indent="-457200" eaLnBrk="1" hangingPunct="1">
              <a:spcBef>
                <a:spcPts val="600"/>
              </a:spcBef>
              <a:buClr>
                <a:schemeClr val="tx1"/>
              </a:buClr>
              <a:buFont typeface="Tahoma" charset="0"/>
              <a:buAutoNum type="alphaLcParenR"/>
            </a:pPr>
            <a:r>
              <a:rPr lang="en-GB" altLang="en-US"/>
              <a:t>over 50% membership; or </a:t>
            </a:r>
          </a:p>
          <a:p>
            <a:pPr marL="1439863" lvl="3" indent="-457200" eaLnBrk="1" hangingPunct="1">
              <a:spcBef>
                <a:spcPts val="600"/>
              </a:spcBef>
              <a:buClr>
                <a:schemeClr val="tx1"/>
              </a:buClr>
              <a:buFont typeface="Tahoma" charset="0"/>
              <a:buAutoNum type="alphaLcParenR"/>
            </a:pPr>
            <a:r>
              <a:rPr lang="en-GB" altLang="en-US"/>
              <a:t>over 10% membership </a:t>
            </a:r>
            <a:r>
              <a:rPr lang="en-GB" altLang="en-US">
                <a:solidFill>
                  <a:schemeClr val="tx2"/>
                </a:solidFill>
              </a:rPr>
              <a:t>and </a:t>
            </a:r>
          </a:p>
          <a:p>
            <a:pPr marL="1401763" lvl="4" indent="0" eaLnBrk="1" hangingPunct="1">
              <a:spcBef>
                <a:spcPts val="600"/>
              </a:spcBef>
              <a:buClr>
                <a:schemeClr val="tx1"/>
              </a:buClr>
              <a:buFontTx/>
              <a:buNone/>
            </a:pPr>
            <a:r>
              <a:rPr lang="en-GB" altLang="en-US" sz="2400"/>
              <a:t>gets a majority in a ballot of all employees.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a:p>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3</a:t>
            </a:fld>
            <a:endParaRPr lang="en-US"/>
          </a:p>
        </p:txBody>
      </p:sp>
    </p:spTree>
    <p:extLst>
      <p:ext uri="{BB962C8B-B14F-4D97-AF65-F5344CB8AC3E}">
        <p14:creationId xmlns:p14="http://schemas.microsoft.com/office/powerpoint/2010/main" val="4272177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Outcomes to be achieved: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Facts</a:t>
            </a:r>
            <a:r>
              <a:rPr lang="en-US" b="1" baseline="0">
                <a:latin typeface="Arial" charset="0"/>
                <a:ea typeface="Arial" charset="0"/>
                <a:cs typeface="Arial" charset="0"/>
              </a:rPr>
              <a:t> that can be used promote the benefits of joining Prospect: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p>
          <a:p>
            <a:r>
              <a:rPr lang="en-US"/>
              <a:t>If someone is saying their</a:t>
            </a:r>
            <a:r>
              <a:rPr lang="en-US" baseline="0"/>
              <a:t> career might be affected if they join, or it is not for my level of management, the law gives anyone the right to join a union</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4</a:t>
            </a:fld>
            <a:endParaRPr lang="en-US"/>
          </a:p>
        </p:txBody>
      </p:sp>
    </p:spTree>
    <p:extLst>
      <p:ext uri="{BB962C8B-B14F-4D97-AF65-F5344CB8AC3E}">
        <p14:creationId xmlns:p14="http://schemas.microsoft.com/office/powerpoint/2010/main" val="3997652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 </a:t>
            </a:r>
          </a:p>
          <a:p>
            <a:endParaRPr lang="en-US" b="1">
              <a:latin typeface="Arial" charset="0"/>
              <a:ea typeface="Arial" charset="0"/>
              <a:cs typeface="Arial" charset="0"/>
            </a:endParaRPr>
          </a:p>
          <a:p>
            <a:r>
              <a:rPr lang="en-US" b="1">
                <a:latin typeface="Arial" charset="0"/>
                <a:ea typeface="Arial" charset="0"/>
                <a:cs typeface="Arial" charset="0"/>
              </a:rPr>
              <a:t>Facts</a:t>
            </a:r>
            <a:r>
              <a:rPr lang="en-US" b="1" baseline="0">
                <a:latin typeface="Arial" charset="0"/>
                <a:ea typeface="Arial" charset="0"/>
                <a:cs typeface="Arial" charset="0"/>
              </a:rPr>
              <a:t> that can be used promote the benefits of joining Prospect</a:t>
            </a:r>
          </a:p>
          <a:p>
            <a:endParaRPr lang="en-US"/>
          </a:p>
          <a:p>
            <a:r>
              <a:rPr lang="en-US"/>
              <a:t>This slide has two clicks the first is for</a:t>
            </a:r>
            <a:r>
              <a:rPr lang="en-US" baseline="0"/>
              <a:t> trade union figures as a whole and the second is for Prospect only.</a:t>
            </a:r>
            <a:endParaRPr lang="en-US"/>
          </a:p>
          <a:p>
            <a:pPr marL="171450" indent="-171450">
              <a:buFont typeface="Arial"/>
              <a:buChar char="•"/>
            </a:pPr>
            <a:r>
              <a:rPr lang="en-US"/>
              <a:t>Prospect negotiates with more than 400 different employers.</a:t>
            </a:r>
          </a:p>
          <a:p>
            <a:pPr marL="171450" indent="-171450">
              <a:buFont typeface="Arial"/>
              <a:buChar char="•"/>
            </a:pPr>
            <a:r>
              <a:rPr lang="en-US"/>
              <a:t>Page 10 has a list of historical union victories.</a:t>
            </a:r>
          </a:p>
          <a:p>
            <a:pPr marL="171450" indent="-171450">
              <a:buFont typeface="Arial"/>
              <a:buChar char="•"/>
            </a:pPr>
            <a:r>
              <a:rPr lang="en-US"/>
              <a:t>These are the facts that back up</a:t>
            </a:r>
            <a:r>
              <a:rPr lang="en-US" baseline="0"/>
              <a:t> why it is value for money to join.</a:t>
            </a:r>
          </a:p>
          <a:p>
            <a:pPr marL="171450" indent="-171450">
              <a:buFont typeface="Arial"/>
              <a:buChar char="•"/>
            </a:pPr>
            <a:r>
              <a:rPr lang="en-US" b="1" baseline="0"/>
              <a:t>Always mention that local issues make the most difference to people.</a:t>
            </a:r>
            <a:endParaRPr lang="en-US" b="1"/>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5</a:t>
            </a:fld>
            <a:endParaRPr lang="en-US"/>
          </a:p>
        </p:txBody>
      </p:sp>
    </p:spTree>
    <p:extLst>
      <p:ext uri="{BB962C8B-B14F-4D97-AF65-F5344CB8AC3E}">
        <p14:creationId xmlns:p14="http://schemas.microsoft.com/office/powerpoint/2010/main" val="2629376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Do this activity as big group face to face</a:t>
            </a:r>
          </a:p>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There</a:t>
            </a:r>
            <a:r>
              <a:rPr lang="en-US" b="1" baseline="0">
                <a:latin typeface="Arial" charset="0"/>
                <a:ea typeface="Arial" charset="0"/>
                <a:cs typeface="Arial" charset="0"/>
              </a:rPr>
              <a:t> is no real alternative to a trade union (five minutes)</a:t>
            </a:r>
          </a:p>
          <a:p>
            <a:endParaRPr lang="en-US" b="1">
              <a:latin typeface="Arial" charset="0"/>
              <a:ea typeface="Arial" charset="0"/>
              <a:cs typeface="Arial" charset="0"/>
            </a:endParaRPr>
          </a:p>
          <a:p>
            <a:pPr marL="171450" indent="-171450">
              <a:buFont typeface="Arial" charset="0"/>
              <a:buChar char="•"/>
            </a:pPr>
            <a:r>
              <a:rPr lang="en-US"/>
              <a:t>Workbook page 8, act as moderator for the discussion and raise</a:t>
            </a:r>
            <a:r>
              <a:rPr lang="en-US" baseline="0"/>
              <a:t> questions such as:</a:t>
            </a:r>
          </a:p>
          <a:p>
            <a:pPr marL="171450" indent="-171450">
              <a:buFont typeface="Arial"/>
              <a:buChar char="•"/>
            </a:pPr>
            <a:r>
              <a:rPr lang="en-US" baseline="0"/>
              <a:t>What would happen if the employer finds out about what is being said on Facebook? </a:t>
            </a:r>
          </a:p>
          <a:p>
            <a:pPr marL="171450" indent="-171450">
              <a:buFont typeface="Arial"/>
              <a:buChar char="•"/>
            </a:pPr>
            <a:r>
              <a:rPr lang="en-US" baseline="0"/>
              <a:t>What would happen if the employer said no to a request from a forum or an individual? </a:t>
            </a:r>
          </a:p>
          <a:p>
            <a:pPr marL="171450" indent="-171450">
              <a:buFont typeface="Arial"/>
              <a:buChar char="•"/>
            </a:pPr>
            <a:r>
              <a:rPr lang="en-US" baseline="0"/>
              <a:t>How can we argue against the person who says they get a pay rise even if they don’t join )a freeloader)?</a:t>
            </a:r>
          </a:p>
          <a:p>
            <a:pPr marL="171450" indent="-171450">
              <a:buFont typeface="Arial"/>
              <a:buChar char="•"/>
            </a:pPr>
            <a:r>
              <a:rPr lang="en-US"/>
              <a:t>Sum up the benefits of union membership,</a:t>
            </a:r>
            <a:r>
              <a:rPr lang="en-US" baseline="0"/>
              <a:t> in particular for an individual member with an issue.</a:t>
            </a:r>
          </a:p>
          <a:p>
            <a:pPr marL="171450" indent="-171450">
              <a:buFont typeface="Arial"/>
              <a:buChar char="•"/>
            </a:pPr>
            <a:r>
              <a:rPr lang="en-US" baseline="0"/>
              <a:t>Generally the easiest recruitment pitch is to say why you joined. As you work in the same place, it will have resonance with the non-member and the passion will show through, rather than sounding like a script.</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6</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Use whiteboard</a:t>
            </a:r>
          </a:p>
          <a:p>
            <a:endParaRPr lang="en-US" b="1">
              <a:latin typeface="Arial" charset="0"/>
              <a:ea typeface="Arial" charset="0"/>
              <a:cs typeface="Arial" charset="0"/>
            </a:endParaRPr>
          </a:p>
          <a:p>
            <a:r>
              <a:rPr lang="en-US" b="1">
                <a:latin typeface="Arial" charset="0"/>
                <a:ea typeface="Arial" charset="0"/>
                <a:cs typeface="Arial" charset="0"/>
              </a:rPr>
              <a:t>Outcomes to be achieved: improve understanding of what can be negotiated (15 minutes)</a:t>
            </a:r>
          </a:p>
          <a:p>
            <a:endParaRPr lang="en-US" b="1">
              <a:latin typeface="Arial" charset="0"/>
              <a:ea typeface="Arial" charset="0"/>
              <a:cs typeface="Arial" charset="0"/>
            </a:endParaRPr>
          </a:p>
          <a:p>
            <a:pPr marL="171450" indent="-171450">
              <a:buFont typeface="Arial" charset="0"/>
              <a:buChar char="•"/>
            </a:pPr>
            <a:r>
              <a:rPr lang="en-US"/>
              <a:t>Split class into small groups of 3 or 4  (10 mins max)</a:t>
            </a:r>
          </a:p>
          <a:p>
            <a:pPr marL="171450" indent="-171450">
              <a:buFont typeface="Arial" charset="0"/>
              <a:buChar char="•"/>
            </a:pPr>
            <a:r>
              <a:rPr lang="en-US"/>
              <a:t>Sum up with explaining that negotiate is finding a compromise that both sides are happy with. Campaigning is persuading others</a:t>
            </a:r>
            <a:r>
              <a:rPr lang="en-US" baseline="0"/>
              <a:t> that something needs to be done.</a:t>
            </a:r>
            <a:endParaRPr lang="en-US"/>
          </a:p>
          <a:p>
            <a:pPr marL="171450" indent="-171450">
              <a:buFont typeface="Arial" charset="0"/>
              <a:buChar char="•"/>
            </a:pPr>
            <a:r>
              <a:rPr lang="en-US"/>
              <a:t>We are looking for the groups to come up with </a:t>
            </a:r>
          </a:p>
          <a:p>
            <a:pPr marL="171450" indent="-171450">
              <a:buFont typeface="Arial" charset="0"/>
              <a:buChar char="•"/>
            </a:pPr>
            <a:r>
              <a:rPr lang="en-US"/>
              <a:t>Explain only trade issues not political issues such the global climate strike 2019</a:t>
            </a:r>
          </a:p>
          <a:p>
            <a:pPr marL="0" indent="0">
              <a:buFont typeface="Arial" charset="0"/>
              <a:buNone/>
            </a:pPr>
            <a:endParaRPr lang="en-US"/>
          </a:p>
          <a:p>
            <a:r>
              <a:rPr lang="en-US" b="1"/>
              <a:t>Can negotiate on:	</a:t>
            </a:r>
            <a:r>
              <a:rPr lang="en-US"/>
              <a:t>			</a:t>
            </a:r>
          </a:p>
          <a:p>
            <a:r>
              <a:rPr lang="en-US"/>
              <a:t>Pay and conditions				</a:t>
            </a:r>
          </a:p>
          <a:p>
            <a:r>
              <a:rPr lang="en-US"/>
              <a:t>Health &amp; safety				</a:t>
            </a:r>
          </a:p>
          <a:p>
            <a:r>
              <a:rPr lang="en-US"/>
              <a:t>Equality</a:t>
            </a:r>
          </a:p>
          <a:p>
            <a:r>
              <a:rPr lang="en-US"/>
              <a:t>Redundancy </a:t>
            </a:r>
          </a:p>
          <a:p>
            <a:r>
              <a:rPr lang="en-US"/>
              <a:t>Time</a:t>
            </a:r>
            <a:r>
              <a:rPr lang="en-US" baseline="0"/>
              <a:t> off </a:t>
            </a:r>
          </a:p>
          <a:p>
            <a:r>
              <a:rPr lang="en-US" baseline="0"/>
              <a:t>If you know examples from anyone branch, add them in.</a:t>
            </a:r>
            <a:endParaRPr lang="en-US"/>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7</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Set as homework. To complete statements on Page 14</a:t>
            </a:r>
            <a:r>
              <a:rPr lang="en-US" b="1" baseline="0">
                <a:latin typeface="Arial" charset="0"/>
                <a:ea typeface="Arial" charset="0"/>
                <a:cs typeface="Arial" charset="0"/>
              </a:rPr>
              <a:t> and watch video How Prospect works. This is just the first video in the collection (the reps don’t need to watch the others as they are for reps 2 training.)</a:t>
            </a:r>
          </a:p>
          <a:p>
            <a:endParaRPr lang="en-US" b="1">
              <a:latin typeface="Arial" charset="0"/>
              <a:ea typeface="Arial" charset="0"/>
              <a:cs typeface="Arial" charset="0"/>
            </a:endParaRPr>
          </a:p>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A snapshot of what their branch is like and an understanding of the union structure</a:t>
            </a:r>
          </a:p>
          <a:p>
            <a:endParaRPr lang="en-US" b="1">
              <a:latin typeface="Arial" charset="0"/>
              <a:ea typeface="Arial" charset="0"/>
              <a:cs typeface="Arial" charset="0"/>
            </a:endParaRPr>
          </a:p>
          <a:p>
            <a:r>
              <a:rPr lang="en-GB" sz="1200" kern="1200">
                <a:solidFill>
                  <a:schemeClr val="tx1"/>
                </a:solidFill>
                <a:effectLst/>
                <a:latin typeface="+mn-lt"/>
                <a:ea typeface="+mn-ea"/>
                <a:cs typeface="+mn-cs"/>
              </a:rPr>
              <a:t>Follow up activity in session 2</a:t>
            </a:r>
          </a:p>
          <a:p>
            <a:r>
              <a:rPr lang="en-GB" sz="1200" kern="1200">
                <a:solidFill>
                  <a:schemeClr val="tx1"/>
                </a:solidFill>
                <a:effectLst/>
                <a:latin typeface="+mn-lt"/>
                <a:ea typeface="+mn-ea"/>
                <a:cs typeface="+mn-cs"/>
              </a:rPr>
              <a:t>Look at the following the questionnaire think about:</a:t>
            </a:r>
          </a:p>
          <a:p>
            <a:pPr lvl="0"/>
            <a:r>
              <a:rPr lang="en-GB" sz="1200" kern="1200">
                <a:solidFill>
                  <a:schemeClr val="tx1"/>
                </a:solidFill>
                <a:effectLst/>
                <a:latin typeface="+mn-lt"/>
                <a:ea typeface="+mn-ea"/>
                <a:cs typeface="+mn-cs"/>
              </a:rPr>
              <a:t>On a scale of 1-10, how well organised would you say your workplace is? </a:t>
            </a:r>
          </a:p>
          <a:p>
            <a:pPr lvl="0"/>
            <a:r>
              <a:rPr lang="en-GB" sz="1200" kern="1200">
                <a:solidFill>
                  <a:schemeClr val="tx1"/>
                </a:solidFill>
                <a:effectLst/>
                <a:latin typeface="+mn-lt"/>
                <a:ea typeface="+mn-ea"/>
                <a:cs typeface="+mn-cs"/>
              </a:rPr>
              <a:t>In what ways is your workplace organised?</a:t>
            </a:r>
          </a:p>
          <a:p>
            <a:pPr lvl="0"/>
            <a:r>
              <a:rPr lang="en-GB" sz="1200" kern="1200">
                <a:solidFill>
                  <a:schemeClr val="tx1"/>
                </a:solidFill>
                <a:effectLst/>
                <a:latin typeface="+mn-lt"/>
                <a:ea typeface="+mn-ea"/>
                <a:cs typeface="+mn-cs"/>
              </a:rPr>
              <a:t>What can be improved in the following areas:</a:t>
            </a:r>
          </a:p>
          <a:p>
            <a:pPr marL="171450" lvl="0" indent="-171450">
              <a:buFont typeface="Arial" panose="020B0604020202020204" pitchFamily="34" charset="0"/>
              <a:buChar char="•"/>
            </a:pPr>
            <a:r>
              <a:rPr lang="en-GB" sz="1200" kern="1200">
                <a:solidFill>
                  <a:schemeClr val="tx1"/>
                </a:solidFill>
                <a:effectLst/>
                <a:latin typeface="+mn-lt"/>
                <a:ea typeface="+mn-ea"/>
                <a:cs typeface="+mn-cs"/>
              </a:rPr>
              <a:t>building membership</a:t>
            </a:r>
          </a:p>
          <a:p>
            <a:pPr marL="171450" lvl="0" indent="-171450">
              <a:buFont typeface="Arial" panose="020B0604020202020204" pitchFamily="34" charset="0"/>
              <a:buChar char="•"/>
            </a:pPr>
            <a:r>
              <a:rPr lang="en-GB" sz="1200" kern="1200">
                <a:solidFill>
                  <a:schemeClr val="tx1"/>
                </a:solidFill>
                <a:effectLst/>
                <a:latin typeface="+mn-lt"/>
                <a:ea typeface="+mn-ea"/>
                <a:cs typeface="+mn-cs"/>
              </a:rPr>
              <a:t>communicating with members</a:t>
            </a:r>
          </a:p>
          <a:p>
            <a:pPr marL="171450" lvl="0" indent="-171450">
              <a:buFont typeface="Arial" panose="020B0604020202020204" pitchFamily="34" charset="0"/>
              <a:buChar char="•"/>
            </a:pPr>
            <a:r>
              <a:rPr lang="en-GB" sz="1200" kern="1200">
                <a:solidFill>
                  <a:schemeClr val="tx1"/>
                </a:solidFill>
                <a:effectLst/>
                <a:latin typeface="+mn-lt"/>
                <a:ea typeface="+mn-ea"/>
                <a:cs typeface="+mn-cs"/>
              </a:rPr>
              <a:t>getting members active</a:t>
            </a:r>
          </a:p>
          <a:p>
            <a:endParaRPr lang="en-US" b="0"/>
          </a:p>
        </p:txBody>
      </p:sp>
      <p:sp>
        <p:nvSpPr>
          <p:cNvPr id="4" name="Slide Number Placeholder 3"/>
          <p:cNvSpPr>
            <a:spLocks noGrp="1"/>
          </p:cNvSpPr>
          <p:nvPr>
            <p:ph type="sldNum" sz="quarter" idx="10"/>
          </p:nvPr>
        </p:nvSpPr>
        <p:spPr/>
        <p:txBody>
          <a:bodyPr/>
          <a:lstStyle/>
          <a:p>
            <a:fld id="{5A3F4684-F84F-4E44-9D26-CB3898D7E83A}" type="slidenum">
              <a:rPr lang="en-US" smtClean="0"/>
              <a:t>8</a:t>
            </a:fld>
            <a:endParaRPr lang="en-US"/>
          </a:p>
        </p:txBody>
      </p:sp>
    </p:spTree>
    <p:extLst>
      <p:ext uri="{BB962C8B-B14F-4D97-AF65-F5344CB8AC3E}">
        <p14:creationId xmlns:p14="http://schemas.microsoft.com/office/powerpoint/2010/main" val="3805776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7430" y="642443"/>
            <a:ext cx="1811215" cy="907140"/>
          </a:xfrm>
          <a:prstGeom prst="rect">
            <a:avLst/>
          </a:prstGeom>
        </p:spPr>
      </p:pic>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1108" y="0"/>
            <a:ext cx="4850892" cy="68580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37430" y="642443"/>
            <a:ext cx="1811216" cy="907140"/>
          </a:xfrm>
          <a:prstGeom prst="rect">
            <a:avLst/>
          </a:prstGeom>
        </p:spPr>
      </p:pic>
    </p:spTree>
    <p:extLst>
      <p:ext uri="{BB962C8B-B14F-4D97-AF65-F5344CB8AC3E}">
        <p14:creationId xmlns:p14="http://schemas.microsoft.com/office/powerpoint/2010/main" val="94297554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8" r:id="rId3"/>
    <p:sldLayoutId id="214748369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vimeo.com/showcase/prospect-ed"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939668" cy="2382236"/>
          </a:xfrm>
        </p:spPr>
        <p:txBody>
          <a:bodyPr/>
          <a:lstStyle/>
          <a:p>
            <a:r>
              <a:rPr lang="en-US">
                <a:latin typeface="Arial"/>
                <a:cs typeface="Arial"/>
              </a:rPr>
              <a:t>What is a trade union?</a:t>
            </a:r>
            <a:br>
              <a:rPr lang="en-US">
                <a:latin typeface="Arial"/>
                <a:cs typeface="Arial"/>
              </a:rPr>
            </a:br>
            <a:r>
              <a:rPr lang="en-US" sz="800">
                <a:latin typeface="Arial"/>
                <a:cs typeface="Arial"/>
              </a:rPr>
              <a:t>Update 1.6 Jan 23</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2</a:t>
            </a:r>
          </a:p>
        </p:txBody>
      </p:sp>
    </p:spTree>
    <p:extLst>
      <p:ext uri="{BB962C8B-B14F-4D97-AF65-F5344CB8AC3E}">
        <p14:creationId xmlns:p14="http://schemas.microsoft.com/office/powerpoint/2010/main" val="4274872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1736161"/>
            <a:ext cx="7259444" cy="1470025"/>
          </a:xfrm>
        </p:spPr>
        <p:txBody>
          <a:bodyPr>
            <a:normAutofit/>
          </a:bodyPr>
          <a:lstStyle/>
          <a:p>
            <a:r>
              <a:rPr lang="en-US" sz="4400">
                <a:latin typeface="Arial"/>
                <a:cs typeface="Arial"/>
              </a:rPr>
              <a:t>The definition </a:t>
            </a:r>
            <a:br>
              <a:rPr lang="en-US" sz="4400">
                <a:latin typeface="Arial"/>
                <a:cs typeface="Arial"/>
              </a:rPr>
            </a:br>
            <a:r>
              <a:rPr lang="en-US" sz="4400">
                <a:latin typeface="Arial"/>
                <a:cs typeface="Arial"/>
              </a:rPr>
              <a:t>of a trade union</a:t>
            </a:r>
          </a:p>
        </p:txBody>
      </p:sp>
      <p:sp>
        <p:nvSpPr>
          <p:cNvPr id="3" name="TextBox 2"/>
          <p:cNvSpPr txBox="1"/>
          <p:nvPr/>
        </p:nvSpPr>
        <p:spPr>
          <a:xfrm>
            <a:off x="1505415" y="3505038"/>
            <a:ext cx="6423102" cy="1107996"/>
          </a:xfrm>
          <a:prstGeom prst="rect">
            <a:avLst/>
          </a:prstGeom>
          <a:noFill/>
        </p:spPr>
        <p:txBody>
          <a:bodyPr wrap="square" lIns="0" tIns="0" rIns="0" bIns="0" rtlCol="0">
            <a:spAutoFit/>
          </a:bodyPr>
          <a:lstStyle/>
          <a:p>
            <a:r>
              <a:rPr lang="en-US" sz="2400">
                <a:latin typeface="Arial"/>
                <a:cs typeface="Arial"/>
              </a:rPr>
              <a:t>An </a:t>
            </a:r>
            <a:r>
              <a:rPr lang="en-US" sz="2400" err="1">
                <a:latin typeface="Arial"/>
                <a:cs typeface="Arial"/>
              </a:rPr>
              <a:t>organised</a:t>
            </a:r>
            <a:r>
              <a:rPr lang="en-US" sz="2400">
                <a:latin typeface="Arial"/>
                <a:cs typeface="Arial"/>
              </a:rPr>
              <a:t> association of workers in a trade, group of trades, or profession, formed to protect and further their rights and interests.</a:t>
            </a:r>
          </a:p>
        </p:txBody>
      </p:sp>
    </p:spTree>
    <p:extLst>
      <p:ext uri="{BB962C8B-B14F-4D97-AF65-F5344CB8AC3E}">
        <p14:creationId xmlns:p14="http://schemas.microsoft.com/office/powerpoint/2010/main" val="1601616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01324" y="266136"/>
            <a:ext cx="9019514" cy="1470025"/>
          </a:xfrm>
          <a:prstGeom prst="rect">
            <a:avLst/>
          </a:prstGeom>
        </p:spPr>
        <p:txBody>
          <a:bodyPr vert="horz" lIns="0" tIns="0" rIns="0" bIns="0" rtlCol="0" anchor="b" anchorCtr="0">
            <a:normAutofit/>
          </a:bodyPr>
          <a:lst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atin typeface="Arial"/>
                <a:cs typeface="Arial"/>
              </a:rPr>
              <a:t>Activity A: What would success look like for your branch?</a:t>
            </a:r>
          </a:p>
        </p:txBody>
      </p:sp>
      <p:sp>
        <p:nvSpPr>
          <p:cNvPr id="4" name="TextBox 3"/>
          <p:cNvSpPr txBox="1"/>
          <p:nvPr/>
        </p:nvSpPr>
        <p:spPr>
          <a:xfrm>
            <a:off x="630272" y="2060352"/>
            <a:ext cx="10401853" cy="830997"/>
          </a:xfrm>
          <a:prstGeom prst="rect">
            <a:avLst/>
          </a:prstGeom>
          <a:noFill/>
        </p:spPr>
        <p:txBody>
          <a:bodyPr wrap="square" rtlCol="0">
            <a:spAutoFit/>
          </a:bodyPr>
          <a:lstStyle/>
          <a:p>
            <a:endParaRPr lang="en-US" sz="2400">
              <a:latin typeface="Arial" charset="0"/>
              <a:ea typeface="Arial" charset="0"/>
              <a:cs typeface="Arial" charset="0"/>
            </a:endParaRPr>
          </a:p>
          <a:p>
            <a:r>
              <a:rPr lang="en-US" sz="2400">
                <a:latin typeface="Arial" charset="0"/>
                <a:ea typeface="Arial" charset="0"/>
                <a:cs typeface="Arial" charset="0"/>
              </a:rPr>
              <a:t>A general discussion as to what the branch wants to achieve.</a:t>
            </a:r>
          </a:p>
        </p:txBody>
      </p:sp>
    </p:spTree>
    <p:extLst>
      <p:ext uri="{BB962C8B-B14F-4D97-AF65-F5344CB8AC3E}">
        <p14:creationId xmlns:p14="http://schemas.microsoft.com/office/powerpoint/2010/main" val="3684979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7"/>
            <a:ext cx="4277318" cy="1495756"/>
          </a:xfrm>
        </p:spPr>
        <p:txBody>
          <a:bodyPr>
            <a:normAutofit/>
          </a:bodyPr>
          <a:lstStyle/>
          <a:p>
            <a:r>
              <a:rPr lang="en-US" sz="4000">
                <a:latin typeface="Arial"/>
                <a:cs typeface="Arial"/>
              </a:rPr>
              <a:t>Your right to join a trade union</a:t>
            </a:r>
          </a:p>
        </p:txBody>
      </p:sp>
      <p:sp>
        <p:nvSpPr>
          <p:cNvPr id="3" name="TextBox 2"/>
          <p:cNvSpPr txBox="1"/>
          <p:nvPr/>
        </p:nvSpPr>
        <p:spPr>
          <a:xfrm>
            <a:off x="1505415" y="1936881"/>
            <a:ext cx="7415561" cy="4178067"/>
          </a:xfrm>
          <a:prstGeom prst="rect">
            <a:avLst/>
          </a:prstGeom>
          <a:noFill/>
        </p:spPr>
        <p:txBody>
          <a:bodyPr wrap="square" lIns="0" tIns="0" rIns="0" bIns="0" rtlCol="0">
            <a:spAutoFit/>
          </a:bodyPr>
          <a:lstStyle/>
          <a:p>
            <a:r>
              <a:rPr lang="en-US" sz="2400" b="1">
                <a:latin typeface="Arial"/>
                <a:cs typeface="Arial"/>
              </a:rPr>
              <a:t>You have the right to:</a:t>
            </a:r>
          </a:p>
          <a:p>
            <a:pPr marL="342900" indent="-342900">
              <a:buFont typeface="Arial"/>
              <a:buChar char="•"/>
            </a:pPr>
            <a:r>
              <a:rPr lang="en-US" sz="2400">
                <a:latin typeface="Arial"/>
                <a:cs typeface="Arial"/>
              </a:rPr>
              <a:t>choose to join, or not join, a union</a:t>
            </a:r>
          </a:p>
          <a:p>
            <a:pPr marL="342900" indent="-342900">
              <a:buFont typeface="Arial"/>
              <a:buChar char="•"/>
            </a:pPr>
            <a:r>
              <a:rPr lang="en-US" sz="2400">
                <a:latin typeface="Arial"/>
                <a:cs typeface="Arial"/>
              </a:rPr>
              <a:t>decide to leave or remain a member of a union</a:t>
            </a:r>
          </a:p>
          <a:p>
            <a:pPr marL="342900" indent="-342900">
              <a:buFont typeface="Arial"/>
              <a:buChar char="•"/>
            </a:pPr>
            <a:r>
              <a:rPr lang="en-US" sz="2400">
                <a:latin typeface="Arial"/>
                <a:cs typeface="Arial"/>
              </a:rPr>
              <a:t>belong to the union you choose, even if it’s not the one your employer negotiates with on pay, terms and conditions</a:t>
            </a:r>
          </a:p>
          <a:p>
            <a:pPr marL="342900" indent="-342900">
              <a:buFont typeface="Arial"/>
              <a:buChar char="•"/>
            </a:pPr>
            <a:r>
              <a:rPr lang="en-US" sz="2400">
                <a:latin typeface="Arial"/>
                <a:cs typeface="Arial"/>
              </a:rPr>
              <a:t>belong to more than one union.</a:t>
            </a:r>
          </a:p>
          <a:p>
            <a:pPr>
              <a:spcBef>
                <a:spcPts val="900"/>
              </a:spcBef>
            </a:pPr>
            <a:r>
              <a:rPr lang="en-US" sz="2400" b="1">
                <a:latin typeface="Arial"/>
                <a:cs typeface="Arial"/>
              </a:rPr>
              <a:t>Your employer isn’t allowed to:</a:t>
            </a:r>
          </a:p>
          <a:p>
            <a:pPr marL="342900" indent="-342900">
              <a:buFont typeface="Arial"/>
              <a:buChar char="•"/>
            </a:pPr>
            <a:r>
              <a:rPr lang="en-US" sz="2400">
                <a:latin typeface="Arial"/>
                <a:cs typeface="Arial"/>
              </a:rPr>
              <a:t>offer you a benefit to leave a trade union</a:t>
            </a:r>
          </a:p>
          <a:p>
            <a:pPr marL="342900" indent="-342900">
              <a:buFont typeface="Arial"/>
              <a:buChar char="•"/>
            </a:pPr>
            <a:r>
              <a:rPr lang="en-US" sz="2400">
                <a:latin typeface="Arial"/>
                <a:cs typeface="Arial"/>
              </a:rPr>
              <a:t>threaten to treat you unfairly if you don’t </a:t>
            </a:r>
            <a:br>
              <a:rPr lang="en-US" sz="2400">
                <a:latin typeface="Arial"/>
                <a:cs typeface="Arial"/>
              </a:rPr>
            </a:br>
            <a:r>
              <a:rPr lang="en-US" sz="2400">
                <a:latin typeface="Arial"/>
                <a:cs typeface="Arial"/>
              </a:rPr>
              <a:t>leave a union or stop doing union activities.</a:t>
            </a:r>
          </a:p>
        </p:txBody>
      </p:sp>
    </p:spTree>
    <p:extLst>
      <p:ext uri="{BB962C8B-B14F-4D97-AF65-F5344CB8AC3E}">
        <p14:creationId xmlns:p14="http://schemas.microsoft.com/office/powerpoint/2010/main" val="232403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412595"/>
            <a:ext cx="4438185" cy="1148576"/>
          </a:xfrm>
        </p:spPr>
        <p:txBody>
          <a:bodyPr>
            <a:noAutofit/>
          </a:bodyPr>
          <a:lstStyle/>
          <a:p>
            <a:r>
              <a:rPr lang="en-US" sz="4000">
                <a:latin typeface="Arial"/>
                <a:cs typeface="Arial"/>
              </a:rPr>
              <a:t>The benefits of trade unions</a:t>
            </a:r>
          </a:p>
        </p:txBody>
      </p:sp>
      <p:sp>
        <p:nvSpPr>
          <p:cNvPr id="3" name="TextBox 2">
            <a:extLst>
              <a:ext uri="{FF2B5EF4-FFF2-40B4-BE49-F238E27FC236}">
                <a16:creationId xmlns:a16="http://schemas.microsoft.com/office/drawing/2014/main" id="{8B5BCB03-2078-3EED-1321-CE3E4C87AEB2}"/>
              </a:ext>
            </a:extLst>
          </p:cNvPr>
          <p:cNvSpPr txBox="1"/>
          <p:nvPr/>
        </p:nvSpPr>
        <p:spPr>
          <a:xfrm>
            <a:off x="6958360" y="1754739"/>
            <a:ext cx="2642839" cy="4537688"/>
          </a:xfrm>
          <a:prstGeom prst="rect">
            <a:avLst/>
          </a:prstGeom>
          <a:noFill/>
        </p:spPr>
        <p:txBody>
          <a:bodyPr wrap="square" lIns="0" tIns="0" rIns="0" bIns="0" rtlCol="0" anchor="t">
            <a:noAutofit/>
          </a:bodyPr>
          <a:lstStyle/>
          <a:p>
            <a:pPr>
              <a:spcBef>
                <a:spcPts val="900"/>
              </a:spcBef>
            </a:pPr>
            <a:r>
              <a:rPr lang="en-US" sz="2100" b="1">
                <a:latin typeface="Arial"/>
                <a:cs typeface="Arial"/>
              </a:rPr>
              <a:t>Prospect:</a:t>
            </a:r>
          </a:p>
          <a:p>
            <a:pPr marL="342900" indent="-342900">
              <a:spcBef>
                <a:spcPts val="900"/>
              </a:spcBef>
              <a:buFont typeface="Arial"/>
              <a:buChar char="•"/>
            </a:pPr>
            <a:r>
              <a:rPr lang="en-US" sz="2100">
                <a:latin typeface="Arial"/>
                <a:cs typeface="Arial"/>
              </a:rPr>
              <a:t>Just over 159,800 members as of January 2025</a:t>
            </a:r>
          </a:p>
          <a:p>
            <a:pPr marL="342900" indent="-342900">
              <a:spcBef>
                <a:spcPts val="900"/>
              </a:spcBef>
              <a:buFont typeface="Arial"/>
              <a:buChar char="•"/>
            </a:pPr>
            <a:r>
              <a:rPr lang="en-US" sz="2100">
                <a:latin typeface="Arial"/>
                <a:cs typeface="Arial"/>
              </a:rPr>
              <a:t>Got £3.183m in 2024 for injury compensation.</a:t>
            </a:r>
          </a:p>
          <a:p>
            <a:pPr marL="342900" indent="-342900">
              <a:spcBef>
                <a:spcPts val="900"/>
              </a:spcBef>
              <a:buFont typeface="Arial"/>
              <a:buChar char="•"/>
            </a:pPr>
            <a:r>
              <a:rPr lang="en-US" sz="2100">
                <a:latin typeface="Arial"/>
                <a:cs typeface="Arial"/>
              </a:rPr>
              <a:t>NEP provided over 1,100 Reps with training in 2024</a:t>
            </a:r>
          </a:p>
        </p:txBody>
      </p:sp>
      <p:sp>
        <p:nvSpPr>
          <p:cNvPr id="4" name="TextBox 3">
            <a:extLst>
              <a:ext uri="{FF2B5EF4-FFF2-40B4-BE49-F238E27FC236}">
                <a16:creationId xmlns:a16="http://schemas.microsoft.com/office/drawing/2014/main" id="{30500FB3-1E8D-8FF8-CEDE-D88702B6B373}"/>
              </a:ext>
            </a:extLst>
          </p:cNvPr>
          <p:cNvSpPr txBox="1"/>
          <p:nvPr/>
        </p:nvSpPr>
        <p:spPr>
          <a:xfrm>
            <a:off x="1505416" y="1736014"/>
            <a:ext cx="2274850" cy="4241040"/>
          </a:xfrm>
          <a:prstGeom prst="rect">
            <a:avLst/>
          </a:prstGeom>
          <a:noFill/>
        </p:spPr>
        <p:txBody>
          <a:bodyPr wrap="square" lIns="0" tIns="0" rIns="0" bIns="0" rtlCol="0">
            <a:noAutofit/>
          </a:bodyPr>
          <a:lstStyle/>
          <a:p>
            <a:pPr>
              <a:spcBef>
                <a:spcPts val="900"/>
              </a:spcBef>
            </a:pPr>
            <a:r>
              <a:rPr lang="en-US" sz="2100" b="1">
                <a:latin typeface="Arial"/>
                <a:cs typeface="Arial"/>
              </a:rPr>
              <a:t>You are better off in a workplace that </a:t>
            </a:r>
            <a:r>
              <a:rPr lang="en-US" sz="2100" b="1" err="1">
                <a:latin typeface="Arial"/>
                <a:cs typeface="Arial"/>
              </a:rPr>
              <a:t>recognises</a:t>
            </a:r>
            <a:r>
              <a:rPr lang="en-US" sz="2100" b="1">
                <a:latin typeface="Arial"/>
                <a:cs typeface="Arial"/>
              </a:rPr>
              <a:t> a union because:</a:t>
            </a:r>
          </a:p>
          <a:p>
            <a:pPr marL="342900" indent="-342900">
              <a:spcBef>
                <a:spcPts val="900"/>
              </a:spcBef>
              <a:buFont typeface="Arial"/>
              <a:buChar char="•"/>
            </a:pPr>
            <a:r>
              <a:rPr lang="en-US" sz="2100">
                <a:latin typeface="Arial"/>
                <a:cs typeface="Arial"/>
              </a:rPr>
              <a:t>on average 4.2% more in salary (TUC 2023)</a:t>
            </a:r>
          </a:p>
          <a:p>
            <a:pPr marL="342900" indent="-342900">
              <a:spcBef>
                <a:spcPts val="900"/>
              </a:spcBef>
              <a:buFont typeface="Arial"/>
              <a:buChar char="•"/>
            </a:pPr>
            <a:r>
              <a:rPr lang="en-US" sz="2100">
                <a:latin typeface="Arial"/>
                <a:cs typeface="Arial"/>
              </a:rPr>
              <a:t>health and safety is better</a:t>
            </a:r>
          </a:p>
          <a:p>
            <a:pPr marL="342900" indent="-342900">
              <a:spcBef>
                <a:spcPts val="900"/>
              </a:spcBef>
              <a:buFont typeface="Arial"/>
              <a:buChar char="•"/>
            </a:pPr>
            <a:r>
              <a:rPr lang="en-US" sz="2100">
                <a:latin typeface="Arial"/>
                <a:cs typeface="Arial"/>
              </a:rPr>
              <a:t>more training.</a:t>
            </a:r>
          </a:p>
        </p:txBody>
      </p:sp>
      <p:sp>
        <p:nvSpPr>
          <p:cNvPr id="5" name="TextBox 4">
            <a:extLst>
              <a:ext uri="{FF2B5EF4-FFF2-40B4-BE49-F238E27FC236}">
                <a16:creationId xmlns:a16="http://schemas.microsoft.com/office/drawing/2014/main" id="{0F69FA9F-9260-29D3-337F-0CBC817320D2}"/>
              </a:ext>
            </a:extLst>
          </p:cNvPr>
          <p:cNvSpPr txBox="1"/>
          <p:nvPr/>
        </p:nvSpPr>
        <p:spPr>
          <a:xfrm>
            <a:off x="4148255" y="1754740"/>
            <a:ext cx="2442116" cy="4018015"/>
          </a:xfrm>
          <a:prstGeom prst="rect">
            <a:avLst/>
          </a:prstGeom>
          <a:noFill/>
        </p:spPr>
        <p:txBody>
          <a:bodyPr wrap="square" lIns="0" tIns="0" rIns="0" bIns="0" rtlCol="0">
            <a:noAutofit/>
          </a:bodyPr>
          <a:lstStyle/>
          <a:p>
            <a:pPr>
              <a:spcBef>
                <a:spcPts val="900"/>
              </a:spcBef>
            </a:pPr>
            <a:r>
              <a:rPr lang="en-US" sz="2100" b="1">
                <a:latin typeface="Arial"/>
                <a:cs typeface="Arial"/>
              </a:rPr>
              <a:t>Trade unions all together in the UK:</a:t>
            </a:r>
          </a:p>
          <a:p>
            <a:pPr marL="342900" indent="-342900">
              <a:spcBef>
                <a:spcPts val="900"/>
              </a:spcBef>
              <a:buFont typeface="Arial"/>
              <a:buChar char="•"/>
            </a:pPr>
            <a:r>
              <a:rPr lang="en-US" sz="2100">
                <a:latin typeface="Arial"/>
                <a:cs typeface="Arial"/>
              </a:rPr>
              <a:t>6.4 million members: (TUC 2023)</a:t>
            </a:r>
          </a:p>
          <a:p>
            <a:pPr marL="342900" indent="-342900">
              <a:spcBef>
                <a:spcPts val="900"/>
              </a:spcBef>
              <a:buFont typeface="Arial"/>
              <a:buChar char="•"/>
            </a:pPr>
            <a:r>
              <a:rPr lang="en-US" sz="2100">
                <a:latin typeface="Arial"/>
                <a:cs typeface="Arial"/>
              </a:rPr>
              <a:t>Got £320 million in compensation (TUC 2015)</a:t>
            </a:r>
          </a:p>
          <a:p>
            <a:pPr marL="342900" indent="-342900">
              <a:spcBef>
                <a:spcPts val="900"/>
              </a:spcBef>
              <a:buFont typeface="Arial"/>
              <a:buChar char="•"/>
            </a:pPr>
            <a:r>
              <a:rPr lang="en-US" sz="2100">
                <a:latin typeface="Arial"/>
                <a:cs typeface="Arial"/>
              </a:rPr>
              <a:t>Trained 29,694 representatives (TUC 2019)</a:t>
            </a:r>
          </a:p>
          <a:p>
            <a:pPr marL="342900" indent="-342900">
              <a:spcBef>
                <a:spcPts val="900"/>
              </a:spcBef>
              <a:buFont typeface="Arial"/>
              <a:buChar char="•"/>
            </a:pPr>
            <a:r>
              <a:rPr lang="en-US" sz="1200">
                <a:latin typeface="Arial"/>
                <a:cs typeface="Arial"/>
              </a:rPr>
              <a:t>(TUC Still the latest stats available)</a:t>
            </a:r>
          </a:p>
        </p:txBody>
      </p:sp>
    </p:spTree>
    <p:extLst>
      <p:ext uri="{BB962C8B-B14F-4D97-AF65-F5344CB8AC3E}">
        <p14:creationId xmlns:p14="http://schemas.microsoft.com/office/powerpoint/2010/main" val="238472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66136"/>
            <a:ext cx="7326351" cy="1919503"/>
          </a:xfrm>
        </p:spPr>
        <p:txBody>
          <a:bodyPr/>
          <a:lstStyle/>
          <a:p>
            <a:r>
              <a:rPr lang="en-US" sz="4000">
                <a:latin typeface="Arial"/>
                <a:cs typeface="Arial"/>
              </a:rPr>
              <a:t>Activity B: Other options</a:t>
            </a:r>
          </a:p>
        </p:txBody>
      </p:sp>
      <p:sp>
        <p:nvSpPr>
          <p:cNvPr id="5" name="TextBox 4"/>
          <p:cNvSpPr txBox="1"/>
          <p:nvPr/>
        </p:nvSpPr>
        <p:spPr>
          <a:xfrm>
            <a:off x="1505415" y="2427386"/>
            <a:ext cx="5085885" cy="3262432"/>
          </a:xfrm>
          <a:prstGeom prst="rect">
            <a:avLst/>
          </a:prstGeom>
          <a:noFill/>
        </p:spPr>
        <p:txBody>
          <a:bodyPr wrap="square" lIns="0" tIns="0" rIns="0" bIns="0" rtlCol="0">
            <a:spAutoFit/>
          </a:bodyPr>
          <a:lstStyle/>
          <a:p>
            <a:r>
              <a:rPr lang="en-US" sz="2400">
                <a:latin typeface="Arial"/>
                <a:cs typeface="Arial"/>
              </a:rPr>
              <a:t>Discuss the benefits of being in a trade union as opposed to some of the following options:</a:t>
            </a:r>
          </a:p>
          <a:p>
            <a:pPr marL="342900" indent="-342900">
              <a:spcBef>
                <a:spcPts val="600"/>
              </a:spcBef>
              <a:buFont typeface="Arial"/>
              <a:buChar char="•"/>
            </a:pPr>
            <a:r>
              <a:rPr lang="en-US" sz="2400">
                <a:latin typeface="Arial"/>
                <a:cs typeface="Arial"/>
              </a:rPr>
              <a:t>Facebook group or other social media groups</a:t>
            </a:r>
          </a:p>
          <a:p>
            <a:pPr marL="342900" indent="-342900">
              <a:spcBef>
                <a:spcPts val="600"/>
              </a:spcBef>
              <a:buFont typeface="Arial"/>
              <a:buChar char="•"/>
            </a:pPr>
            <a:r>
              <a:rPr lang="en-US" sz="2400">
                <a:latin typeface="Arial"/>
                <a:cs typeface="Arial"/>
              </a:rPr>
              <a:t>Workers/employee’s forum</a:t>
            </a:r>
          </a:p>
          <a:p>
            <a:pPr marL="342900" indent="-342900">
              <a:spcBef>
                <a:spcPts val="600"/>
              </a:spcBef>
              <a:buFont typeface="Arial"/>
              <a:buChar char="•"/>
            </a:pPr>
            <a:r>
              <a:rPr lang="en-US" sz="2400">
                <a:latin typeface="Arial"/>
                <a:cs typeface="Arial"/>
              </a:rPr>
              <a:t>Single employee action</a:t>
            </a:r>
          </a:p>
          <a:p>
            <a:pPr marL="342900" indent="-342900">
              <a:spcBef>
                <a:spcPts val="600"/>
              </a:spcBef>
              <a:buFont typeface="Arial"/>
              <a:buChar char="•"/>
            </a:pPr>
            <a:r>
              <a:rPr lang="en-US" sz="2400">
                <a:latin typeface="Arial"/>
                <a:cs typeface="Arial"/>
              </a:rPr>
              <a:t>Professional body</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904" y="2490702"/>
            <a:ext cx="4798673" cy="3199116"/>
          </a:xfrm>
          <a:prstGeom prst="rect">
            <a:avLst/>
          </a:prstGeom>
          <a:ln w="38100">
            <a:solidFill>
              <a:schemeClr val="bg1"/>
            </a:solidFill>
          </a:ln>
        </p:spPr>
      </p:pic>
    </p:spTree>
    <p:extLst>
      <p:ext uri="{BB962C8B-B14F-4D97-AF65-F5344CB8AC3E}">
        <p14:creationId xmlns:p14="http://schemas.microsoft.com/office/powerpoint/2010/main" val="2895553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943600" cy="1919503"/>
          </a:xfrm>
        </p:spPr>
        <p:txBody>
          <a:bodyPr/>
          <a:lstStyle/>
          <a:p>
            <a:r>
              <a:rPr lang="en-US" sz="4000">
                <a:latin typeface="Arial"/>
                <a:cs typeface="Arial"/>
              </a:rPr>
              <a:t>Activity C: What can a union negotiate on?</a:t>
            </a:r>
          </a:p>
        </p:txBody>
      </p:sp>
      <p:sp>
        <p:nvSpPr>
          <p:cNvPr id="5" name="TextBox 4"/>
          <p:cNvSpPr txBox="1"/>
          <p:nvPr/>
        </p:nvSpPr>
        <p:spPr>
          <a:xfrm>
            <a:off x="1505415" y="2427386"/>
            <a:ext cx="4549697" cy="1477328"/>
          </a:xfrm>
          <a:prstGeom prst="rect">
            <a:avLst/>
          </a:prstGeom>
          <a:noFill/>
        </p:spPr>
        <p:txBody>
          <a:bodyPr wrap="square" lIns="0" tIns="0" rIns="0" bIns="0" rtlCol="0">
            <a:noAutofit/>
          </a:bodyPr>
          <a:lstStyle/>
          <a:p>
            <a:r>
              <a:rPr lang="en-US" sz="2400">
                <a:latin typeface="Arial"/>
                <a:cs typeface="Arial"/>
              </a:rPr>
              <a:t>In a big group make a list of what you would like a trade union to negotiate on.</a:t>
            </a:r>
          </a:p>
        </p:txBody>
      </p:sp>
      <p:pic>
        <p:nvPicPr>
          <p:cNvPr id="6" name="Picture 5">
            <a:extLst>
              <a:ext uri="{FF2B5EF4-FFF2-40B4-BE49-F238E27FC236}">
                <a16:creationId xmlns:a16="http://schemas.microsoft.com/office/drawing/2014/main" id="{1D827148-213E-CC49-BC5E-E968DE4FBE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904" y="2490702"/>
            <a:ext cx="4798673" cy="3199116"/>
          </a:xfrm>
          <a:prstGeom prst="rect">
            <a:avLst/>
          </a:prstGeom>
          <a:ln w="38100">
            <a:solidFill>
              <a:schemeClr val="bg1"/>
            </a:solidFill>
          </a:ln>
        </p:spPr>
      </p:pic>
    </p:spTree>
    <p:extLst>
      <p:ext uri="{BB962C8B-B14F-4D97-AF65-F5344CB8AC3E}">
        <p14:creationId xmlns:p14="http://schemas.microsoft.com/office/powerpoint/2010/main" val="637789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7538" y="386862"/>
            <a:ext cx="7111048" cy="1310053"/>
          </a:xfrm>
        </p:spPr>
        <p:txBody>
          <a:bodyPr>
            <a:normAutofit/>
          </a:bodyPr>
          <a:lstStyle/>
          <a:p>
            <a:r>
              <a:rPr lang="en-US" sz="3600">
                <a:latin typeface="Arial"/>
                <a:cs typeface="Arial"/>
              </a:rPr>
              <a:t>Activity D: Your workplace and pre-learning</a:t>
            </a:r>
          </a:p>
        </p:txBody>
      </p:sp>
      <p:sp>
        <p:nvSpPr>
          <p:cNvPr id="6" name="Rectangle 5"/>
          <p:cNvSpPr/>
          <p:nvPr/>
        </p:nvSpPr>
        <p:spPr>
          <a:xfrm>
            <a:off x="395655" y="1846385"/>
            <a:ext cx="6005146" cy="5009064"/>
          </a:xfrm>
          <a:prstGeom prst="rect">
            <a:avLst/>
          </a:prstGeom>
        </p:spPr>
        <p:txBody>
          <a:bodyPr wrap="square" lIns="0" tIns="0" rIns="0" bIns="0">
            <a:spAutoFit/>
          </a:bodyPr>
          <a:lstStyle/>
          <a:p>
            <a:pPr marL="342900" indent="-342900">
              <a:spcBef>
                <a:spcPts val="900"/>
              </a:spcBef>
              <a:buFont typeface="Arial" panose="020B0604020202020204" pitchFamily="34" charset="0"/>
              <a:buChar char="•"/>
            </a:pPr>
            <a:r>
              <a:rPr lang="en-GB" sz="2400">
                <a:latin typeface="Arial" panose="020B0604020202020204" pitchFamily="34" charset="0"/>
                <a:cs typeface="Arial" panose="020B0604020202020204" pitchFamily="34" charset="0"/>
              </a:rPr>
              <a:t>Read the statements in the workbook and tick which describes your branch at the moment. Using the questionnaire, think about how you rate your workplace.</a:t>
            </a:r>
          </a:p>
          <a:p>
            <a:pPr marL="342900" indent="-342900">
              <a:spcBef>
                <a:spcPts val="900"/>
              </a:spcBef>
              <a:buFont typeface="Arial" panose="020B0604020202020204" pitchFamily="34" charset="0"/>
              <a:buChar char="•"/>
            </a:pPr>
            <a:r>
              <a:rPr lang="en-GB" sz="2400">
                <a:latin typeface="Arial" panose="020B0604020202020204" pitchFamily="34" charset="0"/>
                <a:cs typeface="Arial" panose="020B0604020202020204" pitchFamily="34" charset="0"/>
              </a:rPr>
              <a:t>Start/think of your action plan to improve your organisation when you return to the workplace.</a:t>
            </a:r>
          </a:p>
          <a:p>
            <a:pPr marL="342900" indent="-342900">
              <a:spcBef>
                <a:spcPts val="900"/>
              </a:spcBef>
              <a:buFont typeface="Arial" panose="020B0604020202020204" pitchFamily="34" charset="0"/>
              <a:buChar char="•"/>
            </a:pPr>
            <a:r>
              <a:rPr lang="en-GB" sz="2400">
                <a:latin typeface="Arial" panose="020B0604020202020204" pitchFamily="34" charset="0"/>
                <a:cs typeface="Arial" panose="020B0604020202020204" pitchFamily="34" charset="0"/>
              </a:rPr>
              <a:t>Watch first video in collection on union structure</a:t>
            </a:r>
          </a:p>
          <a:p>
            <a:pPr>
              <a:spcBef>
                <a:spcPts val="900"/>
              </a:spcBef>
            </a:pPr>
            <a:r>
              <a:rPr lang="en-GB" sz="2400">
                <a:latin typeface="Arial" panose="020B0604020202020204" pitchFamily="34" charset="0"/>
                <a:cs typeface="Arial" panose="020B0604020202020204" pitchFamily="34" charset="0"/>
                <a:hlinkClick r:id="rId3"/>
              </a:rPr>
              <a:t>https://vimeo.com/showcase/prospect-ed</a:t>
            </a:r>
            <a:endParaRPr lang="en-GB" sz="2400">
              <a:latin typeface="Arial" panose="020B0604020202020204" pitchFamily="34" charset="0"/>
              <a:cs typeface="Arial" panose="020B0604020202020204" pitchFamily="34" charset="0"/>
            </a:endParaRPr>
          </a:p>
          <a:p>
            <a:pPr>
              <a:spcBef>
                <a:spcPts val="900"/>
              </a:spcBef>
            </a:pPr>
            <a:r>
              <a:rPr lang="en-GB" sz="2400">
                <a:latin typeface="Arial" panose="020B0604020202020204" pitchFamily="34" charset="0"/>
                <a:cs typeface="Arial" panose="020B0604020202020204" pitchFamily="34" charset="0"/>
              </a:rPr>
              <a:t>Password - education</a:t>
            </a:r>
          </a:p>
          <a:p>
            <a:pPr marL="342900" indent="-342900">
              <a:spcBef>
                <a:spcPts val="900"/>
              </a:spcBef>
              <a:buFont typeface="Arial" panose="020B0604020202020204" pitchFamily="34" charset="0"/>
              <a:buChar char="•"/>
            </a:pPr>
            <a:endParaRPr lang="en-GB" sz="240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E2F6039-567A-2F4D-9AAA-E339CF49D5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5904" y="2490702"/>
            <a:ext cx="4798673" cy="3199116"/>
          </a:xfrm>
          <a:prstGeom prst="rect">
            <a:avLst/>
          </a:prstGeom>
          <a:ln w="38100">
            <a:solidFill>
              <a:schemeClr val="bg1"/>
            </a:solidFill>
          </a:ln>
        </p:spPr>
      </p:pic>
    </p:spTree>
    <p:extLst>
      <p:ext uri="{BB962C8B-B14F-4D97-AF65-F5344CB8AC3E}">
        <p14:creationId xmlns:p14="http://schemas.microsoft.com/office/powerpoint/2010/main" val="3731343135"/>
      </p:ext>
    </p:extLst>
  </p:cSld>
  <p:clrMapOvr>
    <a:masterClrMapping/>
  </p:clrMapOvr>
</p:sld>
</file>

<file path=ppt/theme/theme1.xml><?xml version="1.0" encoding="utf-8"?>
<a:theme xmlns:a="http://schemas.openxmlformats.org/drawingml/2006/main" name="2019-01389-Template-Bectu-Powerpoint-template-Version-12-09-2019 (1)">
  <a:themeElements>
    <a:clrScheme name="Bectu-2019">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Bectu-PPT-2019" id="{BE9FB4FB-E140-AC4E-97D7-0A2B76523230}" vid="{675F4767-DE59-F544-9977-6D44F549D0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8D7AC766A08B146B6390D5D437781FB" ma:contentTypeVersion="17" ma:contentTypeDescription="Create a new document." ma:contentTypeScope="" ma:versionID="24fe558849793e662d7d7eebf1b75702">
  <xsd:schema xmlns:xsd="http://www.w3.org/2001/XMLSchema" xmlns:xs="http://www.w3.org/2001/XMLSchema" xmlns:p="http://schemas.microsoft.com/office/2006/metadata/properties" xmlns:ns2="0ecf5486-e989-4379-bfee-e9488933998c" xmlns:ns3="95c4e850-32b5-4d18-96f2-9b7a5c16f8c4" targetNamespace="http://schemas.microsoft.com/office/2006/metadata/properties" ma:root="true" ma:fieldsID="ca56c0d6492fceb5f6329b408abb0655" ns2:_="" ns3:_="">
    <xsd:import namespace="0ecf5486-e989-4379-bfee-e9488933998c"/>
    <xsd:import namespace="95c4e850-32b5-4d18-96f2-9b7a5c16f8c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cf5486-e989-4379-bfee-e948893399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db10955-4951-4066-b3c1-96eb136e60e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5c4e850-32b5-4d18-96f2-9b7a5c16f8c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88009270-4462-4200-a448-d84ec13952d8}" ma:internalName="TaxCatchAll" ma:showField="CatchAllData" ma:web="95c4e850-32b5-4d18-96f2-9b7a5c16f8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ecf5486-e989-4379-bfee-e9488933998c">
      <Terms xmlns="http://schemas.microsoft.com/office/infopath/2007/PartnerControls"/>
    </lcf76f155ced4ddcb4097134ff3c332f>
    <TaxCatchAll xmlns="95c4e850-32b5-4d18-96f2-9b7a5c16f8c4" xsi:nil="true"/>
  </documentManagement>
</p:properties>
</file>

<file path=customXml/itemProps1.xml><?xml version="1.0" encoding="utf-8"?>
<ds:datastoreItem xmlns:ds="http://schemas.openxmlformats.org/officeDocument/2006/customXml" ds:itemID="{87D0AD33-DBB2-45D8-A4A9-FF01A44F020C}">
  <ds:schemaRefs>
    <ds:schemaRef ds:uri="http://schemas.microsoft.com/sharepoint/v3/contenttype/forms"/>
  </ds:schemaRefs>
</ds:datastoreItem>
</file>

<file path=customXml/itemProps2.xml><?xml version="1.0" encoding="utf-8"?>
<ds:datastoreItem xmlns:ds="http://schemas.openxmlformats.org/officeDocument/2006/customXml" ds:itemID="{010D724C-E3A2-4705-98E6-E0069A8B493E}">
  <ds:schemaRefs>
    <ds:schemaRef ds:uri="0ecf5486-e989-4379-bfee-e9488933998c"/>
    <ds:schemaRef ds:uri="95c4e850-32b5-4d18-96f2-9b7a5c16f8c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149D165-3582-48AC-8294-37ADFF800FF4}">
  <ds:schemaRefs>
    <ds:schemaRef ds:uri="0ecf5486-e989-4379-bfee-e9488933998c"/>
    <ds:schemaRef ds:uri="95c4e850-32b5-4d18-96f2-9b7a5c16f8c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2019-01389-Template-Bectu-Powerpoint-template-Version-12-09-2019 (1)</Template>
  <Application>Microsoft Office PowerPoint</Application>
  <PresentationFormat>Widescreen</PresentationFormat>
  <Slides>8</Slides>
  <Notes>8</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2019-01389-Template-Bectu-Powerpoint-template-Version-12-09-2019 (1)</vt:lpstr>
      <vt:lpstr>What is a trade union? Update 1.6 Jan 23</vt:lpstr>
      <vt:lpstr>The definition  of a trade union</vt:lpstr>
      <vt:lpstr>PowerPoint Presentation</vt:lpstr>
      <vt:lpstr>Your right to join a trade union</vt:lpstr>
      <vt:lpstr>The benefits of trade unions</vt:lpstr>
      <vt:lpstr>Activity B: Other options</vt:lpstr>
      <vt:lpstr>Activity C: What can a union negotiate on?</vt:lpstr>
      <vt:lpstr>Activity D: Your workplace and pre-learning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Sharratt;martinroberts@theambassadors.com</dc:creator>
  <cp:revision>1</cp:revision>
  <cp:lastPrinted>2019-08-27T12:20:31Z</cp:lastPrinted>
  <dcterms:created xsi:type="dcterms:W3CDTF">2019-10-02T11:32:19Z</dcterms:created>
  <dcterms:modified xsi:type="dcterms:W3CDTF">2025-01-09T14:32:36Z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0x010100D8D7AC766A08B146B6390D5D437781FB</vt:lpwstr>
  </property>
  <property fmtid="{D5CDD505-2E9C-101B-9397-08002B2CF9AE}" pid="3" name="MediaServiceImageTags">
    <vt:lpwstr/>
  </property>
</Properties>
</file>