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1"/>
  </p:sldMasterIdLst>
  <p:notesMasterIdLst>
    <p:notesMasterId r:id="rId24"/>
  </p:notesMasterIdLst>
  <p:sldIdLst>
    <p:sldId id="537" r:id="rId2"/>
    <p:sldId id="538" r:id="rId3"/>
    <p:sldId id="561" r:id="rId4"/>
    <p:sldId id="562" r:id="rId5"/>
    <p:sldId id="539" r:id="rId6"/>
    <p:sldId id="540" r:id="rId7"/>
    <p:sldId id="541" r:id="rId8"/>
    <p:sldId id="558" r:id="rId9"/>
    <p:sldId id="559" r:id="rId10"/>
    <p:sldId id="563" r:id="rId11"/>
    <p:sldId id="564" r:id="rId12"/>
    <p:sldId id="565" r:id="rId13"/>
    <p:sldId id="566" r:id="rId14"/>
    <p:sldId id="567" r:id="rId15"/>
    <p:sldId id="544" r:id="rId16"/>
    <p:sldId id="546" r:id="rId17"/>
    <p:sldId id="547" r:id="rId18"/>
    <p:sldId id="550" r:id="rId19"/>
    <p:sldId id="555" r:id="rId20"/>
    <p:sldId id="560" r:id="rId21"/>
    <p:sldId id="556" r:id="rId22"/>
    <p:sldId id="50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76"/>
    <a:srgbClr val="FEC86E"/>
    <a:srgbClr val="FBD603"/>
    <a:srgbClr val="2829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88485" autoAdjust="0"/>
  </p:normalViewPr>
  <p:slideViewPr>
    <p:cSldViewPr snapToGrid="0" snapToObjects="1">
      <p:cViewPr varScale="1">
        <p:scale>
          <a:sx n="51" d="100"/>
          <a:sy n="51" d="100"/>
        </p:scale>
        <p:origin x="72" y="50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5DE61-124E-0F40-8D2D-41EDA1E0CEE2}" type="datetimeFigureOut">
              <a:rPr lang="en-US" smtClean="0"/>
              <a:t>10/22/2021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6B0746-24FF-0B4F-A25A-E2B460B25A57}" type="slidenum">
              <a:rPr lang="en-US" smtClean="0"/>
              <a:t>‹#›</a:t>
            </a:fld>
            <a:endParaRPr lang="en-US"/>
          </a:p>
        </p:txBody>
      </p:sp>
    </p:spTree>
    <p:extLst>
      <p:ext uri="{BB962C8B-B14F-4D97-AF65-F5344CB8AC3E}">
        <p14:creationId xmlns:p14="http://schemas.microsoft.com/office/powerpoint/2010/main" val="1048622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latin typeface="Arial" charset="0"/>
                <a:ea typeface="Arial" charset="0"/>
                <a:cs typeface="Arial" charset="0"/>
              </a:rPr>
              <a:t>Outcome to be achieved: learn</a:t>
            </a:r>
            <a:r>
              <a:rPr lang="en-US" b="1" baseline="0" dirty="0">
                <a:latin typeface="Arial" charset="0"/>
                <a:ea typeface="Arial" charset="0"/>
                <a:cs typeface="Arial" charset="0"/>
              </a:rPr>
              <a:t> the rights in law that cover reps</a:t>
            </a:r>
            <a:endParaRPr lang="en-GB"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It is very important that a new rep feels confident in what they can and can’t do and ask for from their employer. This session looks at what are the rights of a rep and where you can prove to the employer that they have to let you do your role.</a:t>
            </a:r>
          </a:p>
          <a:p>
            <a:endParaRPr lang="en-US" dirty="0"/>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1</a:t>
            </a:fld>
            <a:endParaRPr lang="en-US"/>
          </a:p>
        </p:txBody>
      </p:sp>
    </p:spTree>
    <p:extLst>
      <p:ext uri="{BB962C8B-B14F-4D97-AF65-F5344CB8AC3E}">
        <p14:creationId xmlns:p14="http://schemas.microsoft.com/office/powerpoint/2010/main" val="1780398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Hoe do these posts affect you?</a:t>
            </a:r>
          </a:p>
        </p:txBody>
      </p:sp>
      <p:sp>
        <p:nvSpPr>
          <p:cNvPr id="4" name="Slide Number Placeholder 3"/>
          <p:cNvSpPr>
            <a:spLocks noGrp="1"/>
          </p:cNvSpPr>
          <p:nvPr>
            <p:ph type="sldNum" sz="quarter" idx="10"/>
          </p:nvPr>
        </p:nvSpPr>
        <p:spPr/>
        <p:txBody>
          <a:bodyPr/>
          <a:lstStyle/>
          <a:p>
            <a:fld id="{5A3F4684-F84F-4E44-9D26-CB3898D7E83A}" type="slidenum">
              <a:rPr lang="en-US" smtClean="0"/>
              <a:t>12</a:t>
            </a:fld>
            <a:endParaRPr lang="en-US"/>
          </a:p>
        </p:txBody>
      </p:sp>
    </p:spTree>
    <p:extLst>
      <p:ext uri="{BB962C8B-B14F-4D97-AF65-F5344CB8AC3E}">
        <p14:creationId xmlns:p14="http://schemas.microsoft.com/office/powerpoint/2010/main" val="3291354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b="1" dirty="0"/>
              <a:t>Statements to disciplinary hearings</a:t>
            </a:r>
            <a:endParaRPr lang="en-GB" sz="1300" dirty="0"/>
          </a:p>
          <a:p>
            <a:r>
              <a:rPr lang="en-GB" sz="1300" dirty="0"/>
              <a:t>Address the points made against the member in any documentation of the case – overall charges and specific examples given.</a:t>
            </a:r>
          </a:p>
          <a:p>
            <a:r>
              <a:rPr lang="en-GB" sz="1300" dirty="0"/>
              <a:t>Challenge evidence that is inaccurate or could be interpreted differently.</a:t>
            </a:r>
          </a:p>
          <a:p>
            <a:r>
              <a:rPr lang="en-GB" sz="1300" dirty="0"/>
              <a:t>Provide countervailing evidence e.g. testimony from colleagues, good performance/conduct.</a:t>
            </a:r>
          </a:p>
          <a:p>
            <a:r>
              <a:rPr lang="en-GB" sz="1300" dirty="0"/>
              <a:t>Include arguments in mitigation, if relevant.</a:t>
            </a:r>
          </a:p>
        </p:txBody>
      </p:sp>
      <p:sp>
        <p:nvSpPr>
          <p:cNvPr id="4" name="Slide Number Placeholder 3"/>
          <p:cNvSpPr>
            <a:spLocks noGrp="1"/>
          </p:cNvSpPr>
          <p:nvPr>
            <p:ph type="sldNum" sz="quarter" idx="10"/>
          </p:nvPr>
        </p:nvSpPr>
        <p:spPr/>
        <p:txBody>
          <a:bodyPr/>
          <a:lstStyle/>
          <a:p>
            <a:fld id="{5A3F4684-F84F-4E44-9D26-CB3898D7E83A}" type="slidenum">
              <a:rPr lang="en-US" smtClean="0"/>
              <a:t>13</a:t>
            </a:fld>
            <a:endParaRPr lang="en-US"/>
          </a:p>
        </p:txBody>
      </p:sp>
    </p:spTree>
    <p:extLst>
      <p:ext uri="{BB962C8B-B14F-4D97-AF65-F5344CB8AC3E}">
        <p14:creationId xmlns:p14="http://schemas.microsoft.com/office/powerpoint/2010/main" val="446247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169">
              <a:defRPr/>
            </a:pPr>
            <a:r>
              <a:rPr lang="en-GB" sz="1300" dirty="0"/>
              <a:t>There is need to analyse how the campaign is going to drop things that don’t work and increase things that do. The other side may change tactics too. Doing a SWOT analysis is good tool to do this with.</a:t>
            </a: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14</a:t>
            </a:fld>
            <a:endParaRPr lang="en-US"/>
          </a:p>
        </p:txBody>
      </p:sp>
    </p:spTree>
    <p:extLst>
      <p:ext uri="{BB962C8B-B14F-4D97-AF65-F5344CB8AC3E}">
        <p14:creationId xmlns:p14="http://schemas.microsoft.com/office/powerpoint/2010/main" val="879927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 learn</a:t>
            </a:r>
            <a:r>
              <a:rPr lang="en-US" b="1" baseline="0" dirty="0">
                <a:latin typeface="Arial" charset="0"/>
                <a:ea typeface="Arial" charset="0"/>
                <a:cs typeface="Arial" charset="0"/>
              </a:rPr>
              <a:t> how a strong branch works </a:t>
            </a:r>
          </a:p>
          <a:p>
            <a:r>
              <a:rPr lang="en-US" sz="1200" b="0" kern="1200" baseline="0" dirty="0">
                <a:solidFill>
                  <a:schemeClr val="tx1"/>
                </a:solidFill>
                <a:effectLst/>
                <a:latin typeface="Arial" charset="0"/>
                <a:ea typeface="Arial" charset="0"/>
                <a:cs typeface="Arial" charset="0"/>
              </a:rPr>
              <a:t>I</a:t>
            </a:r>
            <a:r>
              <a:rPr lang="en-GB" sz="1200" kern="1200" dirty="0">
                <a:solidFill>
                  <a:schemeClr val="tx1"/>
                </a:solidFill>
                <a:effectLst/>
                <a:latin typeface="+mn-lt"/>
                <a:ea typeface="+mn-ea"/>
                <a:cs typeface="+mn-cs"/>
              </a:rPr>
              <a:t>n this session, we take a look what gives a union influence in the workplace and how reps can increase that influence.</a:t>
            </a:r>
            <a:r>
              <a:rPr lang="en-GB" dirty="0">
                <a:effectLst/>
              </a:rPr>
              <a:t> </a:t>
            </a:r>
            <a:endParaRPr lang="en-US" dirty="0"/>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15</a:t>
            </a:fld>
            <a:endParaRPr lang="en-US"/>
          </a:p>
        </p:txBody>
      </p:sp>
    </p:spTree>
    <p:extLst>
      <p:ext uri="{BB962C8B-B14F-4D97-AF65-F5344CB8AC3E}">
        <p14:creationId xmlns:p14="http://schemas.microsoft.com/office/powerpoint/2010/main" val="1824076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buFont typeface="Arial"/>
              <a:buChar char="•"/>
            </a:pPr>
            <a:r>
              <a:rPr lang="en-US" sz="1200" dirty="0">
                <a:latin typeface="Arial"/>
                <a:cs typeface="Arial"/>
              </a:rPr>
              <a:t>Membership density</a:t>
            </a:r>
            <a:r>
              <a:rPr lang="en-US" sz="1200" b="1" dirty="0">
                <a:latin typeface="Arial"/>
                <a:cs typeface="Arial"/>
              </a:rPr>
              <a:t>,</a:t>
            </a:r>
            <a:r>
              <a:rPr lang="en-US" sz="1200" b="1" baseline="0" dirty="0">
                <a:latin typeface="Arial"/>
                <a:cs typeface="Arial"/>
              </a:rPr>
              <a:t> It is very important that reps </a:t>
            </a:r>
            <a:r>
              <a:rPr lang="en-US" sz="1200" b="1" baseline="0" dirty="0" err="1">
                <a:latin typeface="Arial"/>
                <a:cs typeface="Arial"/>
              </a:rPr>
              <a:t>realise</a:t>
            </a:r>
            <a:r>
              <a:rPr lang="en-US" sz="1200" b="1" baseline="0" dirty="0">
                <a:latin typeface="Arial"/>
                <a:cs typeface="Arial"/>
              </a:rPr>
              <a:t>, without enough members the management will not take the union </a:t>
            </a:r>
            <a:r>
              <a:rPr lang="en-US" sz="1200" b="1" baseline="0" dirty="0" err="1">
                <a:latin typeface="Arial"/>
                <a:cs typeface="Arial"/>
              </a:rPr>
              <a:t>seriousy</a:t>
            </a:r>
            <a:r>
              <a:rPr lang="en-US" sz="1200" b="1" baseline="0" dirty="0">
                <a:latin typeface="Arial"/>
                <a:cs typeface="Arial"/>
              </a:rPr>
              <a:t> and could look to de-</a:t>
            </a:r>
            <a:r>
              <a:rPr lang="en-US" sz="1200" b="1" baseline="0" dirty="0" err="1">
                <a:latin typeface="Arial"/>
                <a:cs typeface="Arial"/>
              </a:rPr>
              <a:t>recognise</a:t>
            </a:r>
            <a:r>
              <a:rPr lang="en-US" sz="1200" b="1" baseline="0" dirty="0">
                <a:latin typeface="Arial"/>
                <a:cs typeface="Arial"/>
              </a:rPr>
              <a:t> the union.</a:t>
            </a:r>
            <a:endParaRPr lang="en-US" sz="1200" b="1" dirty="0">
              <a:latin typeface="Arial"/>
              <a:cs typeface="Arial"/>
            </a:endParaRPr>
          </a:p>
          <a:p>
            <a:pPr marL="342900" indent="-342900" algn="l">
              <a:buFont typeface="Arial"/>
              <a:buChar char="•"/>
            </a:pPr>
            <a:endParaRPr lang="en-US" sz="1200" dirty="0">
              <a:latin typeface="Arial"/>
              <a:cs typeface="Arial"/>
            </a:endParaRPr>
          </a:p>
          <a:p>
            <a:pPr marL="342900" indent="-342900" algn="l">
              <a:buFont typeface="Arial"/>
              <a:buChar char="•"/>
            </a:pPr>
            <a:r>
              <a:rPr lang="en-US" sz="1200" dirty="0">
                <a:latin typeface="Arial"/>
                <a:cs typeface="Arial"/>
              </a:rPr>
              <a:t>Engaged members, </a:t>
            </a:r>
            <a:r>
              <a:rPr lang="en-US" sz="1200" b="1" dirty="0">
                <a:latin typeface="Arial"/>
                <a:cs typeface="Arial"/>
              </a:rPr>
              <a:t>it is very unlikely that any issues will get resolved if the member are not involved or care</a:t>
            </a:r>
            <a:endParaRPr lang="en-US" sz="1200" dirty="0">
              <a:latin typeface="Arial"/>
              <a:cs typeface="Arial"/>
            </a:endParaRPr>
          </a:p>
          <a:p>
            <a:pPr marL="342900" indent="-342900" algn="l">
              <a:buFont typeface="Arial"/>
              <a:buChar char="•"/>
            </a:pPr>
            <a:endParaRPr lang="en-US" sz="1200" dirty="0">
              <a:latin typeface="Arial"/>
              <a:cs typeface="Arial"/>
            </a:endParaRPr>
          </a:p>
          <a:p>
            <a:pPr marL="342900" indent="-342900" algn="l">
              <a:buFont typeface="Arial"/>
              <a:buChar char="•"/>
            </a:pPr>
            <a:r>
              <a:rPr lang="en-US" sz="1200" dirty="0">
                <a:latin typeface="Arial"/>
                <a:cs typeface="Arial"/>
              </a:rPr>
              <a:t>Visible Profile, </a:t>
            </a:r>
            <a:r>
              <a:rPr lang="en-US" sz="1200" b="1" dirty="0">
                <a:latin typeface="Arial"/>
                <a:cs typeface="Arial"/>
              </a:rPr>
              <a:t>the management will conveniently forget to consult if they never see a union presence. Why would a non-member join something they never see or hear about</a:t>
            </a:r>
          </a:p>
          <a:p>
            <a:pPr marL="342900" indent="-342900" algn="l">
              <a:buFont typeface="Arial"/>
              <a:buChar char="•"/>
            </a:pPr>
            <a:endParaRPr lang="en-US" sz="1200" dirty="0">
              <a:latin typeface="Arial"/>
              <a:cs typeface="Arial"/>
            </a:endParaRPr>
          </a:p>
          <a:p>
            <a:pPr marL="342900" indent="-342900" algn="l">
              <a:buFont typeface="Arial"/>
              <a:buChar char="•"/>
            </a:pPr>
            <a:r>
              <a:rPr lang="en-US" sz="1200" dirty="0">
                <a:latin typeface="Arial"/>
                <a:cs typeface="Arial"/>
              </a:rPr>
              <a:t>Dialogue, </a:t>
            </a:r>
            <a:r>
              <a:rPr lang="en-US" sz="1200" b="1" dirty="0">
                <a:latin typeface="Arial"/>
                <a:cs typeface="Arial"/>
              </a:rPr>
              <a:t>the need to have good</a:t>
            </a:r>
            <a:r>
              <a:rPr lang="en-US" sz="1200" b="1" baseline="0" dirty="0">
                <a:latin typeface="Arial"/>
                <a:cs typeface="Arial"/>
              </a:rPr>
              <a:t> lines of communication to members and management is necessary to make things happen</a:t>
            </a:r>
            <a:endParaRPr lang="en-US" sz="1200" dirty="0">
              <a:latin typeface="Arial"/>
              <a:cs typeface="Arial"/>
            </a:endParaRPr>
          </a:p>
          <a:p>
            <a:pPr marL="342900" indent="-342900" algn="l">
              <a:buFont typeface="Arial"/>
              <a:buChar char="•"/>
            </a:pPr>
            <a:endParaRPr lang="en-US" sz="1200" dirty="0">
              <a:latin typeface="Arial"/>
              <a:cs typeface="Arial"/>
            </a:endParaRPr>
          </a:p>
          <a:p>
            <a:pPr marL="342900" indent="-342900" algn="l">
              <a:buFont typeface="Arial"/>
              <a:buChar char="•"/>
            </a:pPr>
            <a:r>
              <a:rPr lang="en-US" sz="1200" dirty="0">
                <a:latin typeface="Arial"/>
                <a:cs typeface="Arial"/>
              </a:rPr>
              <a:t>Representative membership, </a:t>
            </a:r>
            <a:r>
              <a:rPr lang="en-US" sz="1200" b="1" dirty="0">
                <a:latin typeface="Arial"/>
                <a:cs typeface="Arial"/>
              </a:rPr>
              <a:t>If members don’t feel they have a voice,</a:t>
            </a:r>
            <a:r>
              <a:rPr lang="en-US" sz="1200" b="1" baseline="0" dirty="0">
                <a:latin typeface="Arial"/>
                <a:cs typeface="Arial"/>
              </a:rPr>
              <a:t> their membership will be their first cost saving when they look at it</a:t>
            </a:r>
            <a:endParaRPr lang="en-US" sz="1200" dirty="0">
              <a:latin typeface="Arial"/>
              <a:cs typeface="Arial"/>
            </a:endParaRPr>
          </a:p>
          <a:p>
            <a:pPr algn="l"/>
            <a:endParaRPr lang="en-US" dirty="0"/>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16</a:t>
            </a:fld>
            <a:endParaRPr lang="en-US"/>
          </a:p>
        </p:txBody>
      </p:sp>
    </p:spTree>
    <p:extLst>
      <p:ext uri="{BB962C8B-B14F-4D97-AF65-F5344CB8AC3E}">
        <p14:creationId xmlns:p14="http://schemas.microsoft.com/office/powerpoint/2010/main" val="2606092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 learn</a:t>
            </a:r>
            <a:r>
              <a:rPr lang="en-US" b="1" baseline="0" dirty="0">
                <a:latin typeface="Arial" charset="0"/>
                <a:ea typeface="Arial" charset="0"/>
                <a:cs typeface="Arial" charset="0"/>
              </a:rPr>
              <a:t> how you need all the ingredients to make a strong branch</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When the virtuous circle is working effectively members can see the benefit of being part of the union and they take that message with them – whatever company they work for in the future.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Effective local organisation – meaning </a:t>
            </a:r>
            <a:r>
              <a:rPr lang="en-GB" sz="1200" b="1" kern="1200" dirty="0">
                <a:solidFill>
                  <a:schemeClr val="tx1"/>
                </a:solidFill>
                <a:effectLst/>
                <a:latin typeface="+mn-lt"/>
                <a:ea typeface="+mn-ea"/>
                <a:cs typeface="+mn-cs"/>
              </a:rPr>
              <a:t>reps like you</a:t>
            </a:r>
            <a:r>
              <a:rPr lang="en-GB" sz="1200" kern="1200" dirty="0">
                <a:solidFill>
                  <a:schemeClr val="tx1"/>
                </a:solidFill>
                <a:effectLst/>
                <a:latin typeface="+mn-lt"/>
                <a:ea typeface="+mn-ea"/>
                <a:cs typeface="+mn-cs"/>
              </a:rPr>
              <a:t> – stands at the heart of Prospect’s ability to keep the virtuous circle going. Local union reps…</a:t>
            </a:r>
          </a:p>
          <a:p>
            <a:pPr lvl="0"/>
            <a:r>
              <a:rPr lang="en-GB" sz="1200" kern="1200" dirty="0">
                <a:solidFill>
                  <a:schemeClr val="tx1"/>
                </a:solidFill>
                <a:effectLst/>
                <a:latin typeface="+mn-lt"/>
                <a:ea typeface="+mn-ea"/>
                <a:cs typeface="+mn-cs"/>
              </a:rPr>
              <a:t>are the union’s eyes and ears, picking up issues that matter to members and can be resolved by negotiation. </a:t>
            </a:r>
          </a:p>
          <a:p>
            <a:pPr lvl="0"/>
            <a:r>
              <a:rPr lang="en-GB" sz="1200" kern="1200" dirty="0">
                <a:solidFill>
                  <a:schemeClr val="tx1"/>
                </a:solidFill>
                <a:effectLst/>
                <a:latin typeface="+mn-lt"/>
                <a:ea typeface="+mn-ea"/>
                <a:cs typeface="+mn-cs"/>
              </a:rPr>
              <a:t>are the union’s voice in the workplace, getting members involved in new campaigns and keeping them informed about on-going negotiations. </a:t>
            </a:r>
          </a:p>
          <a:p>
            <a:pPr lvl="0"/>
            <a:r>
              <a:rPr lang="en-GB" sz="1200" kern="1200" dirty="0">
                <a:solidFill>
                  <a:schemeClr val="tx1"/>
                </a:solidFill>
                <a:effectLst/>
                <a:latin typeface="+mn-lt"/>
                <a:ea typeface="+mn-ea"/>
                <a:cs typeface="+mn-cs"/>
              </a:rPr>
              <a:t>give the union a positive profile – visible on notice boards, identified with important issues.</a:t>
            </a:r>
          </a:p>
          <a:p>
            <a:pPr lvl="0"/>
            <a:r>
              <a:rPr lang="en-GB" sz="1200" kern="1200" dirty="0">
                <a:solidFill>
                  <a:schemeClr val="tx1"/>
                </a:solidFill>
                <a:effectLst/>
                <a:latin typeface="+mn-lt"/>
                <a:ea typeface="+mn-ea"/>
                <a:cs typeface="+mn-cs"/>
              </a:rPr>
              <a:t>grow the union by talking about joining to colleagues who are not yet in Prospect </a:t>
            </a:r>
          </a:p>
          <a:p>
            <a:pPr lvl="0"/>
            <a:r>
              <a:rPr lang="en-GB" sz="1200" kern="1200" dirty="0">
                <a:solidFill>
                  <a:schemeClr val="tx1"/>
                </a:solidFill>
                <a:effectLst/>
                <a:latin typeface="+mn-lt"/>
                <a:ea typeface="+mn-ea"/>
                <a:cs typeface="+mn-cs"/>
              </a:rPr>
              <a:t>keep members in touch with the wider union, </a:t>
            </a:r>
            <a:r>
              <a:rPr lang="en-GB" sz="1200" kern="1200" dirty="0" err="1">
                <a:solidFill>
                  <a:schemeClr val="tx1"/>
                </a:solidFill>
                <a:effectLst/>
                <a:latin typeface="+mn-lt"/>
                <a:ea typeface="+mn-ea"/>
                <a:cs typeface="+mn-cs"/>
              </a:rPr>
              <a:t>eg</a:t>
            </a:r>
            <a:r>
              <a:rPr lang="en-GB" sz="1200" kern="1200" dirty="0">
                <a:solidFill>
                  <a:schemeClr val="tx1"/>
                </a:solidFill>
                <a:effectLst/>
                <a:latin typeface="+mn-lt"/>
                <a:ea typeface="+mn-ea"/>
                <a:cs typeface="+mn-cs"/>
              </a:rPr>
              <a:t> by organising meetings and events with visiting speakers from beyond the branch.</a:t>
            </a:r>
          </a:p>
          <a:p>
            <a:r>
              <a:rPr lang="en-GB" sz="1200" kern="1200" dirty="0">
                <a:solidFill>
                  <a:schemeClr val="tx1"/>
                </a:solidFill>
                <a:effectLst/>
                <a:latin typeface="+mn-lt"/>
                <a:ea typeface="+mn-ea"/>
                <a:cs typeface="+mn-cs"/>
              </a:rPr>
              <a:t>A really important task for everyone involved in Prospect’s activities is to feed members’ views, queries, concerns and ideas back to Prospect – keeping the union in touch with members.</a:t>
            </a:r>
          </a:p>
          <a:p>
            <a:endParaRPr lang="en-US" dirty="0"/>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17</a:t>
            </a:fld>
            <a:endParaRPr lang="en-US"/>
          </a:p>
        </p:txBody>
      </p:sp>
    </p:spTree>
    <p:extLst>
      <p:ext uri="{BB962C8B-B14F-4D97-AF65-F5344CB8AC3E}">
        <p14:creationId xmlns:p14="http://schemas.microsoft.com/office/powerpoint/2010/main" val="3398102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 learn</a:t>
            </a:r>
            <a:r>
              <a:rPr lang="en-US" b="1" baseline="0" dirty="0">
                <a:latin typeface="Arial" charset="0"/>
                <a:ea typeface="Arial" charset="0"/>
                <a:cs typeface="Arial" charset="0"/>
              </a:rPr>
              <a:t> what can be done in their branch to build </a:t>
            </a:r>
            <a:r>
              <a:rPr lang="en-US" b="1" baseline="0" dirty="0" err="1">
                <a:latin typeface="Arial" charset="0"/>
                <a:ea typeface="Arial" charset="0"/>
                <a:cs typeface="Arial" charset="0"/>
              </a:rPr>
              <a:t>organising</a:t>
            </a:r>
            <a:r>
              <a:rPr lang="en-US" b="1" baseline="0" dirty="0">
                <a:latin typeface="Arial" charset="0"/>
                <a:ea typeface="Arial" charset="0"/>
                <a:cs typeface="Arial" charset="0"/>
              </a:rPr>
              <a:t> in to the branch</a:t>
            </a:r>
          </a:p>
          <a:p>
            <a:r>
              <a:rPr lang="en-GB" sz="1200" kern="1200" dirty="0">
                <a:solidFill>
                  <a:schemeClr val="tx1"/>
                </a:solidFill>
                <a:effectLst/>
                <a:latin typeface="+mn-lt"/>
                <a:ea typeface="+mn-ea"/>
                <a:cs typeface="+mn-cs"/>
              </a:rPr>
              <a:t>In this session we look at a snapshot of how you think your branch is right at this moment. Do you as a member think it has the right approach and where you would like it go in the future?</a:t>
            </a:r>
            <a:r>
              <a:rPr lang="en-GB" dirty="0">
                <a:effectLst/>
              </a:rPr>
              <a:t>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18</a:t>
            </a:fld>
            <a:endParaRPr lang="en-US"/>
          </a:p>
        </p:txBody>
      </p:sp>
    </p:spTree>
    <p:extLst>
      <p:ext uri="{BB962C8B-B14F-4D97-AF65-F5344CB8AC3E}">
        <p14:creationId xmlns:p14="http://schemas.microsoft.com/office/powerpoint/2010/main" val="2038135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 learn</a:t>
            </a:r>
            <a:r>
              <a:rPr lang="en-US" b="1" baseline="0" dirty="0">
                <a:latin typeface="Arial" charset="0"/>
                <a:ea typeface="Arial" charset="0"/>
                <a:cs typeface="Arial" charset="0"/>
              </a:rPr>
              <a:t> </a:t>
            </a:r>
            <a:r>
              <a:rPr lang="en-US" b="1" dirty="0"/>
              <a:t>how to map the workplace</a:t>
            </a:r>
          </a:p>
          <a:p>
            <a:r>
              <a:rPr lang="en-US" b="0" dirty="0"/>
              <a:t>Sum up what benefits this information will have for a rep</a:t>
            </a:r>
          </a:p>
          <a:p>
            <a:pPr marL="171450" indent="-171450">
              <a:buFont typeface="Arial" charset="0"/>
              <a:buChar char="•"/>
            </a:pPr>
            <a:r>
              <a:rPr lang="en-US" b="0" dirty="0"/>
              <a:t>Saves time and energy on recruitment</a:t>
            </a:r>
          </a:p>
          <a:p>
            <a:pPr marL="171450" indent="-171450">
              <a:buFont typeface="Arial" charset="0"/>
              <a:buChar char="•"/>
            </a:pPr>
            <a:r>
              <a:rPr lang="en-US" b="0" dirty="0"/>
              <a:t>Look at issues that can be taken up</a:t>
            </a:r>
          </a:p>
          <a:p>
            <a:pPr marL="171450" indent="-171450">
              <a:buFont typeface="Arial" charset="0"/>
              <a:buChar char="•"/>
            </a:pPr>
            <a:endParaRPr lang="en-US" b="0" dirty="0"/>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19</a:t>
            </a:fld>
            <a:endParaRPr lang="en-US"/>
          </a:p>
        </p:txBody>
      </p:sp>
    </p:spTree>
    <p:extLst>
      <p:ext uri="{BB962C8B-B14F-4D97-AF65-F5344CB8AC3E}">
        <p14:creationId xmlns:p14="http://schemas.microsoft.com/office/powerpoint/2010/main" val="592944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 learn</a:t>
            </a:r>
            <a:r>
              <a:rPr lang="en-US" b="1" baseline="0" dirty="0">
                <a:latin typeface="Arial" charset="0"/>
                <a:ea typeface="Arial" charset="0"/>
                <a:cs typeface="Arial" charset="0"/>
              </a:rPr>
              <a:t> where these laws come from.</a:t>
            </a:r>
          </a:p>
          <a:p>
            <a:r>
              <a:rPr lang="en-US" b="0" baseline="0" dirty="0">
                <a:latin typeface="Arial" charset="0"/>
                <a:ea typeface="Arial" charset="0"/>
                <a:cs typeface="Arial" charset="0"/>
              </a:rPr>
              <a:t> it may be that if you H&amp;S reps you need to mention the brown book</a:t>
            </a:r>
          </a:p>
          <a:p>
            <a:r>
              <a:rPr lang="en-US" dirty="0"/>
              <a:t>The link is in your book to download the code of practice 3</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rights of a rep are split broadly to into two categories; duties and activities</a:t>
            </a:r>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2</a:t>
            </a:fld>
            <a:endParaRPr lang="en-US"/>
          </a:p>
        </p:txBody>
      </p:sp>
    </p:spTree>
    <p:extLst>
      <p:ext uri="{BB962C8B-B14F-4D97-AF65-F5344CB8AC3E}">
        <p14:creationId xmlns:p14="http://schemas.microsoft.com/office/powerpoint/2010/main" val="2183773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300" dirty="0"/>
              <a:t>Chances are it will be a very wide issue and you will need to narrow it down.</a:t>
            </a:r>
          </a:p>
          <a:p>
            <a:pPr lvl="0"/>
            <a:r>
              <a:rPr lang="en-GB" sz="1300" dirty="0"/>
              <a:t>You need to know who can make the decision to make the change.</a:t>
            </a:r>
          </a:p>
          <a:p>
            <a:pPr lvl="0"/>
            <a:r>
              <a:rPr lang="en-GB" sz="1300" dirty="0"/>
              <a:t>What does this person or person’s care about that you can affect?</a:t>
            </a:r>
          </a:p>
          <a:p>
            <a:pPr lvl="0"/>
            <a:r>
              <a:rPr lang="en-GB" sz="1300" dirty="0"/>
              <a:t>For this affect to happen do you need evidence that is quantifiable not just</a:t>
            </a:r>
            <a:r>
              <a:rPr lang="en-GB" sz="1300" i="1" dirty="0"/>
              <a:t> </a:t>
            </a:r>
            <a:r>
              <a:rPr lang="en-GB" sz="1300" dirty="0"/>
              <a:t>anecdotal (moaning)?</a:t>
            </a:r>
          </a:p>
        </p:txBody>
      </p:sp>
      <p:sp>
        <p:nvSpPr>
          <p:cNvPr id="4" name="Slide Number Placeholder 3"/>
          <p:cNvSpPr>
            <a:spLocks noGrp="1"/>
          </p:cNvSpPr>
          <p:nvPr>
            <p:ph type="sldNum" sz="quarter" idx="10"/>
          </p:nvPr>
        </p:nvSpPr>
        <p:spPr/>
        <p:txBody>
          <a:bodyPr/>
          <a:lstStyle/>
          <a:p>
            <a:fld id="{5A3F4684-F84F-4E44-9D26-CB3898D7E83A}" type="slidenum">
              <a:rPr lang="en-US" smtClean="0"/>
              <a:t>3</a:t>
            </a:fld>
            <a:endParaRPr lang="en-US"/>
          </a:p>
        </p:txBody>
      </p:sp>
    </p:spTree>
    <p:extLst>
      <p:ext uri="{BB962C8B-B14F-4D97-AF65-F5344CB8AC3E}">
        <p14:creationId xmlns:p14="http://schemas.microsoft.com/office/powerpoint/2010/main" val="3801811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300" dirty="0"/>
              <a:t>The result of a sound department survey put into a word cloud. if you could change one thing what would it be?</a:t>
            </a:r>
          </a:p>
        </p:txBody>
      </p:sp>
      <p:sp>
        <p:nvSpPr>
          <p:cNvPr id="4" name="Slide Number Placeholder 3"/>
          <p:cNvSpPr>
            <a:spLocks noGrp="1"/>
          </p:cNvSpPr>
          <p:nvPr>
            <p:ph type="sldNum" sz="quarter" idx="10"/>
          </p:nvPr>
        </p:nvSpPr>
        <p:spPr/>
        <p:txBody>
          <a:bodyPr/>
          <a:lstStyle/>
          <a:p>
            <a:fld id="{5A3F4684-F84F-4E44-9D26-CB3898D7E83A}" type="slidenum">
              <a:rPr lang="en-US" smtClean="0"/>
              <a:t>4</a:t>
            </a:fld>
            <a:endParaRPr lang="en-US"/>
          </a:p>
        </p:txBody>
      </p:sp>
    </p:spTree>
    <p:extLst>
      <p:ext uri="{BB962C8B-B14F-4D97-AF65-F5344CB8AC3E}">
        <p14:creationId xmlns:p14="http://schemas.microsoft.com/office/powerpoint/2010/main" val="321497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 learn</a:t>
            </a:r>
            <a:r>
              <a:rPr lang="en-US" b="1" baseline="0" dirty="0">
                <a:latin typeface="Arial" charset="0"/>
                <a:ea typeface="Arial" charset="0"/>
                <a:cs typeface="Arial" charset="0"/>
              </a:rPr>
              <a:t> what rep duties are</a:t>
            </a:r>
            <a:endParaRPr lang="en-US" dirty="0"/>
          </a:p>
          <a:p>
            <a:r>
              <a:rPr lang="en-US" dirty="0"/>
              <a:t>The main thing here is that these are things that are to do with the workplace</a:t>
            </a:r>
            <a:r>
              <a:rPr lang="en-US" baseline="0" dirty="0"/>
              <a:t> and are to be done during your paid working time or being paid extra time to do it, depending on your contract.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Handling personal cases should be a paid duty.</a:t>
            </a:r>
          </a:p>
          <a:p>
            <a:endParaRPr lang="en-US" dirty="0"/>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5</a:t>
            </a:fld>
            <a:endParaRPr lang="en-US"/>
          </a:p>
        </p:txBody>
      </p:sp>
    </p:spTree>
    <p:extLst>
      <p:ext uri="{BB962C8B-B14F-4D97-AF65-F5344CB8AC3E}">
        <p14:creationId xmlns:p14="http://schemas.microsoft.com/office/powerpoint/2010/main" val="3237943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 learn</a:t>
            </a:r>
            <a:r>
              <a:rPr lang="en-US" b="1" baseline="0" dirty="0">
                <a:latin typeface="Arial" charset="0"/>
                <a:ea typeface="Arial" charset="0"/>
                <a:cs typeface="Arial" charset="0"/>
              </a:rPr>
              <a:t> what rep activities are and the relationship with their recognition agreement</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Members’ attendance at internal union meetings about collective bargaining issues will be classed as "activity" rather than "duty".  For reps the same meetings may be classed as a "duty" because they are directly related to negotiating with the employer. Some rep work will, however, be classed as an "activity" – for example, anything related to internal union organisation.  </a:t>
            </a:r>
          </a:p>
          <a:p>
            <a:r>
              <a:rPr lang="en-GB" sz="1200" kern="1200" dirty="0">
                <a:solidFill>
                  <a:schemeClr val="tx1"/>
                </a:solidFill>
                <a:effectLst/>
                <a:latin typeface="+mn-lt"/>
                <a:ea typeface="+mn-ea"/>
                <a:cs typeface="+mn-cs"/>
              </a:rPr>
              <a:t>Reps guide 2: 2004-00013-Rep's-guide-Time-off-and-facilities-for-union-reps-Version-14-01-2015.pdf </a:t>
            </a:r>
          </a:p>
          <a:p>
            <a:endParaRPr lang="en-US" dirty="0"/>
          </a:p>
          <a:p>
            <a:r>
              <a:rPr lang="en-US" b="1" dirty="0">
                <a:latin typeface="Arial" charset="0"/>
                <a:ea typeface="Arial" charset="0"/>
                <a:cs typeface="Arial" charset="0"/>
              </a:rPr>
              <a:t>Outcome to be achieved: learn</a:t>
            </a:r>
            <a:r>
              <a:rPr lang="en-US" b="1" baseline="0" dirty="0">
                <a:latin typeface="Arial" charset="0"/>
                <a:ea typeface="Arial" charset="0"/>
                <a:cs typeface="Arial" charset="0"/>
              </a:rPr>
              <a:t> what rep activities are and the relationship with their recognition agreement</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Members’ attendance at internal union meetings about collective bargaining issues will be classed as "activity" rather than "duty".  For reps the same meetings may be classed as a "duty" because they are directly related to negotiating with the employer. Some rep work will, however, be classed as an "activity" – for example, anything related to internal union organisation.  </a:t>
            </a:r>
          </a:p>
          <a:p>
            <a:r>
              <a:rPr lang="en-GB" sz="1200" kern="1200" dirty="0">
                <a:solidFill>
                  <a:schemeClr val="tx1"/>
                </a:solidFill>
                <a:effectLst/>
                <a:latin typeface="+mn-lt"/>
                <a:ea typeface="+mn-ea"/>
                <a:cs typeface="+mn-cs"/>
              </a:rPr>
              <a:t>Reps guide 2: 2004-00013-Rep's-guide-Time-off-and-facilities-for-union-reps-Version-14-01-2015.pdf </a:t>
            </a:r>
          </a:p>
          <a:p>
            <a:endParaRPr lang="en-US" dirty="0"/>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6</a:t>
            </a:fld>
            <a:endParaRPr lang="en-US"/>
          </a:p>
        </p:txBody>
      </p:sp>
    </p:spTree>
    <p:extLst>
      <p:ext uri="{BB962C8B-B14F-4D97-AF65-F5344CB8AC3E}">
        <p14:creationId xmlns:p14="http://schemas.microsoft.com/office/powerpoint/2010/main" val="2555631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 learn</a:t>
            </a:r>
            <a:r>
              <a:rPr lang="en-US" b="1" baseline="0" dirty="0">
                <a:latin typeface="Arial" charset="0"/>
                <a:ea typeface="Arial" charset="0"/>
                <a:cs typeface="Arial" charset="0"/>
              </a:rPr>
              <a:t> that rep has follow their recognition procedure to ask for time off from their employer</a:t>
            </a:r>
          </a:p>
          <a:p>
            <a:r>
              <a:rPr lang="en-US" dirty="0"/>
              <a:t>The</a:t>
            </a:r>
            <a:r>
              <a:rPr lang="en-US" baseline="0" dirty="0"/>
              <a:t> recognition and or facilities agreement should set down the procedure for asking for time off and recording the time spent on union duties. Where disagreement may come is over what is considered reasonable.</a:t>
            </a:r>
            <a:endParaRPr lang="en-US" dirty="0"/>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7</a:t>
            </a:fld>
            <a:endParaRPr lang="en-US"/>
          </a:p>
        </p:txBody>
      </p:sp>
    </p:spTree>
    <p:extLst>
      <p:ext uri="{BB962C8B-B14F-4D97-AF65-F5344CB8AC3E}">
        <p14:creationId xmlns:p14="http://schemas.microsoft.com/office/powerpoint/2010/main" val="2418320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b="1" dirty="0"/>
              <a:t>SMART:</a:t>
            </a:r>
            <a:endParaRPr lang="en-GB" sz="1300" dirty="0"/>
          </a:p>
          <a:p>
            <a:r>
              <a:rPr lang="en-GB" sz="1300" b="1" dirty="0"/>
              <a:t>S = SPECIFIC </a:t>
            </a:r>
            <a:r>
              <a:rPr lang="en-GB" sz="1300" dirty="0"/>
              <a:t>(narrow the desired outcome down to something very    definable) </a:t>
            </a:r>
          </a:p>
          <a:p>
            <a:r>
              <a:rPr lang="en-GB" sz="1300" b="1" dirty="0"/>
              <a:t>M = MEASURABLE </a:t>
            </a:r>
            <a:r>
              <a:rPr lang="en-GB" sz="1300" dirty="0"/>
              <a:t>(how can you work that the outcome has been achieved)</a:t>
            </a:r>
          </a:p>
          <a:p>
            <a:r>
              <a:rPr lang="en-GB" sz="1300" b="1" dirty="0"/>
              <a:t>A = AGREED </a:t>
            </a:r>
            <a:r>
              <a:rPr lang="en-GB" sz="1300" dirty="0"/>
              <a:t>(agreed by the members of the branch as well as management) </a:t>
            </a:r>
          </a:p>
          <a:p>
            <a:r>
              <a:rPr lang="en-GB" sz="1300" b="1" dirty="0"/>
              <a:t>R = REALISTIC </a:t>
            </a:r>
            <a:r>
              <a:rPr lang="en-GB" sz="1300" dirty="0"/>
              <a:t>(it has to be within the power of the management you are meeting to sanction this agreement)</a:t>
            </a:r>
          </a:p>
          <a:p>
            <a:r>
              <a:rPr lang="en-GB" sz="1300" b="1" dirty="0"/>
              <a:t>T = TIME-BOUND </a:t>
            </a:r>
            <a:r>
              <a:rPr lang="en-GB" sz="1300" dirty="0"/>
              <a:t>(set an agreed timescale for the management action/decision to happen. The longer a dispute goes on the worse it is for you to keep the members interest and anger going)</a:t>
            </a:r>
          </a:p>
          <a:p>
            <a:endParaRPr lang="en-GB" sz="1300" dirty="0"/>
          </a:p>
        </p:txBody>
      </p:sp>
      <p:sp>
        <p:nvSpPr>
          <p:cNvPr id="4" name="Slide Number Placeholder 3"/>
          <p:cNvSpPr>
            <a:spLocks noGrp="1"/>
          </p:cNvSpPr>
          <p:nvPr>
            <p:ph type="sldNum" sz="quarter" idx="10"/>
          </p:nvPr>
        </p:nvSpPr>
        <p:spPr/>
        <p:txBody>
          <a:bodyPr/>
          <a:lstStyle/>
          <a:p>
            <a:fld id="{5A3F4684-F84F-4E44-9D26-CB3898D7E83A}" type="slidenum">
              <a:rPr lang="en-US" smtClean="0"/>
              <a:t>10</a:t>
            </a:fld>
            <a:endParaRPr lang="en-US"/>
          </a:p>
        </p:txBody>
      </p:sp>
    </p:spTree>
    <p:extLst>
      <p:ext uri="{BB962C8B-B14F-4D97-AF65-F5344CB8AC3E}">
        <p14:creationId xmlns:p14="http://schemas.microsoft.com/office/powerpoint/2010/main" val="1180848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169">
              <a:defRPr/>
            </a:pPr>
            <a:r>
              <a:rPr lang="en-US" sz="1300" dirty="0"/>
              <a:t>Put simply, Pascal suggests that before disagreeing with someone, first point out the ways in which they’re right. And to effectively persuade someone to change their mind, lead them to discover a counter-point of their own accord. </a:t>
            </a:r>
            <a:endParaRPr lang="en-US" dirty="0">
              <a:effectLst/>
            </a:endParaRPr>
          </a:p>
          <a:p>
            <a:endParaRPr lang="en-US" sz="1300" dirty="0"/>
          </a:p>
          <a:p>
            <a:r>
              <a:rPr lang="en-US" sz="1300" dirty="0"/>
              <a:t>When we wish to correct with advantage, and to show another that he errs, we must notice from what side he views the matter, for on that side it is usually true, and admit that truth to him, but reveal to him the side on which it is false. He is satisfied with that, for he sees that he was not mistaken, and that he only failed to see all sides. Now, no one is offended at not seeing everything; but one does not like to be mistaken, and that perhaps arises from the fact that man naturally cannot see everything, and that naturally he cannot err in the side he looks at, since the perceptions of our senses are always true. </a:t>
            </a:r>
            <a:endParaRPr lang="en-US" dirty="0">
              <a:effectLst/>
            </a:endParaRPr>
          </a:p>
          <a:p>
            <a:r>
              <a:rPr lang="en-US" sz="1300" dirty="0"/>
              <a:t>Pascal added: </a:t>
            </a:r>
            <a:endParaRPr lang="en-US" dirty="0">
              <a:effectLst/>
            </a:endParaRPr>
          </a:p>
          <a:p>
            <a:r>
              <a:rPr lang="en-US" sz="1300" dirty="0"/>
              <a:t>People are generally better persuaded by the reasons which they have themselves discovered than by those which have come into the mind of others. </a:t>
            </a:r>
            <a:endParaRPr lang="en-US" dirty="0">
              <a:effectLst/>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11</a:t>
            </a:fld>
            <a:endParaRPr lang="en-US"/>
          </a:p>
        </p:txBody>
      </p:sp>
    </p:spTree>
    <p:extLst>
      <p:ext uri="{BB962C8B-B14F-4D97-AF65-F5344CB8AC3E}">
        <p14:creationId xmlns:p14="http://schemas.microsoft.com/office/powerpoint/2010/main" val="1169750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endParaRPr lang="en-US" dirty="0"/>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endParaRPr lang="en-US" dirty="0"/>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dirty="0"/>
              <a:t>To change the image format slide background</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37430" y="642443"/>
            <a:ext cx="1811215" cy="907140"/>
          </a:xfrm>
          <a:prstGeom prst="rect">
            <a:avLst/>
          </a:prstGeom>
        </p:spPr>
      </p:pic>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dirty="0"/>
              <a:t>To change the image format slide background</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41108" y="0"/>
            <a:ext cx="4850892" cy="685800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37430" y="642443"/>
            <a:ext cx="1811216" cy="907140"/>
          </a:xfrm>
          <a:prstGeom prst="rect">
            <a:avLst/>
          </a:prstGeom>
        </p:spPr>
      </p:pic>
    </p:spTree>
    <p:extLst>
      <p:ext uri="{BB962C8B-B14F-4D97-AF65-F5344CB8AC3E}">
        <p14:creationId xmlns:p14="http://schemas.microsoft.com/office/powerpoint/2010/main" val="94297554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8" r:id="rId3"/>
    <p:sldLayoutId id="2147483699"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79253" y="266136"/>
            <a:ext cx="9064955"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latin typeface="Arial"/>
                <a:cs typeface="Arial"/>
              </a:rPr>
              <a:t>Session 5</a:t>
            </a:r>
          </a:p>
        </p:txBody>
      </p:sp>
      <p:sp>
        <p:nvSpPr>
          <p:cNvPr id="3" name="Title 1"/>
          <p:cNvSpPr txBox="1">
            <a:spLocks/>
          </p:cNvSpPr>
          <p:nvPr/>
        </p:nvSpPr>
        <p:spPr>
          <a:xfrm>
            <a:off x="1410392" y="2688212"/>
            <a:ext cx="9064955"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latin typeface="Arial"/>
                <a:cs typeface="Arial"/>
              </a:rPr>
              <a:t>Campaign strategy</a:t>
            </a:r>
          </a:p>
        </p:txBody>
      </p:sp>
    </p:spTree>
    <p:extLst>
      <p:ext uri="{BB962C8B-B14F-4D97-AF65-F5344CB8AC3E}">
        <p14:creationId xmlns:p14="http://schemas.microsoft.com/office/powerpoint/2010/main" val="3572726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9292" y="266136"/>
            <a:ext cx="8132864" cy="1470025"/>
          </a:xfrm>
        </p:spPr>
        <p:txBody>
          <a:bodyPr/>
          <a:lstStyle/>
          <a:p>
            <a:r>
              <a:rPr lang="en-GB" b="1" dirty="0"/>
              <a:t>Justifications for change</a:t>
            </a:r>
            <a:endParaRPr lang="en-US" dirty="0">
              <a:latin typeface="Arial"/>
              <a:cs typeface="Arial"/>
            </a:endParaRPr>
          </a:p>
        </p:txBody>
      </p:sp>
      <p:sp>
        <p:nvSpPr>
          <p:cNvPr id="5" name="TextBox 4"/>
          <p:cNvSpPr txBox="1"/>
          <p:nvPr/>
        </p:nvSpPr>
        <p:spPr>
          <a:xfrm>
            <a:off x="595618" y="1736161"/>
            <a:ext cx="9551508" cy="4524315"/>
          </a:xfrm>
          <a:prstGeom prst="rect">
            <a:avLst/>
          </a:prstGeom>
          <a:noFill/>
        </p:spPr>
        <p:txBody>
          <a:bodyPr wrap="square" rtlCol="0">
            <a:spAutoFit/>
          </a:bodyPr>
          <a:lstStyle/>
          <a:p>
            <a:pPr marL="342900" indent="-342900">
              <a:buFont typeface="Arial"/>
              <a:buChar char="•"/>
            </a:pPr>
            <a:r>
              <a:rPr lang="en-US" sz="2400" dirty="0"/>
              <a:t>A business case (makes financial sense, better morale </a:t>
            </a:r>
            <a:r>
              <a:rPr lang="en-US" sz="2400" dirty="0" err="1"/>
              <a:t>etc</a:t>
            </a:r>
            <a:r>
              <a:rPr lang="en-US" sz="2400" dirty="0"/>
              <a:t>)</a:t>
            </a:r>
            <a:endParaRPr lang="en-GB" sz="2400" dirty="0"/>
          </a:p>
          <a:p>
            <a:pPr marL="342900" indent="-342900">
              <a:buFont typeface="Arial"/>
              <a:buChar char="•"/>
            </a:pPr>
            <a:r>
              <a:rPr lang="en-US" sz="2400" dirty="0"/>
              <a:t>A self-interest case (why it would benefit management)</a:t>
            </a:r>
            <a:endParaRPr lang="en-GB" sz="2400" dirty="0"/>
          </a:p>
          <a:p>
            <a:pPr marL="342900" indent="-342900">
              <a:buFont typeface="Arial"/>
              <a:buChar char="•"/>
            </a:pPr>
            <a:r>
              <a:rPr lang="en-US" sz="2400" dirty="0"/>
              <a:t>A fairness case (why it would benefit the workforce, maybe comparisons with others)</a:t>
            </a:r>
            <a:endParaRPr lang="en-GB" sz="2400" dirty="0"/>
          </a:p>
          <a:p>
            <a:pPr marL="342900" indent="-342900">
              <a:buFont typeface="Arial"/>
              <a:buChar char="•"/>
            </a:pPr>
            <a:r>
              <a:rPr lang="en-US" sz="2400" dirty="0"/>
              <a:t>A moral case (why it is the right thing to do)</a:t>
            </a:r>
          </a:p>
          <a:p>
            <a:pPr marL="342900" indent="-342900">
              <a:buFont typeface="Arial"/>
              <a:buChar char="•"/>
            </a:pPr>
            <a:endParaRPr lang="en-US" sz="2400" dirty="0"/>
          </a:p>
          <a:p>
            <a:r>
              <a:rPr lang="en-GB" sz="2400" b="1" dirty="0"/>
              <a:t>SMART:</a:t>
            </a:r>
            <a:endParaRPr lang="en-GB" sz="2400" dirty="0"/>
          </a:p>
          <a:p>
            <a:r>
              <a:rPr lang="en-GB" sz="2400" b="1" dirty="0"/>
              <a:t>S = SPECIFIC </a:t>
            </a:r>
          </a:p>
          <a:p>
            <a:r>
              <a:rPr lang="en-GB" sz="2400" b="1" dirty="0"/>
              <a:t>M = MEASURABLE</a:t>
            </a:r>
            <a:endParaRPr lang="en-GB" sz="2400" dirty="0"/>
          </a:p>
          <a:p>
            <a:r>
              <a:rPr lang="en-GB" sz="2400" b="1" dirty="0"/>
              <a:t>A = AGREED </a:t>
            </a:r>
          </a:p>
          <a:p>
            <a:r>
              <a:rPr lang="en-GB" sz="2400" b="1" dirty="0"/>
              <a:t>R = REALISTIC</a:t>
            </a:r>
            <a:endParaRPr lang="en-GB" sz="2400" dirty="0"/>
          </a:p>
          <a:p>
            <a:r>
              <a:rPr lang="en-GB" sz="2400" b="1" dirty="0"/>
              <a:t>T = TIME-BOUND</a:t>
            </a:r>
            <a:endParaRPr lang="en-GB" sz="2400" dirty="0"/>
          </a:p>
        </p:txBody>
      </p:sp>
      <p:sp>
        <p:nvSpPr>
          <p:cNvPr id="6" name="TextBox 5"/>
          <p:cNvSpPr txBox="1"/>
          <p:nvPr/>
        </p:nvSpPr>
        <p:spPr>
          <a:xfrm>
            <a:off x="6103215" y="569615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028205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21444" y="366492"/>
            <a:ext cx="6379006" cy="1470025"/>
          </a:xfrm>
        </p:spPr>
        <p:txBody>
          <a:bodyPr>
            <a:normAutofit/>
          </a:bodyPr>
          <a:lstStyle/>
          <a:p>
            <a:r>
              <a:rPr lang="en-US" sz="4000" dirty="0">
                <a:latin typeface="Arial"/>
                <a:cs typeface="Arial"/>
              </a:rPr>
              <a:t>How to change someone’s mind</a:t>
            </a:r>
          </a:p>
        </p:txBody>
      </p:sp>
      <p:pic>
        <p:nvPicPr>
          <p:cNvPr id="4" name="Picture 3" descr="Blaise Pasc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5346" y="2030873"/>
            <a:ext cx="4775200" cy="3848100"/>
          </a:xfrm>
          <a:prstGeom prst="rect">
            <a:avLst/>
          </a:prstGeom>
        </p:spPr>
      </p:pic>
      <p:sp>
        <p:nvSpPr>
          <p:cNvPr id="7" name="TextBox 6"/>
          <p:cNvSpPr txBox="1"/>
          <p:nvPr/>
        </p:nvSpPr>
        <p:spPr>
          <a:xfrm>
            <a:off x="6025346" y="6073330"/>
            <a:ext cx="4168513" cy="369332"/>
          </a:xfrm>
          <a:prstGeom prst="rect">
            <a:avLst/>
          </a:prstGeom>
          <a:noFill/>
        </p:spPr>
        <p:txBody>
          <a:bodyPr wrap="none" rtlCol="0">
            <a:spAutoFit/>
          </a:bodyPr>
          <a:lstStyle/>
          <a:p>
            <a:r>
              <a:rPr lang="en-US" dirty="0" err="1"/>
              <a:t>Blaise</a:t>
            </a:r>
            <a:r>
              <a:rPr lang="en-US" dirty="0"/>
              <a:t> Pascal 17</a:t>
            </a:r>
            <a:r>
              <a:rPr lang="en-US" baseline="30000" dirty="0"/>
              <a:t>th</a:t>
            </a:r>
            <a:r>
              <a:rPr lang="en-US" dirty="0"/>
              <a:t> Century philosopher </a:t>
            </a:r>
          </a:p>
        </p:txBody>
      </p:sp>
      <p:sp>
        <p:nvSpPr>
          <p:cNvPr id="8" name="Oval Callout 7"/>
          <p:cNvSpPr/>
          <p:nvPr/>
        </p:nvSpPr>
        <p:spPr>
          <a:xfrm>
            <a:off x="545285" y="2461867"/>
            <a:ext cx="4878612" cy="3927257"/>
          </a:xfrm>
          <a:prstGeom prst="wedgeEllipseCallout">
            <a:avLst>
              <a:gd name="adj1" fmla="val 89247"/>
              <a:gd name="adj2" fmla="val 5044"/>
            </a:avLst>
          </a:prstGeom>
          <a:ln/>
        </p:spPr>
        <p:style>
          <a:lnRef idx="1">
            <a:schemeClr val="accent1"/>
          </a:lnRef>
          <a:fillRef idx="3">
            <a:schemeClr val="accent1"/>
          </a:fillRef>
          <a:effectRef idx="2">
            <a:schemeClr val="accent1"/>
          </a:effectRef>
          <a:fontRef idx="minor">
            <a:schemeClr val="lt1"/>
          </a:fontRef>
        </p:style>
        <p:txBody>
          <a:bodyPr/>
          <a:lstStyle/>
          <a:p>
            <a:r>
              <a:rPr lang="en-US" sz="3200" baseline="30000" dirty="0"/>
              <a:t>People are generally better persuaded by the reasons which they have themselves discovered than by those which have come into the mind of others.</a:t>
            </a:r>
            <a:endParaRPr lang="en-US" sz="3200" dirty="0"/>
          </a:p>
        </p:txBody>
      </p:sp>
    </p:spTree>
    <p:extLst>
      <p:ext uri="{BB962C8B-B14F-4D97-AF65-F5344CB8AC3E}">
        <p14:creationId xmlns:p14="http://schemas.microsoft.com/office/powerpoint/2010/main" val="2157022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11-27 at 11.25.4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3690" y="193713"/>
            <a:ext cx="5156694" cy="6384478"/>
          </a:xfrm>
          <a:prstGeom prst="rect">
            <a:avLst/>
          </a:prstGeom>
        </p:spPr>
      </p:pic>
    </p:spTree>
    <p:extLst>
      <p:ext uri="{BB962C8B-B14F-4D97-AF65-F5344CB8AC3E}">
        <p14:creationId xmlns:p14="http://schemas.microsoft.com/office/powerpoint/2010/main" val="346524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83440" y="266136"/>
            <a:ext cx="6798716" cy="1470025"/>
          </a:xfrm>
        </p:spPr>
        <p:txBody>
          <a:bodyPr/>
          <a:lstStyle/>
          <a:p>
            <a:r>
              <a:rPr lang="en-GB" b="1" dirty="0"/>
              <a:t>Picking a campaign team</a:t>
            </a:r>
            <a:endParaRPr lang="en-US" dirty="0">
              <a:latin typeface="Arial"/>
              <a:cs typeface="Arial"/>
            </a:endParaRPr>
          </a:p>
        </p:txBody>
      </p:sp>
      <p:sp>
        <p:nvSpPr>
          <p:cNvPr id="5" name="TextBox 4"/>
          <p:cNvSpPr txBox="1"/>
          <p:nvPr/>
        </p:nvSpPr>
        <p:spPr>
          <a:xfrm>
            <a:off x="2059304" y="2189615"/>
            <a:ext cx="8087822" cy="1938992"/>
          </a:xfrm>
          <a:prstGeom prst="rect">
            <a:avLst/>
          </a:prstGeom>
          <a:noFill/>
        </p:spPr>
        <p:txBody>
          <a:bodyPr wrap="square" rtlCol="0">
            <a:spAutoFit/>
          </a:bodyPr>
          <a:lstStyle/>
          <a:p>
            <a:pPr marL="342900" indent="-342900">
              <a:buFont typeface="Arial"/>
              <a:buChar char="•"/>
            </a:pPr>
            <a:r>
              <a:rPr lang="en-GB" sz="2400" dirty="0"/>
              <a:t>The negotiator</a:t>
            </a:r>
          </a:p>
          <a:p>
            <a:pPr marL="342900" indent="-342900">
              <a:buFont typeface="Arial"/>
              <a:buChar char="•"/>
            </a:pPr>
            <a:r>
              <a:rPr lang="en-GB" sz="2400" dirty="0"/>
              <a:t>The Passionate person (voice of the angry)</a:t>
            </a:r>
          </a:p>
          <a:p>
            <a:pPr marL="342900" indent="-342900">
              <a:buFont typeface="Arial"/>
              <a:buChar char="•"/>
            </a:pPr>
            <a:r>
              <a:rPr lang="en-GB" sz="2400" dirty="0"/>
              <a:t>The IT person</a:t>
            </a:r>
          </a:p>
          <a:p>
            <a:pPr marL="342900" indent="-342900">
              <a:buFont typeface="Arial"/>
              <a:buChar char="•"/>
            </a:pPr>
            <a:r>
              <a:rPr lang="en-GB" sz="2400" dirty="0"/>
              <a:t>The creative person</a:t>
            </a:r>
          </a:p>
          <a:p>
            <a:pPr marL="342900" indent="-342900">
              <a:buFont typeface="Arial"/>
              <a:buChar char="•"/>
            </a:pPr>
            <a:r>
              <a:rPr lang="en-GB" sz="2400" dirty="0"/>
              <a:t>The strategist</a:t>
            </a:r>
          </a:p>
        </p:txBody>
      </p:sp>
      <p:sp>
        <p:nvSpPr>
          <p:cNvPr id="6" name="TextBox 5"/>
          <p:cNvSpPr txBox="1"/>
          <p:nvPr/>
        </p:nvSpPr>
        <p:spPr>
          <a:xfrm>
            <a:off x="6103215" y="5696157"/>
            <a:ext cx="184666" cy="369332"/>
          </a:xfrm>
          <a:prstGeom prst="rect">
            <a:avLst/>
          </a:prstGeom>
          <a:noFill/>
        </p:spPr>
        <p:txBody>
          <a:bodyPr wrap="none" rtlCol="0">
            <a:spAutoFit/>
          </a:bodyPr>
          <a:lstStyle/>
          <a:p>
            <a:endParaRPr lang="en-US" dirty="0"/>
          </a:p>
        </p:txBody>
      </p:sp>
      <p:sp>
        <p:nvSpPr>
          <p:cNvPr id="3" name="TextBox 2"/>
          <p:cNvSpPr txBox="1"/>
          <p:nvPr/>
        </p:nvSpPr>
        <p:spPr>
          <a:xfrm>
            <a:off x="1892277" y="5024530"/>
            <a:ext cx="6115777" cy="461665"/>
          </a:xfrm>
          <a:prstGeom prst="rect">
            <a:avLst/>
          </a:prstGeom>
          <a:noFill/>
        </p:spPr>
        <p:txBody>
          <a:bodyPr wrap="none" rtlCol="0">
            <a:spAutoFit/>
          </a:bodyPr>
          <a:lstStyle/>
          <a:p>
            <a:r>
              <a:rPr lang="en-US" sz="2400" dirty="0"/>
              <a:t>It should be a team playing to its strengths</a:t>
            </a:r>
          </a:p>
        </p:txBody>
      </p:sp>
    </p:spTree>
    <p:extLst>
      <p:ext uri="{BB962C8B-B14F-4D97-AF65-F5344CB8AC3E}">
        <p14:creationId xmlns:p14="http://schemas.microsoft.com/office/powerpoint/2010/main" val="3822120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p:cNvPicPr>
            <a:picLocks noChangeAspect="1"/>
          </p:cNvPicPr>
          <p:nvPr/>
        </p:nvPicPr>
        <p:blipFill>
          <a:blip r:embed="rId3"/>
          <a:stretch>
            <a:fillRect/>
          </a:stretch>
        </p:blipFill>
        <p:spPr>
          <a:xfrm>
            <a:off x="3136122" y="169989"/>
            <a:ext cx="5840775" cy="5943600"/>
          </a:xfrm>
          <a:prstGeom prst="rect">
            <a:avLst/>
          </a:prstGeom>
        </p:spPr>
      </p:pic>
      <p:sp>
        <p:nvSpPr>
          <p:cNvPr id="15" name="Rectangle 14"/>
          <p:cNvSpPr/>
          <p:nvPr/>
        </p:nvSpPr>
        <p:spPr>
          <a:xfrm>
            <a:off x="3372375" y="4420471"/>
            <a:ext cx="2679666" cy="830997"/>
          </a:xfrm>
          <a:prstGeom prst="rect">
            <a:avLst/>
          </a:prstGeom>
          <a:noFill/>
        </p:spPr>
        <p:txBody>
          <a:bodyPr wrap="square" lIns="91440" tIns="45720" rIns="91440" bIns="45720">
            <a:spAutoFit/>
          </a:bodyPr>
          <a:lstStyle/>
          <a:p>
            <a:pPr algn="ctr"/>
            <a:r>
              <a:rPr lang="en-US" sz="2400" b="1" dirty="0">
                <a:ln w="0"/>
                <a:solidFill>
                  <a:schemeClr val="bg1"/>
                </a:solidFill>
                <a:effectLst>
                  <a:reflection blurRad="6350" stA="53000" endA="300" endPos="35500" dir="5400000" sy="-90000" algn="bl" rotWithShape="0"/>
                </a:effectLst>
                <a:latin typeface="Arial" charset="0"/>
                <a:ea typeface="Arial" charset="0"/>
                <a:cs typeface="Arial" charset="0"/>
              </a:rPr>
              <a:t>OPPORTUNITIES</a:t>
            </a:r>
          </a:p>
          <a:p>
            <a:pPr algn="ctr"/>
            <a:r>
              <a:rPr lang="en-US" sz="2400" b="1" dirty="0">
                <a:ln w="0"/>
                <a:solidFill>
                  <a:schemeClr val="bg1"/>
                </a:solidFill>
                <a:effectLst>
                  <a:reflection blurRad="6350" stA="53000" endA="300" endPos="35500" dir="5400000" sy="-90000" algn="bl" rotWithShape="0"/>
                </a:effectLst>
                <a:latin typeface="Arial" charset="0"/>
                <a:ea typeface="Arial" charset="0"/>
                <a:cs typeface="Arial" charset="0"/>
              </a:rPr>
              <a:t>(+)</a:t>
            </a:r>
          </a:p>
        </p:txBody>
      </p:sp>
      <p:sp>
        <p:nvSpPr>
          <p:cNvPr id="24" name="Rectangle 23"/>
          <p:cNvSpPr/>
          <p:nvPr/>
        </p:nvSpPr>
        <p:spPr>
          <a:xfrm>
            <a:off x="6219094" y="4420472"/>
            <a:ext cx="1947497" cy="830997"/>
          </a:xfrm>
          <a:prstGeom prst="rect">
            <a:avLst/>
          </a:prstGeom>
          <a:noFill/>
        </p:spPr>
        <p:txBody>
          <a:bodyPr wrap="square" lIns="91440" tIns="45720" rIns="91440" bIns="45720">
            <a:spAutoFit/>
          </a:bodyPr>
          <a:lstStyle/>
          <a:p>
            <a:pPr algn="ctr"/>
            <a:r>
              <a:rPr lang="en-US" sz="2400" b="1" dirty="0">
                <a:ln w="0"/>
                <a:solidFill>
                  <a:schemeClr val="bg1"/>
                </a:solidFill>
                <a:effectLst>
                  <a:reflection blurRad="6350" stA="53000" endA="300" endPos="35500" dir="5400000" sy="-90000" algn="bl" rotWithShape="0"/>
                </a:effectLst>
                <a:latin typeface="Arial" charset="0"/>
                <a:ea typeface="Arial" charset="0"/>
                <a:cs typeface="Arial" charset="0"/>
              </a:rPr>
              <a:t>THREATS</a:t>
            </a:r>
          </a:p>
          <a:p>
            <a:pPr algn="ctr"/>
            <a:r>
              <a:rPr lang="en-US" sz="2400" b="1" dirty="0">
                <a:ln w="0"/>
                <a:solidFill>
                  <a:schemeClr val="bg1"/>
                </a:solidFill>
                <a:effectLst>
                  <a:reflection blurRad="6350" stA="53000" endA="300" endPos="35500" dir="5400000" sy="-90000" algn="bl" rotWithShape="0"/>
                </a:effectLst>
                <a:latin typeface="Arial" charset="0"/>
                <a:ea typeface="Arial" charset="0"/>
                <a:cs typeface="Arial" charset="0"/>
              </a:rPr>
              <a:t>(–)</a:t>
            </a:r>
          </a:p>
        </p:txBody>
      </p:sp>
      <p:sp>
        <p:nvSpPr>
          <p:cNvPr id="25" name="TextBox 24"/>
          <p:cNvSpPr txBox="1"/>
          <p:nvPr/>
        </p:nvSpPr>
        <p:spPr>
          <a:xfrm>
            <a:off x="8812823" y="4224137"/>
            <a:ext cx="1485900" cy="600164"/>
          </a:xfrm>
          <a:prstGeom prst="rect">
            <a:avLst/>
          </a:prstGeom>
          <a:noFill/>
        </p:spPr>
        <p:txBody>
          <a:bodyPr wrap="square" rtlCol="0">
            <a:spAutoFit/>
          </a:bodyPr>
          <a:lstStyle/>
          <a:p>
            <a:r>
              <a:rPr lang="en-US" sz="1100" dirty="0">
                <a:solidFill>
                  <a:schemeClr val="bg1">
                    <a:lumMod val="65000"/>
                  </a:schemeClr>
                </a:solidFill>
                <a:latin typeface="Arial" charset="0"/>
                <a:ea typeface="Arial" charset="0"/>
                <a:cs typeface="Arial" charset="0"/>
              </a:rPr>
              <a:t>• </a:t>
            </a:r>
          </a:p>
          <a:p>
            <a:r>
              <a:rPr lang="en-US" sz="1100" dirty="0">
                <a:solidFill>
                  <a:schemeClr val="bg1">
                    <a:lumMod val="65000"/>
                  </a:schemeClr>
                </a:solidFill>
                <a:latin typeface="Arial" charset="0"/>
                <a:ea typeface="Arial" charset="0"/>
                <a:cs typeface="Arial" charset="0"/>
              </a:rPr>
              <a:t>•</a:t>
            </a:r>
          </a:p>
          <a:p>
            <a:r>
              <a:rPr lang="en-US" sz="1100" dirty="0">
                <a:solidFill>
                  <a:schemeClr val="bg1">
                    <a:lumMod val="65000"/>
                  </a:schemeClr>
                </a:solidFill>
                <a:latin typeface="Arial" charset="0"/>
                <a:ea typeface="Arial" charset="0"/>
                <a:cs typeface="Arial" charset="0"/>
              </a:rPr>
              <a:t>•</a:t>
            </a:r>
          </a:p>
        </p:txBody>
      </p:sp>
      <p:sp>
        <p:nvSpPr>
          <p:cNvPr id="27" name="Rectangle 26"/>
          <p:cNvSpPr/>
          <p:nvPr/>
        </p:nvSpPr>
        <p:spPr>
          <a:xfrm>
            <a:off x="3766657" y="1284900"/>
            <a:ext cx="2285383" cy="830997"/>
          </a:xfrm>
          <a:prstGeom prst="rect">
            <a:avLst/>
          </a:prstGeom>
          <a:noFill/>
        </p:spPr>
        <p:txBody>
          <a:bodyPr wrap="square" lIns="91440" tIns="45720" rIns="91440" bIns="45720">
            <a:spAutoFit/>
          </a:bodyPr>
          <a:lstStyle/>
          <a:p>
            <a:pPr algn="ctr"/>
            <a:r>
              <a:rPr lang="en-US" sz="2400" b="1" dirty="0">
                <a:ln w="0"/>
                <a:solidFill>
                  <a:schemeClr val="bg1"/>
                </a:solidFill>
                <a:effectLst>
                  <a:reflection blurRad="6350" stA="53000" endA="300" endPos="35500" dir="5400000" sy="-90000" algn="bl" rotWithShape="0"/>
                </a:effectLst>
                <a:latin typeface="Arial" charset="0"/>
                <a:ea typeface="Arial" charset="0"/>
                <a:cs typeface="Arial" charset="0"/>
              </a:rPr>
              <a:t>STRENGTHS</a:t>
            </a:r>
          </a:p>
          <a:p>
            <a:pPr algn="ctr"/>
            <a:r>
              <a:rPr lang="en-US" sz="2400" b="1" dirty="0">
                <a:ln w="0"/>
                <a:solidFill>
                  <a:schemeClr val="bg1"/>
                </a:solidFill>
                <a:effectLst>
                  <a:reflection blurRad="6350" stA="53000" endA="300" endPos="35500" dir="5400000" sy="-90000" algn="bl" rotWithShape="0"/>
                </a:effectLst>
                <a:latin typeface="Arial" charset="0"/>
                <a:ea typeface="Arial" charset="0"/>
                <a:cs typeface="Arial" charset="0"/>
              </a:rPr>
              <a:t>(+)</a:t>
            </a:r>
          </a:p>
        </p:txBody>
      </p:sp>
      <p:sp>
        <p:nvSpPr>
          <p:cNvPr id="30" name="Rectangle 29"/>
          <p:cNvSpPr/>
          <p:nvPr/>
        </p:nvSpPr>
        <p:spPr>
          <a:xfrm>
            <a:off x="6214697" y="1273232"/>
            <a:ext cx="2457449" cy="830997"/>
          </a:xfrm>
          <a:prstGeom prst="rect">
            <a:avLst/>
          </a:prstGeom>
          <a:noFill/>
        </p:spPr>
        <p:txBody>
          <a:bodyPr wrap="square" lIns="91440" tIns="45720" rIns="91440" bIns="45720">
            <a:spAutoFit/>
          </a:bodyPr>
          <a:lstStyle/>
          <a:p>
            <a:pPr algn="ctr"/>
            <a:r>
              <a:rPr lang="en-US" sz="2400" b="1" dirty="0">
                <a:ln w="0"/>
                <a:solidFill>
                  <a:schemeClr val="bg1"/>
                </a:solidFill>
                <a:effectLst>
                  <a:reflection blurRad="6350" stA="53000" endA="300" endPos="35500" dir="5400000" sy="-90000" algn="bl" rotWithShape="0"/>
                </a:effectLst>
                <a:latin typeface="Arial" charset="0"/>
                <a:ea typeface="Arial" charset="0"/>
                <a:cs typeface="Arial" charset="0"/>
              </a:rPr>
              <a:t>WEAKNESSES</a:t>
            </a:r>
          </a:p>
          <a:p>
            <a:pPr algn="ctr"/>
            <a:r>
              <a:rPr lang="en-US" sz="2400" b="1" dirty="0">
                <a:ln w="0"/>
                <a:solidFill>
                  <a:schemeClr val="bg1"/>
                </a:solidFill>
                <a:effectLst>
                  <a:reflection blurRad="6350" stA="53000" endA="300" endPos="35500" dir="5400000" sy="-90000" algn="bl" rotWithShape="0"/>
                </a:effectLst>
                <a:latin typeface="Arial" charset="0"/>
                <a:ea typeface="Arial" charset="0"/>
                <a:cs typeface="Arial" charset="0"/>
              </a:rPr>
              <a:t>(–)</a:t>
            </a:r>
          </a:p>
        </p:txBody>
      </p:sp>
      <p:sp>
        <p:nvSpPr>
          <p:cNvPr id="31" name="TextBox 30"/>
          <p:cNvSpPr txBox="1"/>
          <p:nvPr/>
        </p:nvSpPr>
        <p:spPr>
          <a:xfrm>
            <a:off x="8672146" y="1079137"/>
            <a:ext cx="1485900" cy="600164"/>
          </a:xfrm>
          <a:prstGeom prst="rect">
            <a:avLst/>
          </a:prstGeom>
          <a:noFill/>
        </p:spPr>
        <p:txBody>
          <a:bodyPr wrap="square" rtlCol="0">
            <a:spAutoFit/>
          </a:bodyPr>
          <a:lstStyle/>
          <a:p>
            <a:r>
              <a:rPr lang="en-US" sz="1100" dirty="0">
                <a:solidFill>
                  <a:schemeClr val="bg1">
                    <a:lumMod val="65000"/>
                  </a:schemeClr>
                </a:solidFill>
                <a:latin typeface="Arial" charset="0"/>
                <a:ea typeface="Arial" charset="0"/>
                <a:cs typeface="Arial" charset="0"/>
              </a:rPr>
              <a:t>• </a:t>
            </a:r>
          </a:p>
          <a:p>
            <a:r>
              <a:rPr lang="en-US" sz="1100" dirty="0">
                <a:solidFill>
                  <a:schemeClr val="bg1">
                    <a:lumMod val="65000"/>
                  </a:schemeClr>
                </a:solidFill>
                <a:latin typeface="Arial" charset="0"/>
                <a:ea typeface="Arial" charset="0"/>
                <a:cs typeface="Arial" charset="0"/>
              </a:rPr>
              <a:t>•</a:t>
            </a:r>
          </a:p>
          <a:p>
            <a:r>
              <a:rPr lang="en-US" sz="1100" dirty="0">
                <a:solidFill>
                  <a:schemeClr val="bg1">
                    <a:lumMod val="65000"/>
                  </a:schemeClr>
                </a:solidFill>
                <a:latin typeface="Arial" charset="0"/>
                <a:ea typeface="Arial" charset="0"/>
                <a:cs typeface="Arial" charset="0"/>
              </a:rPr>
              <a:t>•</a:t>
            </a:r>
          </a:p>
        </p:txBody>
      </p:sp>
      <p:sp>
        <p:nvSpPr>
          <p:cNvPr id="32" name="Rectangle 31"/>
          <p:cNvSpPr/>
          <p:nvPr/>
        </p:nvSpPr>
        <p:spPr>
          <a:xfrm rot="16200000">
            <a:off x="329241" y="1496908"/>
            <a:ext cx="2920430" cy="369332"/>
          </a:xfrm>
          <a:prstGeom prst="rect">
            <a:avLst/>
          </a:prstGeom>
          <a:noFill/>
        </p:spPr>
        <p:txBody>
          <a:bodyPr wrap="square" lIns="91440" tIns="45720" rIns="91440" bIns="45720">
            <a:spAutoFit/>
          </a:bodyPr>
          <a:lstStyle/>
          <a:p>
            <a:pPr algn="ctr"/>
            <a:r>
              <a:rPr lang="en-US" b="1" dirty="0">
                <a:solidFill>
                  <a:schemeClr val="bg1">
                    <a:lumMod val="65000"/>
                  </a:schemeClr>
                </a:solidFill>
                <a:latin typeface="Arial" charset="0"/>
                <a:ea typeface="Arial" charset="0"/>
                <a:cs typeface="Arial" charset="0"/>
              </a:rPr>
              <a:t>INTERNAL FACTORS</a:t>
            </a:r>
          </a:p>
        </p:txBody>
      </p:sp>
      <p:sp>
        <p:nvSpPr>
          <p:cNvPr id="33" name="Rectangle 32"/>
          <p:cNvSpPr/>
          <p:nvPr/>
        </p:nvSpPr>
        <p:spPr>
          <a:xfrm rot="16200000">
            <a:off x="277872" y="4468708"/>
            <a:ext cx="3023170" cy="369332"/>
          </a:xfrm>
          <a:prstGeom prst="rect">
            <a:avLst/>
          </a:prstGeom>
          <a:noFill/>
        </p:spPr>
        <p:txBody>
          <a:bodyPr wrap="square" lIns="91440" tIns="45720" rIns="91440" bIns="45720">
            <a:spAutoFit/>
          </a:bodyPr>
          <a:lstStyle/>
          <a:p>
            <a:pPr algn="ctr"/>
            <a:r>
              <a:rPr lang="en-US" b="1" dirty="0">
                <a:solidFill>
                  <a:schemeClr val="bg1">
                    <a:lumMod val="65000"/>
                  </a:schemeClr>
                </a:solidFill>
                <a:latin typeface="Arial" charset="0"/>
                <a:ea typeface="Arial" charset="0"/>
                <a:cs typeface="Arial" charset="0"/>
              </a:rPr>
              <a:t>EXTERNAL FACTORS</a:t>
            </a:r>
          </a:p>
        </p:txBody>
      </p:sp>
      <p:sp>
        <p:nvSpPr>
          <p:cNvPr id="51" name="TextBox 50"/>
          <p:cNvSpPr txBox="1"/>
          <p:nvPr/>
        </p:nvSpPr>
        <p:spPr>
          <a:xfrm>
            <a:off x="5300002" y="2231540"/>
            <a:ext cx="454466" cy="769441"/>
          </a:xfrm>
          <a:prstGeom prst="rect">
            <a:avLst/>
          </a:prstGeom>
          <a:noFill/>
        </p:spPr>
        <p:txBody>
          <a:bodyPr wrap="square" rtlCol="0">
            <a:spAutoFit/>
          </a:bodyPr>
          <a:lstStyle/>
          <a:p>
            <a:r>
              <a:rPr lang="en-US" sz="4400" b="1" dirty="0">
                <a:solidFill>
                  <a:schemeClr val="bg1"/>
                </a:solidFill>
                <a:latin typeface="Arial" charset="0"/>
                <a:ea typeface="Arial" charset="0"/>
                <a:cs typeface="Arial" charset="0"/>
              </a:rPr>
              <a:t>S</a:t>
            </a:r>
          </a:p>
        </p:txBody>
      </p:sp>
      <p:sp>
        <p:nvSpPr>
          <p:cNvPr id="52" name="TextBox 51"/>
          <p:cNvSpPr txBox="1"/>
          <p:nvPr/>
        </p:nvSpPr>
        <p:spPr>
          <a:xfrm>
            <a:off x="6117809" y="2304428"/>
            <a:ext cx="454466" cy="769441"/>
          </a:xfrm>
          <a:prstGeom prst="rect">
            <a:avLst/>
          </a:prstGeom>
          <a:noFill/>
        </p:spPr>
        <p:txBody>
          <a:bodyPr wrap="square" rtlCol="0">
            <a:spAutoFit/>
          </a:bodyPr>
          <a:lstStyle/>
          <a:p>
            <a:r>
              <a:rPr lang="en-US" sz="4400" b="1" dirty="0">
                <a:solidFill>
                  <a:schemeClr val="bg1"/>
                </a:solidFill>
                <a:latin typeface="Arial" charset="0"/>
                <a:ea typeface="Arial" charset="0"/>
                <a:cs typeface="Arial" charset="0"/>
              </a:rPr>
              <a:t>W</a:t>
            </a:r>
          </a:p>
        </p:txBody>
      </p:sp>
      <p:sp>
        <p:nvSpPr>
          <p:cNvPr id="53" name="TextBox 52"/>
          <p:cNvSpPr txBox="1"/>
          <p:nvPr/>
        </p:nvSpPr>
        <p:spPr>
          <a:xfrm>
            <a:off x="5256947" y="3260307"/>
            <a:ext cx="454466" cy="769441"/>
          </a:xfrm>
          <a:prstGeom prst="rect">
            <a:avLst/>
          </a:prstGeom>
          <a:noFill/>
        </p:spPr>
        <p:txBody>
          <a:bodyPr wrap="square" rtlCol="0">
            <a:spAutoFit/>
          </a:bodyPr>
          <a:lstStyle/>
          <a:p>
            <a:r>
              <a:rPr lang="en-US" sz="4400" b="1" dirty="0">
                <a:solidFill>
                  <a:schemeClr val="bg1"/>
                </a:solidFill>
                <a:latin typeface="Arial" charset="0"/>
                <a:ea typeface="Arial" charset="0"/>
                <a:cs typeface="Arial" charset="0"/>
              </a:rPr>
              <a:t>O</a:t>
            </a:r>
          </a:p>
        </p:txBody>
      </p:sp>
      <p:sp>
        <p:nvSpPr>
          <p:cNvPr id="54" name="TextBox 53"/>
          <p:cNvSpPr txBox="1"/>
          <p:nvPr/>
        </p:nvSpPr>
        <p:spPr>
          <a:xfrm>
            <a:off x="6179527" y="3312181"/>
            <a:ext cx="454466" cy="769441"/>
          </a:xfrm>
          <a:prstGeom prst="rect">
            <a:avLst/>
          </a:prstGeom>
          <a:noFill/>
        </p:spPr>
        <p:txBody>
          <a:bodyPr wrap="square" rtlCol="0">
            <a:spAutoFit/>
          </a:bodyPr>
          <a:lstStyle/>
          <a:p>
            <a:r>
              <a:rPr lang="en-US" sz="4400" b="1" dirty="0">
                <a:solidFill>
                  <a:schemeClr val="bg1"/>
                </a:solidFill>
                <a:latin typeface="Arial" charset="0"/>
                <a:ea typeface="Arial" charset="0"/>
                <a:cs typeface="Arial" charset="0"/>
              </a:rPr>
              <a:t>T</a:t>
            </a:r>
          </a:p>
        </p:txBody>
      </p:sp>
    </p:spTree>
    <p:extLst>
      <p:ext uri="{BB962C8B-B14F-4D97-AF65-F5344CB8AC3E}">
        <p14:creationId xmlns:p14="http://schemas.microsoft.com/office/powerpoint/2010/main" val="1391385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79253" y="266136"/>
            <a:ext cx="9064955"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latin typeface="Arial"/>
                <a:cs typeface="Arial"/>
              </a:rPr>
              <a:t>Session 6</a:t>
            </a:r>
          </a:p>
        </p:txBody>
      </p:sp>
      <p:sp>
        <p:nvSpPr>
          <p:cNvPr id="3" name="Title 1"/>
          <p:cNvSpPr txBox="1">
            <a:spLocks/>
          </p:cNvSpPr>
          <p:nvPr/>
        </p:nvSpPr>
        <p:spPr>
          <a:xfrm>
            <a:off x="1410392" y="2688212"/>
            <a:ext cx="9064955"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latin typeface="Arial"/>
                <a:cs typeface="Arial"/>
              </a:rPr>
              <a:t>Ingredients of union influence</a:t>
            </a:r>
          </a:p>
        </p:txBody>
      </p:sp>
    </p:spTree>
    <p:extLst>
      <p:ext uri="{BB962C8B-B14F-4D97-AF65-F5344CB8AC3E}">
        <p14:creationId xmlns:p14="http://schemas.microsoft.com/office/powerpoint/2010/main" val="2403365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9251" y="266136"/>
            <a:ext cx="9064955" cy="1470025"/>
          </a:xfrm>
        </p:spPr>
        <p:txBody>
          <a:bodyPr/>
          <a:lstStyle/>
          <a:p>
            <a:r>
              <a:rPr lang="en-US" dirty="0">
                <a:latin typeface="Arial"/>
                <a:cs typeface="Arial"/>
              </a:rPr>
              <a:t>Ingredients</a:t>
            </a:r>
          </a:p>
        </p:txBody>
      </p:sp>
      <p:sp>
        <p:nvSpPr>
          <p:cNvPr id="3" name="TextBox 2"/>
          <p:cNvSpPr txBox="1"/>
          <p:nvPr/>
        </p:nvSpPr>
        <p:spPr>
          <a:xfrm>
            <a:off x="419848" y="1736161"/>
            <a:ext cx="10783763" cy="4154984"/>
          </a:xfrm>
          <a:prstGeom prst="rect">
            <a:avLst/>
          </a:prstGeom>
          <a:noFill/>
        </p:spPr>
        <p:txBody>
          <a:bodyPr wrap="square" rtlCol="0">
            <a:spAutoFit/>
          </a:bodyPr>
          <a:lstStyle/>
          <a:p>
            <a:pPr marL="342900" indent="-342900" algn="ctr">
              <a:buFont typeface="Arial"/>
              <a:buChar char="•"/>
            </a:pPr>
            <a:r>
              <a:rPr lang="en-US" sz="2400" dirty="0">
                <a:latin typeface="Arial"/>
                <a:cs typeface="Arial"/>
              </a:rPr>
              <a:t>Membership density</a:t>
            </a:r>
          </a:p>
          <a:p>
            <a:pPr marL="342900" indent="-342900" algn="ctr">
              <a:buFont typeface="Arial"/>
              <a:buChar char="•"/>
            </a:pPr>
            <a:endParaRPr lang="en-US" sz="2400" dirty="0">
              <a:latin typeface="Arial"/>
              <a:cs typeface="Arial"/>
            </a:endParaRPr>
          </a:p>
          <a:p>
            <a:pPr marL="342900" indent="-342900" algn="ctr">
              <a:buFont typeface="Arial"/>
              <a:buChar char="•"/>
            </a:pPr>
            <a:r>
              <a:rPr lang="en-US" sz="2400" dirty="0">
                <a:latin typeface="Arial"/>
                <a:cs typeface="Arial"/>
              </a:rPr>
              <a:t>Engaged members</a:t>
            </a:r>
          </a:p>
          <a:p>
            <a:pPr marL="342900" indent="-342900" algn="ctr">
              <a:buFont typeface="Arial"/>
              <a:buChar char="•"/>
            </a:pPr>
            <a:endParaRPr lang="en-US" sz="2400" dirty="0">
              <a:latin typeface="Arial"/>
              <a:cs typeface="Arial"/>
            </a:endParaRPr>
          </a:p>
          <a:p>
            <a:pPr marL="342900" indent="-342900" algn="ctr">
              <a:buFont typeface="Arial"/>
              <a:buChar char="•"/>
            </a:pPr>
            <a:r>
              <a:rPr lang="en-US" sz="2400" dirty="0">
                <a:latin typeface="Arial"/>
                <a:cs typeface="Arial"/>
              </a:rPr>
              <a:t>Visible Profile</a:t>
            </a:r>
          </a:p>
          <a:p>
            <a:pPr marL="342900" indent="-342900" algn="ctr">
              <a:buFont typeface="Arial"/>
              <a:buChar char="•"/>
            </a:pPr>
            <a:endParaRPr lang="en-US" sz="2400" dirty="0">
              <a:latin typeface="Arial"/>
              <a:cs typeface="Arial"/>
            </a:endParaRPr>
          </a:p>
          <a:p>
            <a:pPr marL="342900" indent="-342900" algn="ctr">
              <a:buFont typeface="Arial"/>
              <a:buChar char="•"/>
            </a:pPr>
            <a:r>
              <a:rPr lang="en-US" sz="2400" dirty="0">
                <a:latin typeface="Arial"/>
                <a:cs typeface="Arial"/>
              </a:rPr>
              <a:t>Constructive Dialogue</a:t>
            </a:r>
          </a:p>
          <a:p>
            <a:pPr marL="342900" indent="-342900" algn="ctr">
              <a:buFont typeface="Arial"/>
              <a:buChar char="•"/>
            </a:pPr>
            <a:endParaRPr lang="en-US" sz="2400" dirty="0">
              <a:latin typeface="Arial"/>
              <a:cs typeface="Arial"/>
            </a:endParaRPr>
          </a:p>
          <a:p>
            <a:pPr marL="342900" indent="-342900" algn="ctr">
              <a:buFont typeface="Arial"/>
              <a:buChar char="•"/>
            </a:pPr>
            <a:r>
              <a:rPr lang="en-US" sz="2400" dirty="0">
                <a:latin typeface="Arial"/>
                <a:cs typeface="Arial"/>
              </a:rPr>
              <a:t>Representative membership</a:t>
            </a:r>
          </a:p>
          <a:p>
            <a:pPr marL="342900" indent="-342900" algn="ctr">
              <a:buFont typeface="Arial"/>
              <a:buChar char="•"/>
            </a:pPr>
            <a:endParaRPr lang="en-US" sz="2400" dirty="0">
              <a:latin typeface="Arial"/>
              <a:cs typeface="Arial"/>
            </a:endParaRPr>
          </a:p>
          <a:p>
            <a:pPr marL="342900" indent="-342900" algn="ctr">
              <a:buFont typeface="Arial"/>
              <a:buChar char="•"/>
            </a:pPr>
            <a:r>
              <a:rPr lang="en-US" sz="2400" dirty="0">
                <a:latin typeface="Arial"/>
                <a:cs typeface="Arial"/>
              </a:rPr>
              <a:t>Representatives</a:t>
            </a:r>
          </a:p>
        </p:txBody>
      </p:sp>
    </p:spTree>
    <p:extLst>
      <p:ext uri="{BB962C8B-B14F-4D97-AF65-F5344CB8AC3E}">
        <p14:creationId xmlns:p14="http://schemas.microsoft.com/office/powerpoint/2010/main" val="2049394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9253" y="266136"/>
            <a:ext cx="9064955" cy="1470025"/>
          </a:xfrm>
        </p:spPr>
        <p:txBody>
          <a:bodyPr/>
          <a:lstStyle/>
          <a:p>
            <a:r>
              <a:rPr lang="en-US" dirty="0">
                <a:latin typeface="Arial"/>
                <a:cs typeface="Arial"/>
              </a:rPr>
              <a:t>The virtuous circle</a:t>
            </a:r>
          </a:p>
        </p:txBody>
      </p:sp>
      <p:grpSp>
        <p:nvGrpSpPr>
          <p:cNvPr id="3" name="Group 2"/>
          <p:cNvGrpSpPr>
            <a:grpSpLocks noChangeAspect="1"/>
          </p:cNvGrpSpPr>
          <p:nvPr/>
        </p:nvGrpSpPr>
        <p:grpSpPr bwMode="auto">
          <a:xfrm>
            <a:off x="1998922" y="1736161"/>
            <a:ext cx="5744891" cy="4210158"/>
            <a:chOff x="1622" y="2731"/>
            <a:chExt cx="8600" cy="8568"/>
          </a:xfrm>
        </p:grpSpPr>
        <p:sp>
          <p:nvSpPr>
            <p:cNvPr id="4" name="AutoShape 65"/>
            <p:cNvSpPr>
              <a:spLocks noChangeAspect="1" noChangeArrowheads="1" noTextEdit="1"/>
            </p:cNvSpPr>
            <p:nvPr/>
          </p:nvSpPr>
          <p:spPr bwMode="auto">
            <a:xfrm>
              <a:off x="1622" y="2731"/>
              <a:ext cx="8600" cy="8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5" name="_s1090"/>
            <p:cNvSpPr>
              <a:spLocks noChangeArrowheads="1" noTextEdit="1"/>
            </p:cNvSpPr>
            <p:nvPr/>
          </p:nvSpPr>
          <p:spPr bwMode="auto">
            <a:xfrm>
              <a:off x="3445" y="3373"/>
              <a:ext cx="4954" cy="4954"/>
            </a:xfrm>
            <a:custGeom>
              <a:avLst/>
              <a:gdLst>
                <a:gd name="G0" fmla="+- -5373952 0 0"/>
                <a:gd name="G1" fmla="+- -7864320 0 0"/>
                <a:gd name="G2" fmla="+- -5373952 0 -7864320"/>
                <a:gd name="G3" fmla="+- 10800 0 0"/>
                <a:gd name="G4" fmla="+- 0 0 -5373952"/>
                <a:gd name="T0" fmla="*/ 360 256 1"/>
                <a:gd name="T1" fmla="*/ 0 256 1"/>
                <a:gd name="G5" fmla="+- G2 T0 T1"/>
                <a:gd name="G6" fmla="?: G2 G2 G5"/>
                <a:gd name="G7" fmla="+- 0 0 G6"/>
                <a:gd name="G8" fmla="+- 7200 0 0"/>
                <a:gd name="G9" fmla="+- 0 0 -7864320"/>
                <a:gd name="G10" fmla="+- 7200 0 2700"/>
                <a:gd name="G11" fmla="cos G10 -5373952"/>
                <a:gd name="G12" fmla="sin G10 -5373952"/>
                <a:gd name="G13" fmla="cos 13500 -5373952"/>
                <a:gd name="G14" fmla="sin 13500 -5373952"/>
                <a:gd name="G15" fmla="+- G11 10800 0"/>
                <a:gd name="G16" fmla="+- G12 10800 0"/>
                <a:gd name="G17" fmla="+- G13 10800 0"/>
                <a:gd name="G18" fmla="+- G14 10800 0"/>
                <a:gd name="G19" fmla="*/ 7200 1 2"/>
                <a:gd name="G20" fmla="+- G19 5400 0"/>
                <a:gd name="G21" fmla="cos G20 -5373952"/>
                <a:gd name="G22" fmla="sin G20 -5373952"/>
                <a:gd name="G23" fmla="+- G21 10800 0"/>
                <a:gd name="G24" fmla="+- G12 G23 G22"/>
                <a:gd name="G25" fmla="+- G22 G23 G11"/>
                <a:gd name="G26" fmla="cos 10800 -5373952"/>
                <a:gd name="G27" fmla="sin 10800 -5373952"/>
                <a:gd name="G28" fmla="cos 7200 -5373952"/>
                <a:gd name="G29" fmla="sin 7200 -5373952"/>
                <a:gd name="G30" fmla="+- G26 10800 0"/>
                <a:gd name="G31" fmla="+- G27 10800 0"/>
                <a:gd name="G32" fmla="+- G28 10800 0"/>
                <a:gd name="G33" fmla="+- G29 10800 0"/>
                <a:gd name="G34" fmla="+- G19 5400 0"/>
                <a:gd name="G35" fmla="cos G34 -7864320"/>
                <a:gd name="G36" fmla="sin G34 -7864320"/>
                <a:gd name="G37" fmla="+/ -7864320 -5373952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739 w 21600"/>
                <a:gd name="T5" fmla="*/ 198 h 21600"/>
                <a:gd name="T6" fmla="*/ 6300 w 21600"/>
                <a:gd name="T7" fmla="*/ 3005 h 21600"/>
                <a:gd name="T8" fmla="*/ 9426 w 21600"/>
                <a:gd name="T9" fmla="*/ 3732 h 21600"/>
                <a:gd name="T10" fmla="*/ 12678 w 21600"/>
                <a:gd name="T11" fmla="*/ -2569 h 21600"/>
                <a:gd name="T12" fmla="*/ 16508 w 21600"/>
                <a:gd name="T13" fmla="*/ 2513 h 21600"/>
                <a:gd name="T14" fmla="*/ 11426 w 21600"/>
                <a:gd name="T15" fmla="*/ 634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802" y="3670"/>
                  </a:moveTo>
                  <a:cubicBezTo>
                    <a:pt x="11470" y="3623"/>
                    <a:pt x="11135" y="3599"/>
                    <a:pt x="10800" y="3599"/>
                  </a:cubicBezTo>
                  <a:cubicBezTo>
                    <a:pt x="9536" y="3599"/>
                    <a:pt x="8294" y="3932"/>
                    <a:pt x="7200" y="4564"/>
                  </a:cubicBezTo>
                  <a:lnTo>
                    <a:pt x="5400" y="1446"/>
                  </a:lnTo>
                  <a:cubicBezTo>
                    <a:pt x="7041" y="499"/>
                    <a:pt x="8904" y="-1"/>
                    <a:pt x="10800" y="-1"/>
                  </a:cubicBezTo>
                  <a:cubicBezTo>
                    <a:pt x="11302" y="-1"/>
                    <a:pt x="11805" y="35"/>
                    <a:pt x="12303" y="105"/>
                  </a:cubicBezTo>
                  <a:lnTo>
                    <a:pt x="12678" y="-2569"/>
                  </a:lnTo>
                  <a:lnTo>
                    <a:pt x="16508" y="2513"/>
                  </a:lnTo>
                  <a:lnTo>
                    <a:pt x="11426" y="6343"/>
                  </a:lnTo>
                  <a:lnTo>
                    <a:pt x="11802" y="3670"/>
                  </a:lnTo>
                  <a:close/>
                </a:path>
              </a:pathLst>
            </a:custGeom>
            <a:solidFill>
              <a:srgbClr val="BBE0E3"/>
            </a:solidFill>
            <a:ln w="9525">
              <a:solidFill>
                <a:srgbClr val="000000"/>
              </a:solidFill>
              <a:miter lim="800000"/>
              <a:headEnd/>
              <a:tailEnd/>
            </a:ln>
          </p:spPr>
          <p:txBody>
            <a:bodyPr rot="0" vert="horz" wrap="square" lIns="0" tIns="0" rIns="0" bIns="0" anchor="ctr" anchorCtr="0" upright="1">
              <a:noAutofit/>
            </a:bodyPr>
            <a:lstStyle/>
            <a:p>
              <a:endParaRPr lang="en-US"/>
            </a:p>
          </p:txBody>
        </p:sp>
        <p:sp>
          <p:nvSpPr>
            <p:cNvPr id="6" name="_s1091"/>
            <p:cNvSpPr>
              <a:spLocks noChangeArrowheads="1" noTextEdit="1"/>
            </p:cNvSpPr>
            <p:nvPr/>
          </p:nvSpPr>
          <p:spPr bwMode="auto">
            <a:xfrm rot="5400000">
              <a:off x="4610" y="4538"/>
              <a:ext cx="4954" cy="4954"/>
            </a:xfrm>
            <a:custGeom>
              <a:avLst/>
              <a:gdLst>
                <a:gd name="G0" fmla="+- -5373952 0 0"/>
                <a:gd name="G1" fmla="+- -7864320 0 0"/>
                <a:gd name="G2" fmla="+- -5373952 0 -7864320"/>
                <a:gd name="G3" fmla="+- 10800 0 0"/>
                <a:gd name="G4" fmla="+- 0 0 -5373952"/>
                <a:gd name="T0" fmla="*/ 360 256 1"/>
                <a:gd name="T1" fmla="*/ 0 256 1"/>
                <a:gd name="G5" fmla="+- G2 T0 T1"/>
                <a:gd name="G6" fmla="?: G2 G2 G5"/>
                <a:gd name="G7" fmla="+- 0 0 G6"/>
                <a:gd name="G8" fmla="+- 7200 0 0"/>
                <a:gd name="G9" fmla="+- 0 0 -7864320"/>
                <a:gd name="G10" fmla="+- 7200 0 2700"/>
                <a:gd name="G11" fmla="cos G10 -5373952"/>
                <a:gd name="G12" fmla="sin G10 -5373952"/>
                <a:gd name="G13" fmla="cos 13500 -5373952"/>
                <a:gd name="G14" fmla="sin 13500 -5373952"/>
                <a:gd name="G15" fmla="+- G11 10800 0"/>
                <a:gd name="G16" fmla="+- G12 10800 0"/>
                <a:gd name="G17" fmla="+- G13 10800 0"/>
                <a:gd name="G18" fmla="+- G14 10800 0"/>
                <a:gd name="G19" fmla="*/ 7200 1 2"/>
                <a:gd name="G20" fmla="+- G19 5400 0"/>
                <a:gd name="G21" fmla="cos G20 -5373952"/>
                <a:gd name="G22" fmla="sin G20 -5373952"/>
                <a:gd name="G23" fmla="+- G21 10800 0"/>
                <a:gd name="G24" fmla="+- G12 G23 G22"/>
                <a:gd name="G25" fmla="+- G22 G23 G11"/>
                <a:gd name="G26" fmla="cos 10800 -5373952"/>
                <a:gd name="G27" fmla="sin 10800 -5373952"/>
                <a:gd name="G28" fmla="cos 7200 -5373952"/>
                <a:gd name="G29" fmla="sin 7200 -5373952"/>
                <a:gd name="G30" fmla="+- G26 10800 0"/>
                <a:gd name="G31" fmla="+- G27 10800 0"/>
                <a:gd name="G32" fmla="+- G28 10800 0"/>
                <a:gd name="G33" fmla="+- G29 10800 0"/>
                <a:gd name="G34" fmla="+- G19 5400 0"/>
                <a:gd name="G35" fmla="cos G34 -7864320"/>
                <a:gd name="G36" fmla="sin G34 -7864320"/>
                <a:gd name="G37" fmla="+/ -7864320 -5373952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739 w 21600"/>
                <a:gd name="T5" fmla="*/ 198 h 21600"/>
                <a:gd name="T6" fmla="*/ 6300 w 21600"/>
                <a:gd name="T7" fmla="*/ 3005 h 21600"/>
                <a:gd name="T8" fmla="*/ 9426 w 21600"/>
                <a:gd name="T9" fmla="*/ 3732 h 21600"/>
                <a:gd name="T10" fmla="*/ 12678 w 21600"/>
                <a:gd name="T11" fmla="*/ -2569 h 21600"/>
                <a:gd name="T12" fmla="*/ 16508 w 21600"/>
                <a:gd name="T13" fmla="*/ 2513 h 21600"/>
                <a:gd name="T14" fmla="*/ 11426 w 21600"/>
                <a:gd name="T15" fmla="*/ 634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802" y="3670"/>
                  </a:moveTo>
                  <a:cubicBezTo>
                    <a:pt x="11470" y="3623"/>
                    <a:pt x="11135" y="3599"/>
                    <a:pt x="10800" y="3599"/>
                  </a:cubicBezTo>
                  <a:cubicBezTo>
                    <a:pt x="9536" y="3599"/>
                    <a:pt x="8294" y="3932"/>
                    <a:pt x="7200" y="4564"/>
                  </a:cubicBezTo>
                  <a:lnTo>
                    <a:pt x="5400" y="1446"/>
                  </a:lnTo>
                  <a:cubicBezTo>
                    <a:pt x="7041" y="499"/>
                    <a:pt x="8904" y="-1"/>
                    <a:pt x="10800" y="-1"/>
                  </a:cubicBezTo>
                  <a:cubicBezTo>
                    <a:pt x="11302" y="-1"/>
                    <a:pt x="11805" y="35"/>
                    <a:pt x="12303" y="105"/>
                  </a:cubicBezTo>
                  <a:lnTo>
                    <a:pt x="12678" y="-2569"/>
                  </a:lnTo>
                  <a:lnTo>
                    <a:pt x="16508" y="2513"/>
                  </a:lnTo>
                  <a:lnTo>
                    <a:pt x="11426" y="6343"/>
                  </a:lnTo>
                  <a:lnTo>
                    <a:pt x="11802" y="3670"/>
                  </a:lnTo>
                  <a:close/>
                </a:path>
              </a:pathLst>
            </a:custGeom>
            <a:solidFill>
              <a:srgbClr val="BBE0E3"/>
            </a:solidFill>
            <a:ln w="9525">
              <a:solidFill>
                <a:srgbClr val="000000"/>
              </a:solidFill>
              <a:miter lim="800000"/>
              <a:headEnd/>
              <a:tailEnd/>
            </a:ln>
          </p:spPr>
          <p:txBody>
            <a:bodyPr rot="0" vert="horz" wrap="square" lIns="0" tIns="0" rIns="0" bIns="0" anchor="ctr" anchorCtr="0" upright="1">
              <a:noAutofit/>
            </a:bodyPr>
            <a:lstStyle/>
            <a:p>
              <a:endParaRPr lang="en-US"/>
            </a:p>
          </p:txBody>
        </p:sp>
        <p:sp>
          <p:nvSpPr>
            <p:cNvPr id="7" name="_s1092"/>
            <p:cNvSpPr>
              <a:spLocks noChangeArrowheads="1" noTextEdit="1"/>
            </p:cNvSpPr>
            <p:nvPr/>
          </p:nvSpPr>
          <p:spPr bwMode="auto">
            <a:xfrm rot="10800000">
              <a:off x="3445" y="5703"/>
              <a:ext cx="4954" cy="4954"/>
            </a:xfrm>
            <a:custGeom>
              <a:avLst/>
              <a:gdLst>
                <a:gd name="G0" fmla="+- -5373952 0 0"/>
                <a:gd name="G1" fmla="+- -7864320 0 0"/>
                <a:gd name="G2" fmla="+- -5373952 0 -7864320"/>
                <a:gd name="G3" fmla="+- 10800 0 0"/>
                <a:gd name="G4" fmla="+- 0 0 -5373952"/>
                <a:gd name="T0" fmla="*/ 360 256 1"/>
                <a:gd name="T1" fmla="*/ 0 256 1"/>
                <a:gd name="G5" fmla="+- G2 T0 T1"/>
                <a:gd name="G6" fmla="?: G2 G2 G5"/>
                <a:gd name="G7" fmla="+- 0 0 G6"/>
                <a:gd name="G8" fmla="+- 7200 0 0"/>
                <a:gd name="G9" fmla="+- 0 0 -7864320"/>
                <a:gd name="G10" fmla="+- 7200 0 2700"/>
                <a:gd name="G11" fmla="cos G10 -5373952"/>
                <a:gd name="G12" fmla="sin G10 -5373952"/>
                <a:gd name="G13" fmla="cos 13500 -5373952"/>
                <a:gd name="G14" fmla="sin 13500 -5373952"/>
                <a:gd name="G15" fmla="+- G11 10800 0"/>
                <a:gd name="G16" fmla="+- G12 10800 0"/>
                <a:gd name="G17" fmla="+- G13 10800 0"/>
                <a:gd name="G18" fmla="+- G14 10800 0"/>
                <a:gd name="G19" fmla="*/ 7200 1 2"/>
                <a:gd name="G20" fmla="+- G19 5400 0"/>
                <a:gd name="G21" fmla="cos G20 -5373952"/>
                <a:gd name="G22" fmla="sin G20 -5373952"/>
                <a:gd name="G23" fmla="+- G21 10800 0"/>
                <a:gd name="G24" fmla="+- G12 G23 G22"/>
                <a:gd name="G25" fmla="+- G22 G23 G11"/>
                <a:gd name="G26" fmla="cos 10800 -5373952"/>
                <a:gd name="G27" fmla="sin 10800 -5373952"/>
                <a:gd name="G28" fmla="cos 7200 -5373952"/>
                <a:gd name="G29" fmla="sin 7200 -5373952"/>
                <a:gd name="G30" fmla="+- G26 10800 0"/>
                <a:gd name="G31" fmla="+- G27 10800 0"/>
                <a:gd name="G32" fmla="+- G28 10800 0"/>
                <a:gd name="G33" fmla="+- G29 10800 0"/>
                <a:gd name="G34" fmla="+- G19 5400 0"/>
                <a:gd name="G35" fmla="cos G34 -7864320"/>
                <a:gd name="G36" fmla="sin G34 -7864320"/>
                <a:gd name="G37" fmla="+/ -7864320 -5373952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739 w 21600"/>
                <a:gd name="T5" fmla="*/ 198 h 21600"/>
                <a:gd name="T6" fmla="*/ 6300 w 21600"/>
                <a:gd name="T7" fmla="*/ 3005 h 21600"/>
                <a:gd name="T8" fmla="*/ 9426 w 21600"/>
                <a:gd name="T9" fmla="*/ 3732 h 21600"/>
                <a:gd name="T10" fmla="*/ 12678 w 21600"/>
                <a:gd name="T11" fmla="*/ -2569 h 21600"/>
                <a:gd name="T12" fmla="*/ 16508 w 21600"/>
                <a:gd name="T13" fmla="*/ 2513 h 21600"/>
                <a:gd name="T14" fmla="*/ 11426 w 21600"/>
                <a:gd name="T15" fmla="*/ 634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802" y="3670"/>
                  </a:moveTo>
                  <a:cubicBezTo>
                    <a:pt x="11470" y="3623"/>
                    <a:pt x="11135" y="3599"/>
                    <a:pt x="10800" y="3599"/>
                  </a:cubicBezTo>
                  <a:cubicBezTo>
                    <a:pt x="9536" y="3599"/>
                    <a:pt x="8294" y="3932"/>
                    <a:pt x="7200" y="4564"/>
                  </a:cubicBezTo>
                  <a:lnTo>
                    <a:pt x="5400" y="1446"/>
                  </a:lnTo>
                  <a:cubicBezTo>
                    <a:pt x="7041" y="499"/>
                    <a:pt x="8904" y="-1"/>
                    <a:pt x="10800" y="-1"/>
                  </a:cubicBezTo>
                  <a:cubicBezTo>
                    <a:pt x="11302" y="-1"/>
                    <a:pt x="11805" y="35"/>
                    <a:pt x="12303" y="105"/>
                  </a:cubicBezTo>
                  <a:lnTo>
                    <a:pt x="12678" y="-2569"/>
                  </a:lnTo>
                  <a:lnTo>
                    <a:pt x="16508" y="2513"/>
                  </a:lnTo>
                  <a:lnTo>
                    <a:pt x="11426" y="6343"/>
                  </a:lnTo>
                  <a:lnTo>
                    <a:pt x="11802" y="3670"/>
                  </a:lnTo>
                  <a:close/>
                </a:path>
              </a:pathLst>
            </a:custGeom>
            <a:solidFill>
              <a:srgbClr val="BBE0E3"/>
            </a:solidFill>
            <a:ln w="9525">
              <a:solidFill>
                <a:srgbClr val="000000"/>
              </a:solidFill>
              <a:miter lim="800000"/>
              <a:headEnd/>
              <a:tailEnd/>
            </a:ln>
          </p:spPr>
          <p:txBody>
            <a:bodyPr rot="0" vert="horz" wrap="square" lIns="0" tIns="0" rIns="0" bIns="0" anchor="ctr" anchorCtr="0" upright="1">
              <a:noAutofit/>
            </a:bodyPr>
            <a:lstStyle/>
            <a:p>
              <a:endParaRPr lang="en-US"/>
            </a:p>
          </p:txBody>
        </p:sp>
        <p:sp>
          <p:nvSpPr>
            <p:cNvPr id="8" name="_s1093"/>
            <p:cNvSpPr>
              <a:spLocks noChangeArrowheads="1" noTextEdit="1"/>
            </p:cNvSpPr>
            <p:nvPr/>
          </p:nvSpPr>
          <p:spPr bwMode="auto">
            <a:xfrm rot="16200000">
              <a:off x="2280" y="4538"/>
              <a:ext cx="4954" cy="4954"/>
            </a:xfrm>
            <a:custGeom>
              <a:avLst/>
              <a:gdLst>
                <a:gd name="G0" fmla="+- -5373952 0 0"/>
                <a:gd name="G1" fmla="+- -7864320 0 0"/>
                <a:gd name="G2" fmla="+- -5373952 0 -7864320"/>
                <a:gd name="G3" fmla="+- 10800 0 0"/>
                <a:gd name="G4" fmla="+- 0 0 -5373952"/>
                <a:gd name="T0" fmla="*/ 360 256 1"/>
                <a:gd name="T1" fmla="*/ 0 256 1"/>
                <a:gd name="G5" fmla="+- G2 T0 T1"/>
                <a:gd name="G6" fmla="?: G2 G2 G5"/>
                <a:gd name="G7" fmla="+- 0 0 G6"/>
                <a:gd name="G8" fmla="+- 7200 0 0"/>
                <a:gd name="G9" fmla="+- 0 0 -7864320"/>
                <a:gd name="G10" fmla="+- 7200 0 2700"/>
                <a:gd name="G11" fmla="cos G10 -5373952"/>
                <a:gd name="G12" fmla="sin G10 -5373952"/>
                <a:gd name="G13" fmla="cos 13500 -5373952"/>
                <a:gd name="G14" fmla="sin 13500 -5373952"/>
                <a:gd name="G15" fmla="+- G11 10800 0"/>
                <a:gd name="G16" fmla="+- G12 10800 0"/>
                <a:gd name="G17" fmla="+- G13 10800 0"/>
                <a:gd name="G18" fmla="+- G14 10800 0"/>
                <a:gd name="G19" fmla="*/ 7200 1 2"/>
                <a:gd name="G20" fmla="+- G19 5400 0"/>
                <a:gd name="G21" fmla="cos G20 -5373952"/>
                <a:gd name="G22" fmla="sin G20 -5373952"/>
                <a:gd name="G23" fmla="+- G21 10800 0"/>
                <a:gd name="G24" fmla="+- G12 G23 G22"/>
                <a:gd name="G25" fmla="+- G22 G23 G11"/>
                <a:gd name="G26" fmla="cos 10800 -5373952"/>
                <a:gd name="G27" fmla="sin 10800 -5373952"/>
                <a:gd name="G28" fmla="cos 7200 -5373952"/>
                <a:gd name="G29" fmla="sin 7200 -5373952"/>
                <a:gd name="G30" fmla="+- G26 10800 0"/>
                <a:gd name="G31" fmla="+- G27 10800 0"/>
                <a:gd name="G32" fmla="+- G28 10800 0"/>
                <a:gd name="G33" fmla="+- G29 10800 0"/>
                <a:gd name="G34" fmla="+- G19 5400 0"/>
                <a:gd name="G35" fmla="cos G34 -7864320"/>
                <a:gd name="G36" fmla="sin G34 -7864320"/>
                <a:gd name="G37" fmla="+/ -7864320 -5373952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739 w 21600"/>
                <a:gd name="T5" fmla="*/ 198 h 21600"/>
                <a:gd name="T6" fmla="*/ 6300 w 21600"/>
                <a:gd name="T7" fmla="*/ 3005 h 21600"/>
                <a:gd name="T8" fmla="*/ 9426 w 21600"/>
                <a:gd name="T9" fmla="*/ 3732 h 21600"/>
                <a:gd name="T10" fmla="*/ 12678 w 21600"/>
                <a:gd name="T11" fmla="*/ -2569 h 21600"/>
                <a:gd name="T12" fmla="*/ 16508 w 21600"/>
                <a:gd name="T13" fmla="*/ 2513 h 21600"/>
                <a:gd name="T14" fmla="*/ 11426 w 21600"/>
                <a:gd name="T15" fmla="*/ 634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802" y="3670"/>
                  </a:moveTo>
                  <a:cubicBezTo>
                    <a:pt x="11470" y="3623"/>
                    <a:pt x="11135" y="3599"/>
                    <a:pt x="10800" y="3599"/>
                  </a:cubicBezTo>
                  <a:cubicBezTo>
                    <a:pt x="9536" y="3599"/>
                    <a:pt x="8294" y="3932"/>
                    <a:pt x="7200" y="4564"/>
                  </a:cubicBezTo>
                  <a:lnTo>
                    <a:pt x="5400" y="1446"/>
                  </a:lnTo>
                  <a:cubicBezTo>
                    <a:pt x="7041" y="499"/>
                    <a:pt x="8904" y="-1"/>
                    <a:pt x="10800" y="-1"/>
                  </a:cubicBezTo>
                  <a:cubicBezTo>
                    <a:pt x="11302" y="-1"/>
                    <a:pt x="11805" y="35"/>
                    <a:pt x="12303" y="105"/>
                  </a:cubicBezTo>
                  <a:lnTo>
                    <a:pt x="12678" y="-2569"/>
                  </a:lnTo>
                  <a:lnTo>
                    <a:pt x="16508" y="2513"/>
                  </a:lnTo>
                  <a:lnTo>
                    <a:pt x="11426" y="6343"/>
                  </a:lnTo>
                  <a:lnTo>
                    <a:pt x="11802" y="3670"/>
                  </a:lnTo>
                  <a:close/>
                </a:path>
              </a:pathLst>
            </a:custGeom>
            <a:solidFill>
              <a:srgbClr val="BBE0E3"/>
            </a:solidFill>
            <a:ln w="9525">
              <a:solidFill>
                <a:srgbClr val="000000"/>
              </a:solidFill>
              <a:miter lim="800000"/>
              <a:headEnd/>
              <a:tailEnd/>
            </a:ln>
          </p:spPr>
          <p:txBody>
            <a:bodyPr rot="0" vert="horz" wrap="square" lIns="0" tIns="0" rIns="0" bIns="0" anchor="ctr" anchorCtr="0" upright="1">
              <a:noAutofit/>
            </a:bodyPr>
            <a:lstStyle/>
            <a:p>
              <a:endParaRPr lang="en-US"/>
            </a:p>
          </p:txBody>
        </p:sp>
        <p:sp>
          <p:nvSpPr>
            <p:cNvPr id="9" name="_s1094"/>
            <p:cNvSpPr>
              <a:spLocks noChangeArrowheads="1"/>
            </p:cNvSpPr>
            <p:nvPr/>
          </p:nvSpPr>
          <p:spPr bwMode="auto">
            <a:xfrm>
              <a:off x="7242" y="3828"/>
              <a:ext cx="1867" cy="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ctr" anchorCtr="0" upright="1">
              <a:noAutofit/>
            </a:bodyPr>
            <a:lstStyle/>
            <a:p>
              <a:pPr algn="ctr">
                <a:spcAft>
                  <a:spcPts val="0"/>
                </a:spcAft>
              </a:pPr>
              <a:r>
                <a:rPr lang="en-GB" sz="1000" b="1">
                  <a:effectLst/>
                  <a:latin typeface="Arial"/>
                  <a:ea typeface="Times New Roman"/>
                  <a:cs typeface="Times New Roman"/>
                </a:rPr>
                <a:t>Members set and support union’s negotiating priorities</a:t>
              </a:r>
              <a:endParaRPr lang="en-GB" sz="1000">
                <a:effectLst/>
                <a:latin typeface="Arial"/>
                <a:ea typeface="Times New Roman"/>
                <a:cs typeface="Times New Roman"/>
              </a:endParaRPr>
            </a:p>
          </p:txBody>
        </p:sp>
        <p:sp>
          <p:nvSpPr>
            <p:cNvPr id="10" name="_s1095"/>
            <p:cNvSpPr>
              <a:spLocks noChangeArrowheads="1"/>
            </p:cNvSpPr>
            <p:nvPr/>
          </p:nvSpPr>
          <p:spPr bwMode="auto">
            <a:xfrm>
              <a:off x="2736" y="8336"/>
              <a:ext cx="1867" cy="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ctr" anchorCtr="0" upright="1">
              <a:noAutofit/>
            </a:bodyPr>
            <a:lstStyle/>
            <a:p>
              <a:pPr algn="ctr">
                <a:spcAft>
                  <a:spcPts val="0"/>
                </a:spcAft>
              </a:pPr>
              <a:r>
                <a:rPr lang="en-GB" sz="900">
                  <a:effectLst/>
                  <a:latin typeface="Arial"/>
                  <a:ea typeface="Times New Roman"/>
                  <a:cs typeface="Times New Roman"/>
                </a:rPr>
                <a:t> </a:t>
              </a:r>
              <a:endParaRPr lang="en-GB" sz="1000">
                <a:effectLst/>
                <a:latin typeface="Arial"/>
                <a:ea typeface="Times New Roman"/>
                <a:cs typeface="Times New Roman"/>
              </a:endParaRPr>
            </a:p>
            <a:p>
              <a:pPr algn="ctr">
                <a:spcAft>
                  <a:spcPts val="0"/>
                </a:spcAft>
              </a:pPr>
              <a:r>
                <a:rPr lang="en-GB" sz="1000" b="1">
                  <a:effectLst/>
                  <a:latin typeface="Arial"/>
                  <a:ea typeface="Times New Roman"/>
                  <a:cs typeface="Times New Roman"/>
                </a:rPr>
                <a:t>Encourages others to join</a:t>
              </a:r>
              <a:endParaRPr lang="en-GB" sz="1000">
                <a:effectLst/>
                <a:latin typeface="Arial"/>
                <a:ea typeface="Times New Roman"/>
                <a:cs typeface="Times New Roman"/>
              </a:endParaRPr>
            </a:p>
          </p:txBody>
        </p:sp>
        <p:sp>
          <p:nvSpPr>
            <p:cNvPr id="11" name="_s1096"/>
            <p:cNvSpPr>
              <a:spLocks noChangeArrowheads="1"/>
            </p:cNvSpPr>
            <p:nvPr/>
          </p:nvSpPr>
          <p:spPr bwMode="auto">
            <a:xfrm>
              <a:off x="2735" y="3829"/>
              <a:ext cx="1867" cy="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ctr" anchorCtr="0" upright="1">
              <a:noAutofit/>
            </a:bodyPr>
            <a:lstStyle/>
            <a:p>
              <a:pPr algn="ctr">
                <a:spcAft>
                  <a:spcPts val="0"/>
                </a:spcAft>
              </a:pPr>
              <a:r>
                <a:rPr lang="en-GB" sz="900">
                  <a:effectLst/>
                  <a:latin typeface="Arial"/>
                  <a:ea typeface="Times New Roman"/>
                  <a:cs typeface="Times New Roman"/>
                </a:rPr>
                <a:t> </a:t>
              </a:r>
              <a:endParaRPr lang="en-GB" sz="1000">
                <a:effectLst/>
                <a:latin typeface="Arial"/>
                <a:ea typeface="Times New Roman"/>
                <a:cs typeface="Times New Roman"/>
              </a:endParaRPr>
            </a:p>
            <a:p>
              <a:pPr algn="ctr">
                <a:spcAft>
                  <a:spcPts val="0"/>
                </a:spcAft>
              </a:pPr>
              <a:r>
                <a:rPr lang="en-GB" sz="900">
                  <a:effectLst/>
                  <a:latin typeface="Arial"/>
                  <a:ea typeface="Times New Roman"/>
                  <a:cs typeface="Times New Roman"/>
                </a:rPr>
                <a:t> </a:t>
              </a:r>
              <a:endParaRPr lang="en-GB" sz="1000">
                <a:effectLst/>
                <a:latin typeface="Arial"/>
                <a:ea typeface="Times New Roman"/>
                <a:cs typeface="Times New Roman"/>
              </a:endParaRPr>
            </a:p>
            <a:p>
              <a:pPr algn="ctr">
                <a:spcAft>
                  <a:spcPts val="0"/>
                </a:spcAft>
              </a:pPr>
              <a:r>
                <a:rPr lang="en-GB" sz="1000" b="1">
                  <a:effectLst/>
                  <a:latin typeface="Arial"/>
                  <a:ea typeface="Times New Roman"/>
                  <a:cs typeface="Times New Roman"/>
                </a:rPr>
                <a:t>Growing Membership</a:t>
              </a:r>
              <a:endParaRPr lang="en-GB" sz="1000">
                <a:effectLst/>
                <a:latin typeface="Arial"/>
                <a:ea typeface="Times New Roman"/>
                <a:cs typeface="Times New Roman"/>
              </a:endParaRPr>
            </a:p>
          </p:txBody>
        </p:sp>
        <p:sp>
          <p:nvSpPr>
            <p:cNvPr id="12" name="_s1097"/>
            <p:cNvSpPr>
              <a:spLocks noChangeArrowheads="1"/>
            </p:cNvSpPr>
            <p:nvPr/>
          </p:nvSpPr>
          <p:spPr bwMode="auto">
            <a:xfrm>
              <a:off x="7243" y="8335"/>
              <a:ext cx="1867" cy="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ctr" anchorCtr="0" upright="1">
              <a:noAutofit/>
            </a:bodyPr>
            <a:lstStyle/>
            <a:p>
              <a:pPr algn="ctr">
                <a:spcAft>
                  <a:spcPts val="0"/>
                </a:spcAft>
              </a:pPr>
              <a:r>
                <a:rPr lang="en-GB" sz="1000" b="1">
                  <a:effectLst/>
                  <a:latin typeface="Arial"/>
                  <a:ea typeface="Times New Roman"/>
                  <a:cs typeface="Times New Roman"/>
                </a:rPr>
                <a:t> </a:t>
              </a:r>
              <a:endParaRPr lang="en-GB" sz="1000">
                <a:effectLst/>
                <a:latin typeface="Arial"/>
                <a:ea typeface="Times New Roman"/>
                <a:cs typeface="Times New Roman"/>
              </a:endParaRPr>
            </a:p>
            <a:p>
              <a:pPr algn="ctr">
                <a:spcAft>
                  <a:spcPts val="0"/>
                </a:spcAft>
              </a:pPr>
              <a:r>
                <a:rPr lang="en-GB" sz="1000" b="1">
                  <a:effectLst/>
                  <a:latin typeface="Arial"/>
                  <a:ea typeface="Times New Roman"/>
                  <a:cs typeface="Times New Roman"/>
                </a:rPr>
                <a:t>Negotiations deliver results</a:t>
              </a:r>
              <a:endParaRPr lang="en-GB" sz="1000">
                <a:effectLst/>
                <a:latin typeface="Arial"/>
                <a:ea typeface="Times New Roman"/>
                <a:cs typeface="Times New Roman"/>
              </a:endParaRPr>
            </a:p>
          </p:txBody>
        </p:sp>
      </p:grpSp>
    </p:spTree>
    <p:extLst>
      <p:ext uri="{BB962C8B-B14F-4D97-AF65-F5344CB8AC3E}">
        <p14:creationId xmlns:p14="http://schemas.microsoft.com/office/powerpoint/2010/main" val="382401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79253" y="266136"/>
            <a:ext cx="9064955"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latin typeface="Arial"/>
                <a:cs typeface="Arial"/>
              </a:rPr>
              <a:t>Session 7</a:t>
            </a:r>
          </a:p>
        </p:txBody>
      </p:sp>
      <p:sp>
        <p:nvSpPr>
          <p:cNvPr id="3" name="Title 1"/>
          <p:cNvSpPr txBox="1">
            <a:spLocks/>
          </p:cNvSpPr>
          <p:nvPr/>
        </p:nvSpPr>
        <p:spPr>
          <a:xfrm>
            <a:off x="1410392" y="2688212"/>
            <a:ext cx="9064955"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latin typeface="Arial"/>
                <a:cs typeface="Arial"/>
              </a:rPr>
              <a:t>Building a stronger union</a:t>
            </a:r>
          </a:p>
        </p:txBody>
      </p:sp>
    </p:spTree>
    <p:extLst>
      <p:ext uri="{BB962C8B-B14F-4D97-AF65-F5344CB8AC3E}">
        <p14:creationId xmlns:p14="http://schemas.microsoft.com/office/powerpoint/2010/main" val="783116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5109" y="266136"/>
            <a:ext cx="9064955" cy="1470025"/>
          </a:xfrm>
        </p:spPr>
        <p:txBody>
          <a:bodyPr/>
          <a:lstStyle/>
          <a:p>
            <a:r>
              <a:rPr lang="en-US" dirty="0">
                <a:latin typeface="Arial"/>
                <a:cs typeface="Arial"/>
              </a:rPr>
              <a:t>Activity I : Map your branch</a:t>
            </a:r>
          </a:p>
        </p:txBody>
      </p:sp>
      <p:sp>
        <p:nvSpPr>
          <p:cNvPr id="4" name="Rectangle 3"/>
          <p:cNvSpPr/>
          <p:nvPr/>
        </p:nvSpPr>
        <p:spPr>
          <a:xfrm>
            <a:off x="725736" y="2005589"/>
            <a:ext cx="5875089" cy="3785652"/>
          </a:xfrm>
          <a:prstGeom prst="rect">
            <a:avLst/>
          </a:prstGeom>
        </p:spPr>
        <p:txBody>
          <a:bodyPr wrap="square">
            <a:spAutoFit/>
          </a:bodyPr>
          <a:lstStyle/>
          <a:p>
            <a:r>
              <a:rPr lang="en-GB" sz="2400" dirty="0"/>
              <a:t>Working in a big group with the sample branch information </a:t>
            </a:r>
          </a:p>
          <a:p>
            <a:r>
              <a:rPr lang="en-GB" sz="2400" dirty="0"/>
              <a:t>Complete a map of the branch in the following ways:</a:t>
            </a:r>
          </a:p>
          <a:p>
            <a:endParaRPr lang="en-GB" sz="2400" dirty="0"/>
          </a:p>
          <a:p>
            <a:pPr marL="457200" indent="-457200">
              <a:buFont typeface="+mj-lt"/>
              <a:buAutoNum type="arabicPeriod"/>
            </a:pPr>
            <a:r>
              <a:rPr lang="en-GB" sz="2400" dirty="0"/>
              <a:t>Give every member a rating of A to E as to how pro union they are </a:t>
            </a:r>
          </a:p>
          <a:p>
            <a:pPr marL="457200" indent="-457200">
              <a:buFont typeface="+mj-lt"/>
              <a:buAutoNum type="arabicPeriod"/>
            </a:pPr>
            <a:r>
              <a:rPr lang="en-GB" sz="2400" dirty="0"/>
              <a:t>Draw a map of this branch showing the three sections and give a summary </a:t>
            </a:r>
            <a:r>
              <a:rPr lang="en-GB" sz="2400"/>
              <a:t>of members</a:t>
            </a:r>
            <a:endParaRPr lang="en-GB"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3644" y="3078390"/>
            <a:ext cx="4525855" cy="3017237"/>
          </a:xfrm>
          <a:prstGeom prst="rect">
            <a:avLst/>
          </a:prstGeom>
        </p:spPr>
      </p:pic>
    </p:spTree>
    <p:extLst>
      <p:ext uri="{BB962C8B-B14F-4D97-AF65-F5344CB8AC3E}">
        <p14:creationId xmlns:p14="http://schemas.microsoft.com/office/powerpoint/2010/main" val="2428331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9253" y="266136"/>
            <a:ext cx="9064955" cy="1470025"/>
          </a:xfrm>
        </p:spPr>
        <p:txBody>
          <a:bodyPr/>
          <a:lstStyle/>
          <a:p>
            <a:r>
              <a:rPr lang="en-US" dirty="0">
                <a:latin typeface="Arial"/>
                <a:cs typeface="Arial"/>
              </a:rPr>
              <a:t>Describe the problem</a:t>
            </a:r>
          </a:p>
        </p:txBody>
      </p:sp>
      <p:sp>
        <p:nvSpPr>
          <p:cNvPr id="4" name="Rectangle 3"/>
          <p:cNvSpPr/>
          <p:nvPr/>
        </p:nvSpPr>
        <p:spPr>
          <a:xfrm>
            <a:off x="1136640" y="2655580"/>
            <a:ext cx="9548072" cy="2308324"/>
          </a:xfrm>
          <a:prstGeom prst="rect">
            <a:avLst/>
          </a:prstGeom>
        </p:spPr>
        <p:txBody>
          <a:bodyPr wrap="square">
            <a:spAutoFit/>
          </a:bodyPr>
          <a:lstStyle/>
          <a:p>
            <a:endParaRPr lang="en-GB" sz="2400" dirty="0"/>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What is the problem you want to solve?</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What would be an acceptable solution to the majority?</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How can you achieve that solution?</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p:txBody>
      </p:sp>
    </p:spTree>
    <p:extLst>
      <p:ext uri="{BB962C8B-B14F-4D97-AF65-F5344CB8AC3E}">
        <p14:creationId xmlns:p14="http://schemas.microsoft.com/office/powerpoint/2010/main" val="2314777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97444" y="366491"/>
            <a:ext cx="8481448" cy="1470025"/>
          </a:xfrm>
          <a:prstGeom prst="rect">
            <a:avLst/>
          </a:prstGeom>
        </p:spPr>
        <p:txBody>
          <a:bodyPr vert="horz" lIns="0" tIns="0" rIns="0" bIns="0" rtlCol="0" anchor="b" anchorCtr="0">
            <a:normAutofit/>
          </a:bodyPr>
          <a:lst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latin typeface="Arial"/>
                <a:cs typeface="Arial"/>
              </a:rPr>
              <a:t>Approaching non-members</a:t>
            </a:r>
          </a:p>
        </p:txBody>
      </p:sp>
      <p:sp>
        <p:nvSpPr>
          <p:cNvPr id="5" name="TextBox 4"/>
          <p:cNvSpPr txBox="1"/>
          <p:nvPr/>
        </p:nvSpPr>
        <p:spPr>
          <a:xfrm>
            <a:off x="1065224" y="2640106"/>
            <a:ext cx="6594285" cy="3046988"/>
          </a:xfrm>
          <a:prstGeom prst="rect">
            <a:avLst/>
          </a:prstGeom>
          <a:noFill/>
        </p:spPr>
        <p:txBody>
          <a:bodyPr wrap="square" rtlCol="0">
            <a:spAutoFit/>
          </a:bodyPr>
          <a:lstStyle/>
          <a:p>
            <a:endParaRPr lang="en-US" sz="2400" dirty="0">
              <a:latin typeface="Arial"/>
              <a:cs typeface="Arial"/>
            </a:endParaRPr>
          </a:p>
          <a:p>
            <a:pPr marL="342900" indent="-342900">
              <a:buFont typeface="Arial"/>
              <a:buChar char="•"/>
            </a:pPr>
            <a:r>
              <a:rPr lang="en-US" sz="2400" dirty="0">
                <a:latin typeface="Arial"/>
                <a:cs typeface="Arial"/>
              </a:rPr>
              <a:t>Where are you going to bump into them during your working day?</a:t>
            </a:r>
          </a:p>
          <a:p>
            <a:endParaRPr lang="en-US" sz="2400" dirty="0">
              <a:latin typeface="Arial"/>
              <a:cs typeface="Arial"/>
            </a:endParaRPr>
          </a:p>
          <a:p>
            <a:pPr marL="342900" indent="-342900">
              <a:buFont typeface="Arial"/>
              <a:buChar char="•"/>
            </a:pPr>
            <a:r>
              <a:rPr lang="en-US" sz="2400" dirty="0">
                <a:latin typeface="Arial"/>
                <a:cs typeface="Arial"/>
              </a:rPr>
              <a:t>Do you know them personally?</a:t>
            </a:r>
          </a:p>
          <a:p>
            <a:pPr marL="342900" indent="-342900">
              <a:buFont typeface="Arial"/>
              <a:buChar char="•"/>
            </a:pPr>
            <a:endParaRPr lang="en-US" sz="2400" dirty="0">
              <a:latin typeface="Arial"/>
              <a:cs typeface="Arial"/>
            </a:endParaRPr>
          </a:p>
          <a:p>
            <a:pPr marL="342900" indent="-342900">
              <a:buFont typeface="Arial"/>
              <a:buChar char="•"/>
            </a:pPr>
            <a:r>
              <a:rPr lang="en-US" sz="2400" dirty="0">
                <a:latin typeface="Arial"/>
                <a:cs typeface="Arial"/>
              </a:rPr>
              <a:t>Do you think they have a clue about trade unions?</a:t>
            </a:r>
          </a:p>
        </p:txBody>
      </p:sp>
    </p:spTree>
    <p:extLst>
      <p:ext uri="{BB962C8B-B14F-4D97-AF65-F5344CB8AC3E}">
        <p14:creationId xmlns:p14="http://schemas.microsoft.com/office/powerpoint/2010/main" val="4131645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475523" y="254001"/>
            <a:ext cx="7760988" cy="622299"/>
          </a:xfrm>
          <a:prstGeom prst="rect">
            <a:avLst/>
          </a:prstGeom>
        </p:spPr>
        <p:txBody>
          <a:bodyPr vert="horz" lIns="0" tIns="0" rIns="0" bIns="0" rtlCol="0" anchor="b" anchorCtr="0">
            <a:noAutofit/>
          </a:bodyPr>
          <a:lstStyle>
            <a:lvl1pPr algn="l" defTabSz="457200" rtl="0" eaLnBrk="1" latinLnBrk="0" hangingPunct="1">
              <a:spcBef>
                <a:spcPct val="0"/>
              </a:spcBef>
              <a:buNone/>
              <a:defRPr sz="54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a:t>Action Plan</a:t>
            </a:r>
            <a:endParaRPr lang="en-GB" dirty="0"/>
          </a:p>
        </p:txBody>
      </p:sp>
      <p:pic>
        <p:nvPicPr>
          <p:cNvPr id="5" name="Picture 4">
            <a:extLst>
              <a:ext uri="{FF2B5EF4-FFF2-40B4-BE49-F238E27FC236}">
                <a16:creationId xmlns:a16="http://schemas.microsoft.com/office/drawing/2014/main" id="{11DB3EA1-98F7-4FF3-AFBF-B40CBCB1311B}"/>
              </a:ext>
            </a:extLst>
          </p:cNvPr>
          <p:cNvPicPr>
            <a:picLocks noChangeAspect="1"/>
          </p:cNvPicPr>
          <p:nvPr/>
        </p:nvPicPr>
        <p:blipFill rotWithShape="1">
          <a:blip r:embed="rId2"/>
          <a:srcRect l="27104" t="12718" r="25866" b="11652"/>
          <a:stretch/>
        </p:blipFill>
        <p:spPr>
          <a:xfrm>
            <a:off x="1108363" y="876300"/>
            <a:ext cx="5724699" cy="5809947"/>
          </a:xfrm>
          <a:prstGeom prst="rect">
            <a:avLst/>
          </a:prstGeom>
        </p:spPr>
      </p:pic>
    </p:spTree>
    <p:extLst>
      <p:ext uri="{BB962C8B-B14F-4D97-AF65-F5344CB8AC3E}">
        <p14:creationId xmlns:p14="http://schemas.microsoft.com/office/powerpoint/2010/main" val="1567033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563" y="3006090"/>
            <a:ext cx="6041900" cy="2960370"/>
          </a:xfrm>
        </p:spPr>
        <p:txBody>
          <a:bodyPr/>
          <a:lstStyle/>
          <a:p>
            <a:r>
              <a:rPr lang="en-US" dirty="0"/>
              <a:t>Any questions</a:t>
            </a:r>
          </a:p>
        </p:txBody>
      </p:sp>
    </p:spTree>
    <p:extLst>
      <p:ext uri="{BB962C8B-B14F-4D97-AF65-F5344CB8AC3E}">
        <p14:creationId xmlns:p14="http://schemas.microsoft.com/office/powerpoint/2010/main" val="1715477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9673" y="-231704"/>
            <a:ext cx="9513116" cy="1470025"/>
          </a:xfrm>
        </p:spPr>
        <p:txBody>
          <a:bodyPr/>
          <a:lstStyle/>
          <a:p>
            <a:r>
              <a:rPr lang="en-GB" b="1" dirty="0"/>
              <a:t>Is the issue worth taking up?</a:t>
            </a:r>
            <a:endParaRPr lang="en-US" dirty="0">
              <a:latin typeface="Arial"/>
              <a:cs typeface="Arial"/>
            </a:endParaRPr>
          </a:p>
        </p:txBody>
      </p:sp>
      <p:sp>
        <p:nvSpPr>
          <p:cNvPr id="5" name="TextBox 4"/>
          <p:cNvSpPr txBox="1"/>
          <p:nvPr/>
        </p:nvSpPr>
        <p:spPr>
          <a:xfrm>
            <a:off x="893234" y="2125843"/>
            <a:ext cx="8332046" cy="3416320"/>
          </a:xfrm>
          <a:prstGeom prst="rect">
            <a:avLst/>
          </a:prstGeom>
          <a:noFill/>
        </p:spPr>
        <p:txBody>
          <a:bodyPr wrap="square" rtlCol="0">
            <a:spAutoFit/>
          </a:bodyPr>
          <a:lstStyle/>
          <a:p>
            <a:r>
              <a:rPr lang="en-GB" sz="2400" dirty="0"/>
              <a:t>To put the campaign option to the branch the reps team needs to put some tests to the issue.</a:t>
            </a:r>
          </a:p>
          <a:p>
            <a:r>
              <a:rPr lang="en-GB" sz="2400" dirty="0"/>
              <a:t>The issues must match the test of:</a:t>
            </a:r>
          </a:p>
          <a:p>
            <a:r>
              <a:rPr lang="en-GB" sz="2400" dirty="0"/>
              <a:t> </a:t>
            </a:r>
          </a:p>
          <a:p>
            <a:r>
              <a:rPr lang="en-GB" sz="2400" b="1" dirty="0"/>
              <a:t>Anger</a:t>
            </a:r>
            <a:r>
              <a:rPr lang="en-GB" sz="2400" dirty="0"/>
              <a:t> – people really care about it</a:t>
            </a:r>
          </a:p>
          <a:p>
            <a:r>
              <a:rPr lang="en-GB" sz="2400" dirty="0"/>
              <a:t> </a:t>
            </a:r>
          </a:p>
          <a:p>
            <a:r>
              <a:rPr lang="en-GB" sz="2400" b="1" dirty="0"/>
              <a:t>Hope</a:t>
            </a:r>
            <a:r>
              <a:rPr lang="en-GB" sz="2400" dirty="0"/>
              <a:t> – there is a realistic prospect of achieving it</a:t>
            </a:r>
          </a:p>
          <a:p>
            <a:r>
              <a:rPr lang="en-GB" sz="2400" dirty="0"/>
              <a:t> </a:t>
            </a:r>
          </a:p>
          <a:p>
            <a:r>
              <a:rPr lang="en-GB" sz="2400" b="1" dirty="0"/>
              <a:t>Action</a:t>
            </a:r>
            <a:r>
              <a:rPr lang="en-GB" sz="2400" dirty="0"/>
              <a:t> – members are willing to do something to achieve it</a:t>
            </a:r>
          </a:p>
        </p:txBody>
      </p:sp>
      <p:sp>
        <p:nvSpPr>
          <p:cNvPr id="6" name="TextBox 5"/>
          <p:cNvSpPr txBox="1"/>
          <p:nvPr/>
        </p:nvSpPr>
        <p:spPr>
          <a:xfrm>
            <a:off x="6103215" y="569615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235617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83440" y="266136"/>
            <a:ext cx="6798716" cy="1470025"/>
          </a:xfrm>
        </p:spPr>
        <p:txBody>
          <a:bodyPr/>
          <a:lstStyle/>
          <a:p>
            <a:r>
              <a:rPr lang="en-GB" b="1" dirty="0"/>
              <a:t>Getting evidence</a:t>
            </a:r>
            <a:endParaRPr lang="en-US" dirty="0">
              <a:latin typeface="Arial"/>
              <a:cs typeface="Arial"/>
            </a:endParaRPr>
          </a:p>
        </p:txBody>
      </p:sp>
      <p:sp>
        <p:nvSpPr>
          <p:cNvPr id="6" name="TextBox 5"/>
          <p:cNvSpPr txBox="1"/>
          <p:nvPr/>
        </p:nvSpPr>
        <p:spPr>
          <a:xfrm>
            <a:off x="6103215" y="5696157"/>
            <a:ext cx="184666" cy="369332"/>
          </a:xfrm>
          <a:prstGeom prst="rect">
            <a:avLst/>
          </a:prstGeom>
          <a:noFill/>
        </p:spPr>
        <p:txBody>
          <a:bodyPr wrap="none" rtlCol="0">
            <a:spAutoFit/>
          </a:bodyPr>
          <a:lstStyle/>
          <a:p>
            <a:endParaRPr lang="en-US" dirty="0"/>
          </a:p>
        </p:txBody>
      </p:sp>
      <p:pic>
        <p:nvPicPr>
          <p:cNvPr id="3" name="Picture 2" descr="Screen Shot 2018-11-27 at 17.44.2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8823" y="1780604"/>
            <a:ext cx="7250924" cy="4145994"/>
          </a:xfrm>
          <a:prstGeom prst="rect">
            <a:avLst/>
          </a:prstGeom>
        </p:spPr>
      </p:pic>
    </p:spTree>
    <p:extLst>
      <p:ext uri="{BB962C8B-B14F-4D97-AF65-F5344CB8AC3E}">
        <p14:creationId xmlns:p14="http://schemas.microsoft.com/office/powerpoint/2010/main" val="1210335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9253" y="266136"/>
            <a:ext cx="9064955" cy="1470025"/>
          </a:xfrm>
        </p:spPr>
        <p:txBody>
          <a:bodyPr/>
          <a:lstStyle/>
          <a:p>
            <a:r>
              <a:rPr lang="en-US" dirty="0">
                <a:latin typeface="Arial"/>
                <a:cs typeface="Arial"/>
              </a:rPr>
              <a:t>What is power mapping</a:t>
            </a:r>
          </a:p>
        </p:txBody>
      </p:sp>
      <p:sp>
        <p:nvSpPr>
          <p:cNvPr id="4" name="Rectangle 3"/>
          <p:cNvSpPr/>
          <p:nvPr/>
        </p:nvSpPr>
        <p:spPr>
          <a:xfrm>
            <a:off x="1279253" y="1992850"/>
            <a:ext cx="9548072" cy="2677656"/>
          </a:xfrm>
          <a:prstGeom prst="rect">
            <a:avLst/>
          </a:prstGeom>
        </p:spPr>
        <p:txBody>
          <a:bodyPr wrap="square">
            <a:spAutoFit/>
          </a:bodyPr>
          <a:lstStyle/>
          <a:p>
            <a:r>
              <a:rPr lang="en-US" sz="2400" dirty="0">
                <a:latin typeface="Arial"/>
                <a:cs typeface="Arial"/>
              </a:rPr>
              <a:t>Power mapping is a visual tool used by those seeking change to identify the best individuals to target to promote or sanction that change.</a:t>
            </a:r>
          </a:p>
          <a:p>
            <a:endParaRPr lang="en-US" sz="2400" dirty="0">
              <a:latin typeface="Arial"/>
              <a:cs typeface="Arial"/>
            </a:endParaRPr>
          </a:p>
          <a:p>
            <a:r>
              <a:rPr lang="en-US" sz="2400" dirty="0">
                <a:latin typeface="Arial"/>
                <a:cs typeface="Arial"/>
              </a:rPr>
              <a:t>For example: used on a political change which MP’s could be pressured to vote for the change and what type of pressure would be needed?</a:t>
            </a:r>
          </a:p>
        </p:txBody>
      </p:sp>
    </p:spTree>
    <p:extLst>
      <p:ext uri="{BB962C8B-B14F-4D97-AF65-F5344CB8AC3E}">
        <p14:creationId xmlns:p14="http://schemas.microsoft.com/office/powerpoint/2010/main" val="515174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9253" y="266136"/>
            <a:ext cx="9064955" cy="1470025"/>
          </a:xfrm>
        </p:spPr>
        <p:txBody>
          <a:bodyPr/>
          <a:lstStyle/>
          <a:p>
            <a:r>
              <a:rPr lang="en-US" dirty="0">
                <a:latin typeface="Arial"/>
                <a:cs typeface="Arial"/>
              </a:rPr>
              <a:t>What is your goal?</a:t>
            </a:r>
          </a:p>
        </p:txBody>
      </p:sp>
      <p:sp>
        <p:nvSpPr>
          <p:cNvPr id="4" name="Rectangle 3"/>
          <p:cNvSpPr/>
          <p:nvPr/>
        </p:nvSpPr>
        <p:spPr>
          <a:xfrm>
            <a:off x="1279253" y="1992849"/>
            <a:ext cx="9548072" cy="1569660"/>
          </a:xfrm>
          <a:prstGeom prst="rect">
            <a:avLst/>
          </a:prstGeom>
        </p:spPr>
        <p:txBody>
          <a:bodyPr wrap="square">
            <a:spAutoFit/>
          </a:bodyPr>
          <a:lstStyle/>
          <a:p>
            <a:pPr marL="285750" indent="-285750">
              <a:buFont typeface="Arial"/>
              <a:buChar char="•"/>
            </a:pPr>
            <a:r>
              <a:rPr lang="en-US" sz="2400" dirty="0">
                <a:latin typeface="Arial" panose="020B0604020202020204" pitchFamily="34" charset="0"/>
                <a:cs typeface="Arial" panose="020B0604020202020204" pitchFamily="34" charset="0"/>
              </a:rPr>
              <a:t>What change is needed?</a:t>
            </a:r>
          </a:p>
          <a:p>
            <a:pPr marL="285750" indent="-285750">
              <a:buFont typeface="Arial"/>
              <a:buChar char="•"/>
            </a:pPr>
            <a:r>
              <a:rPr lang="en-US" sz="2400" dirty="0">
                <a:latin typeface="Arial" panose="020B0604020202020204" pitchFamily="34" charset="0"/>
                <a:cs typeface="Arial" panose="020B0604020202020204" pitchFamily="34" charset="0"/>
              </a:rPr>
              <a:t>Who can sanction that change?</a:t>
            </a:r>
          </a:p>
          <a:p>
            <a:pPr marL="285750" indent="-285750">
              <a:buFont typeface="Arial"/>
              <a:buChar char="•"/>
            </a:pPr>
            <a:r>
              <a:rPr lang="en-US" sz="2400" dirty="0">
                <a:latin typeface="Arial" panose="020B0604020202020204" pitchFamily="34" charset="0"/>
                <a:cs typeface="Arial" panose="020B0604020202020204" pitchFamily="34" charset="0"/>
              </a:rPr>
              <a:t>What pressure could be exerted?</a:t>
            </a:r>
          </a:p>
          <a:p>
            <a:pPr marL="285750" indent="-285750">
              <a:buFont typeface="Arial"/>
              <a:buChar char="•"/>
            </a:pPr>
            <a:r>
              <a:rPr lang="en-US" sz="2400" dirty="0">
                <a:latin typeface="Arial" panose="020B0604020202020204" pitchFamily="34" charset="0"/>
                <a:cs typeface="Arial" panose="020B0604020202020204" pitchFamily="34" charset="0"/>
              </a:rPr>
              <a:t>Who could exert that pressure?</a:t>
            </a:r>
          </a:p>
        </p:txBody>
      </p:sp>
    </p:spTree>
    <p:extLst>
      <p:ext uri="{BB962C8B-B14F-4D97-AF65-F5344CB8AC3E}">
        <p14:creationId xmlns:p14="http://schemas.microsoft.com/office/powerpoint/2010/main" val="377109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5914" y="1163758"/>
            <a:ext cx="10851228" cy="1470025"/>
          </a:xfrm>
        </p:spPr>
        <p:txBody>
          <a:bodyPr/>
          <a:lstStyle/>
          <a:p>
            <a:r>
              <a:rPr lang="en-US" dirty="0">
                <a:latin typeface="Arial"/>
                <a:cs typeface="Arial"/>
              </a:rPr>
              <a:t>An example would be for an office to introduce flexible working</a:t>
            </a:r>
          </a:p>
        </p:txBody>
      </p:sp>
      <p:sp>
        <p:nvSpPr>
          <p:cNvPr id="5" name="Rectangle 4"/>
          <p:cNvSpPr/>
          <p:nvPr/>
        </p:nvSpPr>
        <p:spPr>
          <a:xfrm>
            <a:off x="2977241" y="2960914"/>
            <a:ext cx="1698172" cy="107768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Company owner</a:t>
            </a:r>
          </a:p>
        </p:txBody>
      </p:sp>
      <p:sp>
        <p:nvSpPr>
          <p:cNvPr id="6" name="Rectangle 5"/>
          <p:cNvSpPr/>
          <p:nvPr/>
        </p:nvSpPr>
        <p:spPr>
          <a:xfrm>
            <a:off x="5040083" y="2960914"/>
            <a:ext cx="1698172" cy="107768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Office Manager</a:t>
            </a:r>
          </a:p>
        </p:txBody>
      </p:sp>
      <p:sp>
        <p:nvSpPr>
          <p:cNvPr id="7" name="Rectangle 6"/>
          <p:cNvSpPr/>
          <p:nvPr/>
        </p:nvSpPr>
        <p:spPr>
          <a:xfrm>
            <a:off x="7326084" y="2960914"/>
            <a:ext cx="1698172" cy="107768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Building management</a:t>
            </a:r>
          </a:p>
        </p:txBody>
      </p:sp>
      <p:sp>
        <p:nvSpPr>
          <p:cNvPr id="8" name="Rectangle 7"/>
          <p:cNvSpPr/>
          <p:nvPr/>
        </p:nvSpPr>
        <p:spPr>
          <a:xfrm>
            <a:off x="2944586" y="4876800"/>
            <a:ext cx="1698172" cy="107768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Workers</a:t>
            </a:r>
          </a:p>
        </p:txBody>
      </p:sp>
      <p:sp>
        <p:nvSpPr>
          <p:cNvPr id="9" name="Rectangle 8"/>
          <p:cNvSpPr/>
          <p:nvPr/>
        </p:nvSpPr>
        <p:spPr>
          <a:xfrm>
            <a:off x="7331526" y="4876800"/>
            <a:ext cx="1698172" cy="107768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Clients</a:t>
            </a:r>
          </a:p>
        </p:txBody>
      </p:sp>
      <p:sp>
        <p:nvSpPr>
          <p:cNvPr id="10" name="Rectangle 9"/>
          <p:cNvSpPr/>
          <p:nvPr/>
        </p:nvSpPr>
        <p:spPr>
          <a:xfrm>
            <a:off x="5143497" y="4876800"/>
            <a:ext cx="1698172" cy="107768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Other?</a:t>
            </a:r>
          </a:p>
        </p:txBody>
      </p:sp>
      <p:cxnSp>
        <p:nvCxnSpPr>
          <p:cNvPr id="11" name="Straight Arrow Connector 10"/>
          <p:cNvCxnSpPr/>
          <p:nvPr/>
        </p:nvCxnSpPr>
        <p:spPr>
          <a:xfrm flipV="1">
            <a:off x="4675413" y="3646714"/>
            <a:ext cx="364670" cy="489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4599212" y="4038600"/>
            <a:ext cx="664028" cy="8382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flipV="1">
            <a:off x="6694713" y="4038600"/>
            <a:ext cx="707572" cy="8382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1640348" y="6109817"/>
            <a:ext cx="9928071" cy="461665"/>
          </a:xfrm>
          <a:prstGeom prst="rect">
            <a:avLst/>
          </a:prstGeom>
          <a:noFill/>
        </p:spPr>
        <p:txBody>
          <a:bodyPr wrap="square" rtlCol="0">
            <a:spAutoFit/>
          </a:bodyPr>
          <a:lstStyle/>
          <a:p>
            <a:r>
              <a:rPr lang="en-US" sz="2400" dirty="0"/>
              <a:t>Who can make the decision to move to flexible working?</a:t>
            </a:r>
          </a:p>
        </p:txBody>
      </p:sp>
    </p:spTree>
    <p:extLst>
      <p:ext uri="{BB962C8B-B14F-4D97-AF65-F5344CB8AC3E}">
        <p14:creationId xmlns:p14="http://schemas.microsoft.com/office/powerpoint/2010/main" val="21473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80016" y="2824843"/>
            <a:ext cx="1698172" cy="1077686"/>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Office Manager</a:t>
            </a:r>
          </a:p>
        </p:txBody>
      </p:sp>
      <p:cxnSp>
        <p:nvCxnSpPr>
          <p:cNvPr id="5" name="Straight Arrow Connector 4"/>
          <p:cNvCxnSpPr/>
          <p:nvPr/>
        </p:nvCxnSpPr>
        <p:spPr>
          <a:xfrm flipV="1">
            <a:off x="4220936" y="849086"/>
            <a:ext cx="16331" cy="197575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a:stCxn id="4" idx="2"/>
          </p:cNvCxnSpPr>
          <p:nvPr/>
        </p:nvCxnSpPr>
        <p:spPr>
          <a:xfrm flipH="1">
            <a:off x="4220936" y="3902529"/>
            <a:ext cx="8166" cy="231865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a:stCxn id="4" idx="1"/>
          </p:cNvCxnSpPr>
          <p:nvPr/>
        </p:nvCxnSpPr>
        <p:spPr>
          <a:xfrm flipH="1" flipV="1">
            <a:off x="1420586" y="3363685"/>
            <a:ext cx="1959430"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5078188" y="3363686"/>
            <a:ext cx="2337706"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569091" y="504234"/>
            <a:ext cx="1303690" cy="461665"/>
          </a:xfrm>
          <a:prstGeom prst="rect">
            <a:avLst/>
          </a:prstGeom>
          <a:noFill/>
        </p:spPr>
        <p:txBody>
          <a:bodyPr wrap="none" rtlCol="0">
            <a:spAutoFit/>
          </a:bodyPr>
          <a:lstStyle/>
          <a:p>
            <a:r>
              <a:rPr lang="en-US" sz="2400" dirty="0"/>
              <a:t>Powerful</a:t>
            </a:r>
          </a:p>
        </p:txBody>
      </p:sp>
      <p:sp>
        <p:nvSpPr>
          <p:cNvPr id="10" name="TextBox 9"/>
          <p:cNvSpPr txBox="1"/>
          <p:nvPr/>
        </p:nvSpPr>
        <p:spPr>
          <a:xfrm>
            <a:off x="3288866" y="6221186"/>
            <a:ext cx="1896801" cy="461665"/>
          </a:xfrm>
          <a:prstGeom prst="rect">
            <a:avLst/>
          </a:prstGeom>
          <a:noFill/>
        </p:spPr>
        <p:txBody>
          <a:bodyPr wrap="none" rtlCol="0">
            <a:spAutoFit/>
          </a:bodyPr>
          <a:lstStyle/>
          <a:p>
            <a:r>
              <a:rPr lang="en-US" sz="2400" dirty="0"/>
              <a:t>Less Powerful</a:t>
            </a:r>
          </a:p>
        </p:txBody>
      </p:sp>
      <p:sp>
        <p:nvSpPr>
          <p:cNvPr id="11" name="TextBox 10"/>
          <p:cNvSpPr txBox="1"/>
          <p:nvPr/>
        </p:nvSpPr>
        <p:spPr>
          <a:xfrm>
            <a:off x="7622159" y="2882872"/>
            <a:ext cx="1246688" cy="830997"/>
          </a:xfrm>
          <a:prstGeom prst="rect">
            <a:avLst/>
          </a:prstGeom>
          <a:noFill/>
        </p:spPr>
        <p:txBody>
          <a:bodyPr wrap="none" rtlCol="0">
            <a:spAutoFit/>
          </a:bodyPr>
          <a:lstStyle/>
          <a:p>
            <a:r>
              <a:rPr lang="en-US" sz="2400" dirty="0"/>
              <a:t>Strongly</a:t>
            </a:r>
          </a:p>
          <a:p>
            <a:r>
              <a:rPr lang="en-US" sz="2400" dirty="0"/>
              <a:t>agree</a:t>
            </a:r>
          </a:p>
        </p:txBody>
      </p:sp>
      <p:sp>
        <p:nvSpPr>
          <p:cNvPr id="12" name="Rectangle 11"/>
          <p:cNvSpPr/>
          <p:nvPr/>
        </p:nvSpPr>
        <p:spPr>
          <a:xfrm>
            <a:off x="3388180" y="1285492"/>
            <a:ext cx="1698172" cy="107768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Company owner</a:t>
            </a:r>
          </a:p>
        </p:txBody>
      </p:sp>
      <p:sp>
        <p:nvSpPr>
          <p:cNvPr id="13" name="Rectangle 12"/>
          <p:cNvSpPr/>
          <p:nvPr/>
        </p:nvSpPr>
        <p:spPr>
          <a:xfrm>
            <a:off x="3388180" y="4253593"/>
            <a:ext cx="1698172" cy="107768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Clients</a:t>
            </a:r>
          </a:p>
        </p:txBody>
      </p:sp>
      <p:sp>
        <p:nvSpPr>
          <p:cNvPr id="14" name="Rectangle 13"/>
          <p:cNvSpPr/>
          <p:nvPr/>
        </p:nvSpPr>
        <p:spPr>
          <a:xfrm>
            <a:off x="5820855" y="3542418"/>
            <a:ext cx="1698172" cy="107768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Workers</a:t>
            </a:r>
          </a:p>
        </p:txBody>
      </p:sp>
      <p:grpSp>
        <p:nvGrpSpPr>
          <p:cNvPr id="15" name="Group 14"/>
          <p:cNvGrpSpPr/>
          <p:nvPr/>
        </p:nvGrpSpPr>
        <p:grpSpPr>
          <a:xfrm>
            <a:off x="5820855" y="4620104"/>
            <a:ext cx="2271900" cy="1894293"/>
            <a:chOff x="559993" y="3767729"/>
            <a:chExt cx="2271900" cy="1894293"/>
          </a:xfrm>
        </p:grpSpPr>
        <p:sp>
          <p:nvSpPr>
            <p:cNvPr id="16" name="TextBox 15"/>
            <p:cNvSpPr txBox="1"/>
            <p:nvPr/>
          </p:nvSpPr>
          <p:spPr>
            <a:xfrm>
              <a:off x="559993" y="4461693"/>
              <a:ext cx="2271900" cy="1200329"/>
            </a:xfrm>
            <a:prstGeom prst="rect">
              <a:avLst/>
            </a:prstGeom>
            <a:noFill/>
          </p:spPr>
          <p:txBody>
            <a:bodyPr wrap="square" rtlCol="0">
              <a:spAutoFit/>
            </a:bodyPr>
            <a:lstStyle/>
            <a:p>
              <a:r>
                <a:rPr lang="en-US" sz="2400" dirty="0"/>
                <a:t>What pressure could be applied?</a:t>
              </a:r>
            </a:p>
          </p:txBody>
        </p:sp>
        <p:cxnSp>
          <p:nvCxnSpPr>
            <p:cNvPr id="17" name="Straight Arrow Connector 16"/>
            <p:cNvCxnSpPr>
              <a:endCxn id="14" idx="2"/>
            </p:cNvCxnSpPr>
            <p:nvPr/>
          </p:nvCxnSpPr>
          <p:spPr>
            <a:xfrm flipV="1">
              <a:off x="1409079" y="3767729"/>
              <a:ext cx="0" cy="84996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18" name="TextBox 17"/>
          <p:cNvSpPr txBox="1"/>
          <p:nvPr/>
        </p:nvSpPr>
        <p:spPr>
          <a:xfrm>
            <a:off x="173898" y="2948186"/>
            <a:ext cx="1246688" cy="830997"/>
          </a:xfrm>
          <a:prstGeom prst="rect">
            <a:avLst/>
          </a:prstGeom>
          <a:noFill/>
        </p:spPr>
        <p:txBody>
          <a:bodyPr wrap="none" rtlCol="0">
            <a:spAutoFit/>
          </a:bodyPr>
          <a:lstStyle/>
          <a:p>
            <a:r>
              <a:rPr lang="en-US" sz="2400" dirty="0"/>
              <a:t>Strongly</a:t>
            </a:r>
          </a:p>
          <a:p>
            <a:r>
              <a:rPr lang="en-US" sz="2400" dirty="0"/>
              <a:t>disagree</a:t>
            </a:r>
          </a:p>
        </p:txBody>
      </p:sp>
      <p:grpSp>
        <p:nvGrpSpPr>
          <p:cNvPr id="23" name="Group 22"/>
          <p:cNvGrpSpPr/>
          <p:nvPr/>
        </p:nvGrpSpPr>
        <p:grpSpPr>
          <a:xfrm>
            <a:off x="238712" y="1236800"/>
            <a:ext cx="2786251" cy="1200329"/>
            <a:chOff x="559993" y="4461693"/>
            <a:chExt cx="2786251" cy="1200329"/>
          </a:xfrm>
        </p:grpSpPr>
        <p:sp>
          <p:nvSpPr>
            <p:cNvPr id="24" name="TextBox 23"/>
            <p:cNvSpPr txBox="1"/>
            <p:nvPr/>
          </p:nvSpPr>
          <p:spPr>
            <a:xfrm>
              <a:off x="559993" y="4461693"/>
              <a:ext cx="2271900" cy="1200329"/>
            </a:xfrm>
            <a:prstGeom prst="rect">
              <a:avLst/>
            </a:prstGeom>
            <a:noFill/>
          </p:spPr>
          <p:txBody>
            <a:bodyPr wrap="square" rtlCol="0">
              <a:spAutoFit/>
            </a:bodyPr>
            <a:lstStyle/>
            <a:p>
              <a:r>
                <a:rPr lang="en-US" sz="2400" dirty="0"/>
                <a:t>What pressure could be applied?</a:t>
              </a:r>
            </a:p>
          </p:txBody>
        </p:sp>
        <p:cxnSp>
          <p:nvCxnSpPr>
            <p:cNvPr id="25" name="Straight Arrow Connector 24"/>
            <p:cNvCxnSpPr/>
            <p:nvPr/>
          </p:nvCxnSpPr>
          <p:spPr>
            <a:xfrm flipV="1">
              <a:off x="1920216" y="4986910"/>
              <a:ext cx="1426028" cy="88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26" name="Group 25"/>
          <p:cNvGrpSpPr/>
          <p:nvPr/>
        </p:nvGrpSpPr>
        <p:grpSpPr>
          <a:xfrm>
            <a:off x="253692" y="4344671"/>
            <a:ext cx="2786251" cy="1200329"/>
            <a:chOff x="559993" y="4461693"/>
            <a:chExt cx="2786251" cy="1200329"/>
          </a:xfrm>
        </p:grpSpPr>
        <p:sp>
          <p:nvSpPr>
            <p:cNvPr id="27" name="TextBox 26"/>
            <p:cNvSpPr txBox="1"/>
            <p:nvPr/>
          </p:nvSpPr>
          <p:spPr>
            <a:xfrm>
              <a:off x="559993" y="4461693"/>
              <a:ext cx="2271900" cy="1200329"/>
            </a:xfrm>
            <a:prstGeom prst="rect">
              <a:avLst/>
            </a:prstGeom>
            <a:noFill/>
          </p:spPr>
          <p:txBody>
            <a:bodyPr wrap="square" rtlCol="0">
              <a:spAutoFit/>
            </a:bodyPr>
            <a:lstStyle/>
            <a:p>
              <a:r>
                <a:rPr lang="en-US" sz="2400" dirty="0"/>
                <a:t>What pressure could be applied?</a:t>
              </a:r>
            </a:p>
          </p:txBody>
        </p:sp>
        <p:cxnSp>
          <p:nvCxnSpPr>
            <p:cNvPr id="28" name="Straight Arrow Connector 27"/>
            <p:cNvCxnSpPr/>
            <p:nvPr/>
          </p:nvCxnSpPr>
          <p:spPr>
            <a:xfrm flipV="1">
              <a:off x="1920216" y="4986910"/>
              <a:ext cx="1426028" cy="88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86131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0-#ppt_w/2"/>
                                          </p:val>
                                        </p:tav>
                                        <p:tav tm="100000">
                                          <p:val>
                                            <p:strVal val="#ppt_x"/>
                                          </p:val>
                                        </p:tav>
                                      </p:tavLst>
                                    </p:anim>
                                    <p:anim calcmode="lin" valueType="num">
                                      <p:cBhvr additive="base">
                                        <p:cTn id="14"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0-#ppt_w/2"/>
                                          </p:val>
                                        </p:tav>
                                        <p:tav tm="100000">
                                          <p:val>
                                            <p:strVal val="#ppt_x"/>
                                          </p:val>
                                        </p:tav>
                                      </p:tavLst>
                                    </p:anim>
                                    <p:anim calcmode="lin" valueType="num">
                                      <p:cBhvr additive="base">
                                        <p:cTn id="20"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7503" y="620688"/>
            <a:ext cx="11653861" cy="5616624"/>
          </a:xfrm>
          <a:prstGeom prst="rect">
            <a:avLst/>
          </a:prstGeom>
        </p:spPr>
      </p:pic>
    </p:spTree>
    <p:extLst>
      <p:ext uri="{BB962C8B-B14F-4D97-AF65-F5344CB8AC3E}">
        <p14:creationId xmlns:p14="http://schemas.microsoft.com/office/powerpoint/2010/main" val="689886441"/>
      </p:ext>
    </p:extLst>
  </p:cSld>
  <p:clrMapOvr>
    <a:masterClrMapping/>
  </p:clrMapOvr>
</p:sld>
</file>

<file path=ppt/theme/theme1.xml><?xml version="1.0" encoding="utf-8"?>
<a:theme xmlns:a="http://schemas.openxmlformats.org/drawingml/2006/main" name="2019-01389-Template-Bectu-Powerpoint-template-Version-12-09-2019 (1)">
  <a:themeElements>
    <a:clrScheme name="Bectu-2019">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Bectu-PPT-2019" id="{BE9FB4FB-E140-AC4E-97D7-0A2B76523230}" vid="{675F4767-DE59-F544-9977-6D44F549D0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2019-01389-Template-Bectu-Powerpoint-template-Version-12-09-2019 (1)</Template>
  <TotalTime>5258</TotalTime>
  <Words>1982</Words>
  <Application>Microsoft Office PowerPoint</Application>
  <PresentationFormat>Widescreen</PresentationFormat>
  <Paragraphs>214</Paragraphs>
  <Slides>22</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Trebuchet MS</vt:lpstr>
      <vt:lpstr>Wingdings 3</vt:lpstr>
      <vt:lpstr>2019-01389-Template-Bectu-Powerpoint-template-Version-12-09-2019 (1)</vt:lpstr>
      <vt:lpstr>PowerPoint Presentation</vt:lpstr>
      <vt:lpstr>Describe the problem</vt:lpstr>
      <vt:lpstr>Is the issue worth taking up?</vt:lpstr>
      <vt:lpstr>Getting evidence</vt:lpstr>
      <vt:lpstr>What is power mapping</vt:lpstr>
      <vt:lpstr>What is your goal?</vt:lpstr>
      <vt:lpstr>An example would be for an office to introduce flexible working</vt:lpstr>
      <vt:lpstr>PowerPoint Presentation</vt:lpstr>
      <vt:lpstr>PowerPoint Presentation</vt:lpstr>
      <vt:lpstr>Justifications for change</vt:lpstr>
      <vt:lpstr>How to change someone’s mind</vt:lpstr>
      <vt:lpstr>PowerPoint Presentation</vt:lpstr>
      <vt:lpstr>Picking a campaign team</vt:lpstr>
      <vt:lpstr>PowerPoint Presentation</vt:lpstr>
      <vt:lpstr>PowerPoint Presentation</vt:lpstr>
      <vt:lpstr>Ingredients</vt:lpstr>
      <vt:lpstr>The virtuous circle</vt:lpstr>
      <vt:lpstr>PowerPoint Presentation</vt:lpstr>
      <vt:lpstr>Activity I : Map your branch</vt:lpstr>
      <vt:lpstr>PowerPoint Presentation</vt:lpstr>
      <vt:lpstr>PowerPoint Presentation</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Sharratt;martinroberts@theambassadors.com</dc:creator>
  <cp:lastModifiedBy>Martin Roberts</cp:lastModifiedBy>
  <cp:revision>32</cp:revision>
  <cp:lastPrinted>2019-08-27T12:20:31Z</cp:lastPrinted>
  <dcterms:created xsi:type="dcterms:W3CDTF">2019-10-02T11:32:19Z</dcterms:created>
  <dcterms:modified xsi:type="dcterms:W3CDTF">2021-10-22T10:41:09Z</dcterms:modified>
</cp:coreProperties>
</file>