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notesMasterIdLst>
    <p:notesMasterId r:id="rId57"/>
  </p:notesMasterIdLst>
  <p:sldIdLst>
    <p:sldId id="508" r:id="rId2"/>
    <p:sldId id="509" r:id="rId3"/>
    <p:sldId id="510" r:id="rId4"/>
    <p:sldId id="511" r:id="rId5"/>
    <p:sldId id="518" r:id="rId6"/>
    <p:sldId id="599" r:id="rId7"/>
    <p:sldId id="514" r:id="rId8"/>
    <p:sldId id="513" r:id="rId9"/>
    <p:sldId id="512" r:id="rId10"/>
    <p:sldId id="519" r:id="rId11"/>
    <p:sldId id="551" r:id="rId12"/>
    <p:sldId id="585" r:id="rId13"/>
    <p:sldId id="522" r:id="rId14"/>
    <p:sldId id="596" r:id="rId15"/>
    <p:sldId id="563" r:id="rId16"/>
    <p:sldId id="517" r:id="rId17"/>
    <p:sldId id="516" r:id="rId18"/>
    <p:sldId id="575" r:id="rId19"/>
    <p:sldId id="524" r:id="rId20"/>
    <p:sldId id="525" r:id="rId21"/>
    <p:sldId id="559" r:id="rId22"/>
    <p:sldId id="597" r:id="rId23"/>
    <p:sldId id="554" r:id="rId24"/>
    <p:sldId id="553" r:id="rId25"/>
    <p:sldId id="576" r:id="rId26"/>
    <p:sldId id="577" r:id="rId27"/>
    <p:sldId id="535" r:id="rId28"/>
    <p:sldId id="569" r:id="rId29"/>
    <p:sldId id="598" r:id="rId30"/>
    <p:sldId id="583" r:id="rId31"/>
    <p:sldId id="564" r:id="rId32"/>
    <p:sldId id="584" r:id="rId33"/>
    <p:sldId id="534" r:id="rId34"/>
    <p:sldId id="579" r:id="rId35"/>
    <p:sldId id="593" r:id="rId36"/>
    <p:sldId id="586" r:id="rId37"/>
    <p:sldId id="537" r:id="rId38"/>
    <p:sldId id="573" r:id="rId39"/>
    <p:sldId id="574" r:id="rId40"/>
    <p:sldId id="587" r:id="rId41"/>
    <p:sldId id="588" r:id="rId42"/>
    <p:sldId id="589" r:id="rId43"/>
    <p:sldId id="590" r:id="rId44"/>
    <p:sldId id="545" r:id="rId45"/>
    <p:sldId id="591" r:id="rId46"/>
    <p:sldId id="547" r:id="rId47"/>
    <p:sldId id="552" r:id="rId48"/>
    <p:sldId id="568" r:id="rId49"/>
    <p:sldId id="578" r:id="rId50"/>
    <p:sldId id="555" r:id="rId51"/>
    <p:sldId id="594" r:id="rId52"/>
    <p:sldId id="595" r:id="rId53"/>
    <p:sldId id="592" r:id="rId54"/>
    <p:sldId id="572" r:id="rId55"/>
    <p:sldId id="580"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Sharratt" initials="KS" lastIdx="1" clrIdx="0">
    <p:extLst>
      <p:ext uri="{19B8F6BF-5375-455C-9EA6-DF929625EA0E}">
        <p15:presenceInfo xmlns:p15="http://schemas.microsoft.com/office/powerpoint/2012/main" userId="S::Kathryn.Sharratt@prospect.org.uk::97cf956a-b3a7-4e73-864d-44684f77c5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81" autoAdjust="0"/>
    <p:restoredTop sz="57884" autoAdjust="0"/>
  </p:normalViewPr>
  <p:slideViewPr>
    <p:cSldViewPr snapToGrid="0" snapToObjects="1">
      <p:cViewPr varScale="1">
        <p:scale>
          <a:sx n="64" d="100"/>
          <a:sy n="64" d="100"/>
        </p:scale>
        <p:origin x="204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8" d="100"/>
          <a:sy n="58" d="100"/>
        </p:scale>
        <p:origin x="807"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rosby" userId="fbb50ce9-cafe-4d37-b81b-970b78b7a3ad" providerId="ADAL" clId="{5ED14D93-0FA4-614D-8B70-FD2BD1A69A32}"/>
    <pc:docChg chg="custSel modSld">
      <pc:chgData name="Simon Crosby" userId="fbb50ce9-cafe-4d37-b81b-970b78b7a3ad" providerId="ADAL" clId="{5ED14D93-0FA4-614D-8B70-FD2BD1A69A32}" dt="2022-03-08T11:00:25.062" v="2" actId="27636"/>
      <pc:docMkLst>
        <pc:docMk/>
      </pc:docMkLst>
      <pc:sldChg chg="modSp mod setBg">
        <pc:chgData name="Simon Crosby" userId="fbb50ce9-cafe-4d37-b81b-970b78b7a3ad" providerId="ADAL" clId="{5ED14D93-0FA4-614D-8B70-FD2BD1A69A32}" dt="2022-03-08T11:00:25.062" v="2" actId="27636"/>
        <pc:sldMkLst>
          <pc:docMk/>
          <pc:sldMk cId="2782556960" sldId="508"/>
        </pc:sldMkLst>
        <pc:spChg chg="mod">
          <ac:chgData name="Simon Crosby" userId="fbb50ce9-cafe-4d37-b81b-970b78b7a3ad" providerId="ADAL" clId="{5ED14D93-0FA4-614D-8B70-FD2BD1A69A32}" dt="2022-03-08T11:00:25.062" v="2" actId="27636"/>
          <ac:spMkLst>
            <pc:docMk/>
            <pc:sldMk cId="2782556960" sldId="508"/>
            <ac:spMk id="2" creationId="{00000000-0000-0000-0000-000000000000}"/>
          </ac:spMkLst>
        </pc:spChg>
      </pc:sldChg>
    </pc:docChg>
  </pc:docChgLst>
  <pc:docChgLst>
    <pc:chgData name="Kathryn Sharratt" userId="97cf956a-b3a7-4e73-864d-44684f77c5c1" providerId="ADAL" clId="{B5B0C91B-48FA-4F2D-BE34-E20F82D51710}"/>
    <pc:docChg chg="custSel modSld">
      <pc:chgData name="Kathryn Sharratt" userId="97cf956a-b3a7-4e73-864d-44684f77c5c1" providerId="ADAL" clId="{B5B0C91B-48FA-4F2D-BE34-E20F82D51710}" dt="2023-08-14T14:52:21.058" v="369" actId="20577"/>
      <pc:docMkLst>
        <pc:docMk/>
      </pc:docMkLst>
      <pc:sldChg chg="modSp mod modNotesTx">
        <pc:chgData name="Kathryn Sharratt" userId="97cf956a-b3a7-4e73-864d-44684f77c5c1" providerId="ADAL" clId="{B5B0C91B-48FA-4F2D-BE34-E20F82D51710}" dt="2023-08-14T14:43:34.973" v="289" actId="20577"/>
        <pc:sldMkLst>
          <pc:docMk/>
          <pc:sldMk cId="2782556960" sldId="508"/>
        </pc:sldMkLst>
        <pc:spChg chg="mod">
          <ac:chgData name="Kathryn Sharratt" userId="97cf956a-b3a7-4e73-864d-44684f77c5c1" providerId="ADAL" clId="{B5B0C91B-48FA-4F2D-BE34-E20F82D51710}" dt="2023-08-14T14:43:34.973" v="289" actId="20577"/>
          <ac:spMkLst>
            <pc:docMk/>
            <pc:sldMk cId="2782556960" sldId="508"/>
            <ac:spMk id="3" creationId="{00000000-0000-0000-0000-000000000000}"/>
          </ac:spMkLst>
        </pc:spChg>
      </pc:sldChg>
      <pc:sldChg chg="modNotesTx">
        <pc:chgData name="Kathryn Sharratt" userId="97cf956a-b3a7-4e73-864d-44684f77c5c1" providerId="ADAL" clId="{B5B0C91B-48FA-4F2D-BE34-E20F82D51710}" dt="2023-08-14T14:40:53.004" v="228" actId="20577"/>
        <pc:sldMkLst>
          <pc:docMk/>
          <pc:sldMk cId="756686262" sldId="509"/>
        </pc:sldMkLst>
      </pc:sldChg>
      <pc:sldChg chg="modNotesTx">
        <pc:chgData name="Kathryn Sharratt" userId="97cf956a-b3a7-4e73-864d-44684f77c5c1" providerId="ADAL" clId="{B5B0C91B-48FA-4F2D-BE34-E20F82D51710}" dt="2023-08-14T14:41:12.507" v="246" actId="20577"/>
        <pc:sldMkLst>
          <pc:docMk/>
          <pc:sldMk cId="4274872432" sldId="510"/>
        </pc:sldMkLst>
      </pc:sldChg>
      <pc:sldChg chg="modNotesTx">
        <pc:chgData name="Kathryn Sharratt" userId="97cf956a-b3a7-4e73-864d-44684f77c5c1" providerId="ADAL" clId="{B5B0C91B-48FA-4F2D-BE34-E20F82D51710}" dt="2023-08-14T14:41:37.700" v="260" actId="20577"/>
        <pc:sldMkLst>
          <pc:docMk/>
          <pc:sldMk cId="2895553315" sldId="512"/>
        </pc:sldMkLst>
      </pc:sldChg>
      <pc:sldChg chg="modSp mod">
        <pc:chgData name="Kathryn Sharratt" userId="97cf956a-b3a7-4e73-864d-44684f77c5c1" providerId="ADAL" clId="{B5B0C91B-48FA-4F2D-BE34-E20F82D51710}" dt="2023-08-14T12:17:43.959" v="39" actId="20577"/>
        <pc:sldMkLst>
          <pc:docMk/>
          <pc:sldMk cId="2384727387" sldId="513"/>
        </pc:sldMkLst>
        <pc:spChg chg="mod">
          <ac:chgData name="Kathryn Sharratt" userId="97cf956a-b3a7-4e73-864d-44684f77c5c1" providerId="ADAL" clId="{B5B0C91B-48FA-4F2D-BE34-E20F82D51710}" dt="2023-08-14T12:17:43.959" v="39" actId="20577"/>
          <ac:spMkLst>
            <pc:docMk/>
            <pc:sldMk cId="2384727387" sldId="513"/>
            <ac:spMk id="3" creationId="{2946BD18-DCC5-47BA-9862-DE217D4D4BB1}"/>
          </ac:spMkLst>
        </pc:spChg>
      </pc:sldChg>
      <pc:sldChg chg="modNotesTx">
        <pc:chgData name="Kathryn Sharratt" userId="97cf956a-b3a7-4e73-864d-44684f77c5c1" providerId="ADAL" clId="{B5B0C91B-48FA-4F2D-BE34-E20F82D51710}" dt="2023-08-14T14:50:15.588" v="294" actId="20577"/>
        <pc:sldMkLst>
          <pc:docMk/>
          <pc:sldMk cId="637789658" sldId="519"/>
        </pc:sldMkLst>
      </pc:sldChg>
      <pc:sldChg chg="modNotesTx">
        <pc:chgData name="Kathryn Sharratt" userId="97cf956a-b3a7-4e73-864d-44684f77c5c1" providerId="ADAL" clId="{B5B0C91B-48FA-4F2D-BE34-E20F82D51710}" dt="2023-08-14T14:52:21.058" v="369" actId="20577"/>
        <pc:sldMkLst>
          <pc:docMk/>
          <pc:sldMk cId="2097566651" sldId="522"/>
        </pc:sldMkLst>
      </pc:sldChg>
      <pc:sldChg chg="modNotesTx">
        <pc:chgData name="Kathryn Sharratt" userId="97cf956a-b3a7-4e73-864d-44684f77c5c1" providerId="ADAL" clId="{B5B0C91B-48FA-4F2D-BE34-E20F82D51710}" dt="2023-08-14T14:50:55.928" v="329" actId="20577"/>
        <pc:sldMkLst>
          <pc:docMk/>
          <pc:sldMk cId="2111670906" sldId="551"/>
        </pc:sldMkLst>
      </pc:sldChg>
      <pc:sldChg chg="modNotesTx">
        <pc:chgData name="Kathryn Sharratt" userId="97cf956a-b3a7-4e73-864d-44684f77c5c1" providerId="ADAL" clId="{B5B0C91B-48FA-4F2D-BE34-E20F82D51710}" dt="2023-08-14T14:50:41.977" v="312" actId="20577"/>
        <pc:sldMkLst>
          <pc:docMk/>
          <pc:sldMk cId="3865202745" sldId="585"/>
        </pc:sldMkLst>
      </pc:sldChg>
      <pc:sldChg chg="modNotesTx">
        <pc:chgData name="Kathryn Sharratt" userId="97cf956a-b3a7-4e73-864d-44684f77c5c1" providerId="ADAL" clId="{B5B0C91B-48FA-4F2D-BE34-E20F82D51710}" dt="2023-08-14T14:39:44.830" v="222" actId="20577"/>
        <pc:sldMkLst>
          <pc:docMk/>
          <pc:sldMk cId="475468944" sldId="599"/>
        </pc:sldMkLst>
      </pc:sldChg>
    </pc:docChg>
  </pc:docChgLst>
  <pc:docChgLst>
    <pc:chgData name="Simon Crosby" userId="S::simon.crosby@prospect.org.uk::fbb50ce9-cafe-4d37-b81b-970b78b7a3ad" providerId="AD" clId="Web-{783B4986-A8D6-8DC2-66B0-A45D1898359B}"/>
    <pc:docChg chg="modSld">
      <pc:chgData name="Simon Crosby" userId="S::simon.crosby@prospect.org.uk::fbb50ce9-cafe-4d37-b81b-970b78b7a3ad" providerId="AD" clId="Web-{783B4986-A8D6-8DC2-66B0-A45D1898359B}" dt="2022-03-08T10:51:09.066" v="3"/>
      <pc:docMkLst>
        <pc:docMk/>
      </pc:docMkLst>
      <pc:sldChg chg="delSp modSp mod modClrScheme chgLayout">
        <pc:chgData name="Simon Crosby" userId="S::simon.crosby@prospect.org.uk::fbb50ce9-cafe-4d37-b81b-970b78b7a3ad" providerId="AD" clId="Web-{783B4986-A8D6-8DC2-66B0-A45D1898359B}" dt="2022-03-08T10:51:09.066" v="3"/>
        <pc:sldMkLst>
          <pc:docMk/>
          <pc:sldMk cId="2782556960" sldId="508"/>
        </pc:sldMkLst>
        <pc:spChg chg="mod ord">
          <ac:chgData name="Simon Crosby" userId="S::simon.crosby@prospect.org.uk::fbb50ce9-cafe-4d37-b81b-970b78b7a3ad" providerId="AD" clId="Web-{783B4986-A8D6-8DC2-66B0-A45D1898359B}" dt="2022-03-08T10:50:48.815" v="0"/>
          <ac:spMkLst>
            <pc:docMk/>
            <pc:sldMk cId="2782556960" sldId="508"/>
            <ac:spMk id="2" creationId="{00000000-0000-0000-0000-000000000000}"/>
          </ac:spMkLst>
        </pc:spChg>
        <pc:spChg chg="mod">
          <ac:chgData name="Simon Crosby" userId="S::simon.crosby@prospect.org.uk::fbb50ce9-cafe-4d37-b81b-970b78b7a3ad" providerId="AD" clId="Web-{783B4986-A8D6-8DC2-66B0-A45D1898359B}" dt="2022-03-08T10:50:59.284" v="1" actId="20577"/>
          <ac:spMkLst>
            <pc:docMk/>
            <pc:sldMk cId="2782556960" sldId="508"/>
            <ac:spMk id="3" creationId="{00000000-0000-0000-0000-000000000000}"/>
          </ac:spMkLst>
        </pc:spChg>
        <pc:picChg chg="del mod">
          <ac:chgData name="Simon Crosby" userId="S::simon.crosby@prospect.org.uk::fbb50ce9-cafe-4d37-b81b-970b78b7a3ad" providerId="AD" clId="Web-{783B4986-A8D6-8DC2-66B0-A45D1898359B}" dt="2022-03-08T10:51:09.066" v="3"/>
          <ac:picMkLst>
            <pc:docMk/>
            <pc:sldMk cId="2782556960" sldId="508"/>
            <ac:picMk id="10" creationId="{00000000-0000-0000-0000-000000000000}"/>
          </ac:picMkLst>
        </pc:picChg>
      </pc:sldChg>
    </pc:docChg>
  </pc:docChgLst>
  <pc:docChgLst>
    <pc:chgData name="Simon Crosby" userId="S::simon.crosby@prospect.org.uk::fbb50ce9-cafe-4d37-b81b-970b78b7a3ad" providerId="AD" clId="Web-{17720609-F9A5-A17A-E3D4-5329D4AEF47D}"/>
    <pc:docChg chg="addSld modSld">
      <pc:chgData name="Simon Crosby" userId="S::simon.crosby@prospect.org.uk::fbb50ce9-cafe-4d37-b81b-970b78b7a3ad" providerId="AD" clId="Web-{17720609-F9A5-A17A-E3D4-5329D4AEF47D}" dt="2022-03-08T10:42:32.400" v="16" actId="14100"/>
      <pc:docMkLst>
        <pc:docMk/>
      </pc:docMkLst>
      <pc:sldChg chg="addSp delSp modSp">
        <pc:chgData name="Simon Crosby" userId="S::simon.crosby@prospect.org.uk::fbb50ce9-cafe-4d37-b81b-970b78b7a3ad" providerId="AD" clId="Web-{17720609-F9A5-A17A-E3D4-5329D4AEF47D}" dt="2022-03-08T10:40:23.846" v="5"/>
        <pc:sldMkLst>
          <pc:docMk/>
          <pc:sldMk cId="2097566651" sldId="522"/>
        </pc:sldMkLst>
        <pc:spChg chg="del">
          <ac:chgData name="Simon Crosby" userId="S::simon.crosby@prospect.org.uk::fbb50ce9-cafe-4d37-b81b-970b78b7a3ad" providerId="AD" clId="Web-{17720609-F9A5-A17A-E3D4-5329D4AEF47D}" dt="2022-03-08T10:40:23.846" v="5"/>
          <ac:spMkLst>
            <pc:docMk/>
            <pc:sldMk cId="2097566651" sldId="522"/>
            <ac:spMk id="5" creationId="{00000000-0000-0000-0000-000000000000}"/>
          </ac:spMkLst>
        </pc:spChg>
        <pc:picChg chg="add del mod">
          <ac:chgData name="Simon Crosby" userId="S::simon.crosby@prospect.org.uk::fbb50ce9-cafe-4d37-b81b-970b78b7a3ad" providerId="AD" clId="Web-{17720609-F9A5-A17A-E3D4-5329D4AEF47D}" dt="2022-03-08T10:40:20.049" v="4"/>
          <ac:picMkLst>
            <pc:docMk/>
            <pc:sldMk cId="2097566651" sldId="522"/>
            <ac:picMk id="4" creationId="{4D0A5FED-6A26-43B3-A950-0E095471736F}"/>
          </ac:picMkLst>
        </pc:picChg>
        <pc:picChg chg="add del">
          <ac:chgData name="Simon Crosby" userId="S::simon.crosby@prospect.org.uk::fbb50ce9-cafe-4d37-b81b-970b78b7a3ad" providerId="AD" clId="Web-{17720609-F9A5-A17A-E3D4-5329D4AEF47D}" dt="2022-03-08T10:40:18.862" v="3"/>
          <ac:picMkLst>
            <pc:docMk/>
            <pc:sldMk cId="2097566651" sldId="522"/>
            <ac:picMk id="6" creationId="{10E774A0-FA50-4F71-9013-18C8F7A46063}"/>
          </ac:picMkLst>
        </pc:picChg>
      </pc:sldChg>
      <pc:sldChg chg="addSp delSp modSp delAnim">
        <pc:chgData name="Simon Crosby" userId="S::simon.crosby@prospect.org.uk::fbb50ce9-cafe-4d37-b81b-970b78b7a3ad" providerId="AD" clId="Web-{17720609-F9A5-A17A-E3D4-5329D4AEF47D}" dt="2022-03-08T10:42:32.400" v="16" actId="14100"/>
        <pc:sldMkLst>
          <pc:docMk/>
          <pc:sldMk cId="1877209621" sldId="555"/>
        </pc:sldMkLst>
        <pc:picChg chg="del">
          <ac:chgData name="Simon Crosby" userId="S::simon.crosby@prospect.org.uk::fbb50ce9-cafe-4d37-b81b-970b78b7a3ad" providerId="AD" clId="Web-{17720609-F9A5-A17A-E3D4-5329D4AEF47D}" dt="2022-03-08T10:42:11.759" v="13"/>
          <ac:picMkLst>
            <pc:docMk/>
            <pc:sldMk cId="1877209621" sldId="555"/>
            <ac:picMk id="2" creationId="{00000000-0000-0000-0000-000000000000}"/>
          </ac:picMkLst>
        </pc:picChg>
        <pc:picChg chg="add mod">
          <ac:chgData name="Simon Crosby" userId="S::simon.crosby@prospect.org.uk::fbb50ce9-cafe-4d37-b81b-970b78b7a3ad" providerId="AD" clId="Web-{17720609-F9A5-A17A-E3D4-5329D4AEF47D}" dt="2022-03-08T10:42:32.400" v="16" actId="14100"/>
          <ac:picMkLst>
            <pc:docMk/>
            <pc:sldMk cId="1877209621" sldId="555"/>
            <ac:picMk id="3" creationId="{DA536636-91A5-43D0-8412-2E7ED4ECF914}"/>
          </ac:picMkLst>
        </pc:picChg>
      </pc:sldChg>
      <pc:sldChg chg="delSp modSp add replId">
        <pc:chgData name="Simon Crosby" userId="S::simon.crosby@prospect.org.uk::fbb50ce9-cafe-4d37-b81b-970b78b7a3ad" providerId="AD" clId="Web-{17720609-F9A5-A17A-E3D4-5329D4AEF47D}" dt="2022-03-08T10:40:49.238" v="12" actId="14100"/>
        <pc:sldMkLst>
          <pc:docMk/>
          <pc:sldMk cId="2542808757" sldId="596"/>
        </pc:sldMkLst>
        <pc:spChg chg="del">
          <ac:chgData name="Simon Crosby" userId="S::simon.crosby@prospect.org.uk::fbb50ce9-cafe-4d37-b81b-970b78b7a3ad" providerId="AD" clId="Web-{17720609-F9A5-A17A-E3D4-5329D4AEF47D}" dt="2022-03-08T10:40:28.237" v="6"/>
          <ac:spMkLst>
            <pc:docMk/>
            <pc:sldMk cId="2542808757" sldId="596"/>
            <ac:spMk id="2" creationId="{5E1D47C5-BEAA-4570-86BB-4446AB3A5C69}"/>
          </ac:spMkLst>
        </pc:spChg>
        <pc:spChg chg="del">
          <ac:chgData name="Simon Crosby" userId="S::simon.crosby@prospect.org.uk::fbb50ce9-cafe-4d37-b81b-970b78b7a3ad" providerId="AD" clId="Web-{17720609-F9A5-A17A-E3D4-5329D4AEF47D}" dt="2022-03-08T10:40:33.816" v="8"/>
          <ac:spMkLst>
            <pc:docMk/>
            <pc:sldMk cId="2542808757" sldId="596"/>
            <ac:spMk id="3" creationId="{05D91DCF-A51B-4D77-8C6E-7B7AB089F830}"/>
          </ac:spMkLst>
        </pc:spChg>
        <pc:spChg chg="del">
          <ac:chgData name="Simon Crosby" userId="S::simon.crosby@prospect.org.uk::fbb50ce9-cafe-4d37-b81b-970b78b7a3ad" providerId="AD" clId="Web-{17720609-F9A5-A17A-E3D4-5329D4AEF47D}" dt="2022-03-08T10:40:31.206" v="7"/>
          <ac:spMkLst>
            <pc:docMk/>
            <pc:sldMk cId="2542808757" sldId="596"/>
            <ac:spMk id="5" creationId="{00000000-0000-0000-0000-000000000000}"/>
          </ac:spMkLst>
        </pc:spChg>
        <pc:picChg chg="del">
          <ac:chgData name="Simon Crosby" userId="S::simon.crosby@prospect.org.uk::fbb50ce9-cafe-4d37-b81b-970b78b7a3ad" providerId="AD" clId="Web-{17720609-F9A5-A17A-E3D4-5329D4AEF47D}" dt="2022-03-08T10:40:38.800" v="10"/>
          <ac:picMkLst>
            <pc:docMk/>
            <pc:sldMk cId="2542808757" sldId="596"/>
            <ac:picMk id="4" creationId="{4D0A5FED-6A26-43B3-A950-0E095471736F}"/>
          </ac:picMkLst>
        </pc:picChg>
        <pc:picChg chg="mod">
          <ac:chgData name="Simon Crosby" userId="S::simon.crosby@prospect.org.uk::fbb50ce9-cafe-4d37-b81b-970b78b7a3ad" providerId="AD" clId="Web-{17720609-F9A5-A17A-E3D4-5329D4AEF47D}" dt="2022-03-08T10:40:49.238" v="12" actId="14100"/>
          <ac:picMkLst>
            <pc:docMk/>
            <pc:sldMk cId="2542808757" sldId="596"/>
            <ac:picMk id="6" creationId="{10E774A0-FA50-4F71-9013-18C8F7A46063}"/>
          </ac:picMkLst>
        </pc:picChg>
      </pc:sldChg>
    </pc:docChg>
  </pc:docChgLst>
  <pc:docChgLst>
    <pc:chgData name="Kathryn Sharratt" userId="97cf956a-b3a7-4e73-864d-44684f77c5c1" providerId="ADAL" clId="{F312122C-2BD7-449D-A37F-5F63643909DE}"/>
    <pc:docChg chg="custSel modSld">
      <pc:chgData name="Kathryn Sharratt" userId="97cf956a-b3a7-4e73-864d-44684f77c5c1" providerId="ADAL" clId="{F312122C-2BD7-449D-A37F-5F63643909DE}" dt="2023-01-23T11:33:52.203" v="33" actId="1076"/>
      <pc:docMkLst>
        <pc:docMk/>
      </pc:docMkLst>
      <pc:sldChg chg="addSp delSp modSp mod">
        <pc:chgData name="Kathryn Sharratt" userId="97cf956a-b3a7-4e73-864d-44684f77c5c1" providerId="ADAL" clId="{F312122C-2BD7-449D-A37F-5F63643909DE}" dt="2023-01-23T11:33:52.203" v="33" actId="1076"/>
        <pc:sldMkLst>
          <pc:docMk/>
          <pc:sldMk cId="2701993390" sldId="572"/>
        </pc:sldMkLst>
        <pc:graphicFrameChg chg="del modGraphic">
          <ac:chgData name="Kathryn Sharratt" userId="97cf956a-b3a7-4e73-864d-44684f77c5c1" providerId="ADAL" clId="{F312122C-2BD7-449D-A37F-5F63643909DE}" dt="2023-01-23T11:33:31.737" v="31" actId="478"/>
          <ac:graphicFrameMkLst>
            <pc:docMk/>
            <pc:sldMk cId="2701993390" sldId="572"/>
            <ac:graphicFrameMk id="5" creationId="{7D5319BE-01E8-1F43-AFC1-334FB8E9468D}"/>
          </ac:graphicFrameMkLst>
        </pc:graphicFrameChg>
        <pc:picChg chg="add mod">
          <ac:chgData name="Kathryn Sharratt" userId="97cf956a-b3a7-4e73-864d-44684f77c5c1" providerId="ADAL" clId="{F312122C-2BD7-449D-A37F-5F63643909DE}" dt="2023-01-23T11:33:52.203" v="33" actId="1076"/>
          <ac:picMkLst>
            <pc:docMk/>
            <pc:sldMk cId="2701993390" sldId="572"/>
            <ac:picMk id="3" creationId="{1B707929-7A63-47E1-DBCE-313FFD64D2F8}"/>
          </ac:picMkLst>
        </pc:picChg>
      </pc:sldChg>
      <pc:sldChg chg="modSp mod modNotesTx">
        <pc:chgData name="Kathryn Sharratt" userId="97cf956a-b3a7-4e73-864d-44684f77c5c1" providerId="ADAL" clId="{F312122C-2BD7-449D-A37F-5F63643909DE}" dt="2023-01-23T11:32:58.416" v="29" actId="255"/>
        <pc:sldMkLst>
          <pc:docMk/>
          <pc:sldMk cId="1057764991" sldId="592"/>
        </pc:sldMkLst>
        <pc:spChg chg="mod">
          <ac:chgData name="Kathryn Sharratt" userId="97cf956a-b3a7-4e73-864d-44684f77c5c1" providerId="ADAL" clId="{F312122C-2BD7-449D-A37F-5F63643909DE}" dt="2023-01-23T11:32:00.430" v="14" actId="14100"/>
          <ac:spMkLst>
            <pc:docMk/>
            <pc:sldMk cId="1057764991" sldId="592"/>
            <ac:spMk id="2" creationId="{00000000-0000-0000-0000-000000000000}"/>
          </ac:spMkLst>
        </pc:spChg>
        <pc:spChg chg="mod">
          <ac:chgData name="Kathryn Sharratt" userId="97cf956a-b3a7-4e73-864d-44684f77c5c1" providerId="ADAL" clId="{F312122C-2BD7-449D-A37F-5F63643909DE}" dt="2023-01-23T11:32:58.416" v="29" actId="255"/>
          <ac:spMkLst>
            <pc:docMk/>
            <pc:sldMk cId="1057764991" sldId="592"/>
            <ac:spMk id="5" creationId="{00000000-0000-0000-0000-000000000000}"/>
          </ac:spMkLst>
        </pc:spChg>
      </pc:sldChg>
    </pc:docChg>
  </pc:docChgLst>
  <pc:docChgLst>
    <pc:chgData name="Guest User" userId="S::urn:spo:anon#309d227d43c576b4944fbd974daed06adc4c4437720e180a872e2bc79ff254aa::" providerId="AD" clId="Web-{0D2D8F2A-3194-E33A-87BE-391A1811641C}"/>
    <pc:docChg chg="delSld modSld">
      <pc:chgData name="Guest User" userId="S::urn:spo:anon#309d227d43c576b4944fbd974daed06adc4c4437720e180a872e2bc79ff254aa::" providerId="AD" clId="Web-{0D2D8F2A-3194-E33A-87BE-391A1811641C}" dt="2022-03-08T10:28:45.074" v="33" actId="1076"/>
      <pc:docMkLst>
        <pc:docMk/>
      </pc:docMkLst>
      <pc:sldChg chg="del">
        <pc:chgData name="Guest User" userId="S::urn:spo:anon#309d227d43c576b4944fbd974daed06adc4c4437720e180a872e2bc79ff254aa::" providerId="AD" clId="Web-{0D2D8F2A-3194-E33A-87BE-391A1811641C}" dt="2022-03-08T10:27:37.087" v="26"/>
        <pc:sldMkLst>
          <pc:docMk/>
          <pc:sldMk cId="251408413" sldId="520"/>
        </pc:sldMkLst>
      </pc:sldChg>
      <pc:sldChg chg="addSp delSp modSp">
        <pc:chgData name="Guest User" userId="S::urn:spo:anon#309d227d43c576b4944fbd974daed06adc4c4437720e180a872e2bc79ff254aa::" providerId="AD" clId="Web-{0D2D8F2A-3194-E33A-87BE-391A1811641C}" dt="2022-03-08T10:27:30.337" v="25" actId="1076"/>
        <pc:sldMkLst>
          <pc:docMk/>
          <pc:sldMk cId="2097566651" sldId="522"/>
        </pc:sldMkLst>
        <pc:spChg chg="add mod">
          <ac:chgData name="Guest User" userId="S::urn:spo:anon#309d227d43c576b4944fbd974daed06adc4c4437720e180a872e2bc79ff254aa::" providerId="AD" clId="Web-{0D2D8F2A-3194-E33A-87BE-391A1811641C}" dt="2022-03-08T10:24:01.768" v="10" actId="20577"/>
          <ac:spMkLst>
            <pc:docMk/>
            <pc:sldMk cId="2097566651" sldId="522"/>
            <ac:spMk id="2" creationId="{5E1D47C5-BEAA-4570-86BB-4446AB3A5C69}"/>
          </ac:spMkLst>
        </pc:spChg>
        <pc:spChg chg="add mod">
          <ac:chgData name="Guest User" userId="S::urn:spo:anon#309d227d43c576b4944fbd974daed06adc4c4437720e180a872e2bc79ff254aa::" providerId="AD" clId="Web-{0D2D8F2A-3194-E33A-87BE-391A1811641C}" dt="2022-03-08T10:23:39.096" v="2" actId="20577"/>
          <ac:spMkLst>
            <pc:docMk/>
            <pc:sldMk cId="2097566651" sldId="522"/>
            <ac:spMk id="3" creationId="{05D91DCF-A51B-4D77-8C6E-7B7AB089F830}"/>
          </ac:spMkLst>
        </pc:spChg>
        <pc:spChg chg="del">
          <ac:chgData name="Guest User" userId="S::urn:spo:anon#309d227d43c576b4944fbd974daed06adc4c4437720e180a872e2bc79ff254aa::" providerId="AD" clId="Web-{0D2D8F2A-3194-E33A-87BE-391A1811641C}" dt="2022-03-08T10:23:44.705" v="3"/>
          <ac:spMkLst>
            <pc:docMk/>
            <pc:sldMk cId="2097566651" sldId="522"/>
            <ac:spMk id="4" creationId="{00000000-0000-0000-0000-000000000000}"/>
          </ac:spMkLst>
        </pc:spChg>
        <pc:spChg chg="mod">
          <ac:chgData name="Guest User" userId="S::urn:spo:anon#309d227d43c576b4944fbd974daed06adc4c4437720e180a872e2bc79ff254aa::" providerId="AD" clId="Web-{0D2D8F2A-3194-E33A-87BE-391A1811641C}" dt="2022-03-08T10:27:30.337" v="25" actId="1076"/>
          <ac:spMkLst>
            <pc:docMk/>
            <pc:sldMk cId="2097566651" sldId="522"/>
            <ac:spMk id="5" creationId="{00000000-0000-0000-0000-000000000000}"/>
          </ac:spMkLst>
        </pc:spChg>
      </pc:sldChg>
      <pc:sldChg chg="modSp">
        <pc:chgData name="Guest User" userId="S::urn:spo:anon#309d227d43c576b4944fbd974daed06adc4c4437720e180a872e2bc79ff254aa::" providerId="AD" clId="Web-{0D2D8F2A-3194-E33A-87BE-391A1811641C}" dt="2022-03-08T10:28:45.074" v="33" actId="1076"/>
        <pc:sldMkLst>
          <pc:docMk/>
          <pc:sldMk cId="1877209621" sldId="555"/>
        </pc:sldMkLst>
        <pc:picChg chg="mod">
          <ac:chgData name="Guest User" userId="S::urn:spo:anon#309d227d43c576b4944fbd974daed06adc4c4437720e180a872e2bc79ff254aa::" providerId="AD" clId="Web-{0D2D8F2A-3194-E33A-87BE-391A1811641C}" dt="2022-03-08T10:28:45.074" v="33" actId="1076"/>
          <ac:picMkLst>
            <pc:docMk/>
            <pc:sldMk cId="1877209621" sldId="555"/>
            <ac:picMk id="2" creationId="{00000000-0000-0000-0000-000000000000}"/>
          </ac:picMkLst>
        </pc:picChg>
      </pc:sldChg>
      <pc:sldChg chg="modSp">
        <pc:chgData name="Guest User" userId="S::urn:spo:anon#309d227d43c576b4944fbd974daed06adc4c4437720e180a872e2bc79ff254aa::" providerId="AD" clId="Web-{0D2D8F2A-3194-E33A-87BE-391A1811641C}" dt="2022-03-08T10:28:39.370" v="32" actId="14100"/>
        <pc:sldMkLst>
          <pc:docMk/>
          <pc:sldMk cId="3251358175" sldId="578"/>
        </pc:sldMkLst>
        <pc:spChg chg="mod">
          <ac:chgData name="Guest User" userId="S::urn:spo:anon#309d227d43c576b4944fbd974daed06adc4c4437720e180a872e2bc79ff254aa::" providerId="AD" clId="Web-{0D2D8F2A-3194-E33A-87BE-391A1811641C}" dt="2022-03-08T10:28:39.370" v="32" actId="14100"/>
          <ac:spMkLst>
            <pc:docMk/>
            <pc:sldMk cId="3251358175" sldId="578"/>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dirty="0">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endParaRPr lang="en-US" dirty="0"/>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endParaRPr lang="en-US" dirty="0"/>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endParaRPr lang="en-US" dirty="0"/>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dirty="0"/>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endParaRPr lang="en-US" dirty="0"/>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endParaRPr lang="en-US" dirty="0"/>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endParaRPr lang="en-US" dirty="0"/>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dirty="0">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endParaRPr lang="en-US" dirty="0"/>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endParaRPr lang="en-US" dirty="0"/>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endParaRPr lang="en-US" dirty="0"/>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3D5" qsCatId="3D" csTypeId="urn:microsoft.com/office/officeart/2005/8/colors/accent1_2" csCatId="accent1" phldr="1"/>
      <dgm:spPr/>
      <dgm:t>
        <a:bodyPr/>
        <a:lstStyle/>
        <a:p>
          <a:endParaRPr lang="en-US"/>
        </a:p>
      </dgm:t>
    </dgm:pt>
    <dgm:pt modelId="{41CE26BE-6F8A-EF4A-9204-432F53FB553E}">
      <dgm:prSet phldrT="[Text]"/>
      <dgm:spPr>
        <a:solidFill>
          <a:schemeClr val="tx2">
            <a:lumMod val="75000"/>
          </a:schemeClr>
        </a:solidFill>
      </dgm:spPr>
      <dgm:t>
        <a:bodyPr/>
        <a:lstStyle/>
        <a:p>
          <a:r>
            <a:rPr lang="en-US" dirty="0"/>
            <a:t>Division</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rgbClr val="800000"/>
        </a:solidFill>
      </dgm:spPr>
      <dgm:t>
        <a:bodyPr/>
        <a:lstStyle/>
        <a:p>
          <a:r>
            <a:rPr lang="en-US" dirty="0"/>
            <a:t>Sub-committee</a:t>
          </a:r>
        </a:p>
      </dgm:t>
    </dgm:pt>
    <dgm:pt modelId="{E757666E-46E8-104E-A427-61604F14C8C0}" type="parTrans" cxnId="{227C3C9D-0DF2-A54C-9CA2-95EC0E31B090}">
      <dgm:prSet/>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rgbClr val="FF6600"/>
        </a:solidFill>
      </dgm:spPr>
      <dgm:t>
        <a:bodyPr/>
        <a:lstStyle/>
        <a:p>
          <a:r>
            <a:rPr lang="en-US" dirty="0"/>
            <a:t>Sub-committee</a:t>
          </a:r>
        </a:p>
      </dgm:t>
    </dgm:pt>
    <dgm:pt modelId="{ADCDA730-E985-3349-AB66-0A848F147953}" type="parTrans" cxnId="{753B417E-7344-2C43-9B9E-F774745FB807}">
      <dgm:prSet/>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rgbClr val="008000"/>
        </a:solidFill>
      </dgm:spPr>
      <dgm:t>
        <a:bodyPr/>
        <a:lstStyle/>
        <a:p>
          <a:r>
            <a:rPr lang="en-US" dirty="0"/>
            <a:t>branch</a:t>
          </a:r>
        </a:p>
      </dgm:t>
    </dgm:pt>
    <dgm:pt modelId="{E93DCE03-7D86-8649-9CC2-0F716CAC1A03}" type="parTrans" cxnId="{A66CF593-8203-4144-993D-1E288344A746}">
      <dgm:prSet/>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856" custLinFactNeighborY="-15205">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30812">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401019">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E97F6D17-C57B-47E1-80E9-49BBFD295EED}" type="presOf" srcId="{C89F8BA4-CF26-494D-95B9-90213DEFAE54}" destId="{38F39A67-3B67-B84A-BA30-104941BE5EDB}" srcOrd="0" destOrd="0" presId="urn:microsoft.com/office/officeart/2008/layout/RadialCluster"/>
    <dgm:cxn modelId="{70013B29-EE1C-4121-9883-CA33E09D098C}" type="presOf" srcId="{E93DCE03-7D86-8649-9CC2-0F716CAC1A03}" destId="{E83DC76E-5528-7E45-AF16-EC7361B87A33}" srcOrd="0" destOrd="0" presId="urn:microsoft.com/office/officeart/2008/layout/RadialCluster"/>
    <dgm:cxn modelId="{A26DBB2E-EE69-4DCC-AB3F-B190169B736B}" type="presOf" srcId="{ADCDA730-E985-3349-AB66-0A848F147953}" destId="{13CB2D4B-AA3A-7142-8EEF-93D31822CDE0}" srcOrd="0" destOrd="0" presId="urn:microsoft.com/office/officeart/2008/layout/RadialCluster"/>
    <dgm:cxn modelId="{5A06B730-F129-4548-8338-F83740B046E2}" type="presOf" srcId="{B815DA62-4405-464B-BF57-F5E50E7D2E39}" destId="{CD1C49BE-1FC9-0C41-BD69-ECDE70E1538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5333DF90-AB0D-403A-BCA8-7CE5FF29042A}" type="presOf" srcId="{F731C72E-5B8C-514E-B09F-8E8A7FCA8C9E}" destId="{E2CF92B3-51F5-3948-A2DC-1A59039CA68D}" srcOrd="0" destOrd="0" presId="urn:microsoft.com/office/officeart/2008/layout/RadialCluster"/>
    <dgm:cxn modelId="{40DCF892-DB70-4DCE-93D7-0198CA5A899C}" type="presOf" srcId="{E757666E-46E8-104E-A427-61604F14C8C0}" destId="{467438CA-410A-4149-B4F0-7B0BC1EA22C3}"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1548F89C-F48E-4367-80BD-B9CD37D9A7C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4836EAE0-0BA7-495C-B349-504A467BCD3F}" type="presOf" srcId="{41CE26BE-6F8A-EF4A-9204-432F53FB553E}" destId="{5FFDB66C-E4E5-E943-94B2-8B9CF291597B}" srcOrd="0" destOrd="0" presId="urn:microsoft.com/office/officeart/2008/layout/RadialCluster"/>
    <dgm:cxn modelId="{E6D16855-695C-46C2-84B7-916FDB59D449}" type="presParOf" srcId="{CD1C49BE-1FC9-0C41-BD69-ECDE70E15383}" destId="{2DC86A7B-ACE9-C64D-AA91-0D34CC73A6CA}" srcOrd="0" destOrd="0" presId="urn:microsoft.com/office/officeart/2008/layout/RadialCluster"/>
    <dgm:cxn modelId="{E0F90850-96F4-46E8-9BFA-05B60FAF7895}" type="presParOf" srcId="{2DC86A7B-ACE9-C64D-AA91-0D34CC73A6CA}" destId="{5FFDB66C-E4E5-E943-94B2-8B9CF291597B}" srcOrd="0" destOrd="0" presId="urn:microsoft.com/office/officeart/2008/layout/RadialCluster"/>
    <dgm:cxn modelId="{F65AAAD3-AA99-4A8C-A9A6-2015B7B08346}" type="presParOf" srcId="{2DC86A7B-ACE9-C64D-AA91-0D34CC73A6CA}" destId="{467438CA-410A-4149-B4F0-7B0BC1EA22C3}" srcOrd="1" destOrd="0" presId="urn:microsoft.com/office/officeart/2008/layout/RadialCluster"/>
    <dgm:cxn modelId="{2FA84AC9-9951-4722-B16D-9537313FA420}" type="presParOf" srcId="{2DC86A7B-ACE9-C64D-AA91-0D34CC73A6CA}" destId="{E82A73FD-E5C4-AF42-A44C-E0BBAA237F43}" srcOrd="2" destOrd="0" presId="urn:microsoft.com/office/officeart/2008/layout/RadialCluster"/>
    <dgm:cxn modelId="{B1EBABB0-D3CC-4800-9E51-868CF33E294D}" type="presParOf" srcId="{2DC86A7B-ACE9-C64D-AA91-0D34CC73A6CA}" destId="{13CB2D4B-AA3A-7142-8EEF-93D31822CDE0}" srcOrd="3" destOrd="0" presId="urn:microsoft.com/office/officeart/2008/layout/RadialCluster"/>
    <dgm:cxn modelId="{1713A28C-2495-437C-912F-404083DD07E2}" type="presParOf" srcId="{2DC86A7B-ACE9-C64D-AA91-0D34CC73A6CA}" destId="{38F39A67-3B67-B84A-BA30-104941BE5EDB}" srcOrd="4" destOrd="0" presId="urn:microsoft.com/office/officeart/2008/layout/RadialCluster"/>
    <dgm:cxn modelId="{BAAE6C9B-A2CE-44E0-9C89-444C43FDDF1D}" type="presParOf" srcId="{2DC86A7B-ACE9-C64D-AA91-0D34CC73A6CA}" destId="{E83DC76E-5528-7E45-AF16-EC7361B87A33}" srcOrd="5" destOrd="0" presId="urn:microsoft.com/office/officeart/2008/layout/RadialCluster"/>
    <dgm:cxn modelId="{BC6374AC-8A41-421C-BE5F-6E60B4EED616}"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3D5" qsCatId="3D" csTypeId="urn:microsoft.com/office/officeart/2005/8/colors/accent1_2" csCatId="accent1" phldr="1"/>
      <dgm:spPr/>
      <dgm:t>
        <a:bodyPr/>
        <a:lstStyle/>
        <a:p>
          <a:endParaRPr lang="en-US"/>
        </a:p>
      </dgm:t>
    </dgm:pt>
    <dgm:pt modelId="{41CE26BE-6F8A-EF4A-9204-432F53FB553E}">
      <dgm:prSet phldrT="[Text]"/>
      <dgm:spPr/>
      <dgm:t>
        <a:bodyPr/>
        <a:lstStyle/>
        <a:p>
          <a:r>
            <a:rPr lang="en-US" dirty="0" err="1"/>
            <a:t>Bectu</a:t>
          </a:r>
          <a:endParaRPr lang="en-US" dirty="0"/>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dgm:t>
        <a:bodyPr/>
        <a:lstStyle/>
        <a:p>
          <a:r>
            <a:rPr lang="en-US" dirty="0"/>
            <a:t>LPD</a:t>
          </a:r>
        </a:p>
      </dgm:t>
    </dgm:pt>
    <dgm:pt modelId="{E757666E-46E8-104E-A427-61604F14C8C0}" type="parTrans" cxnId="{227C3C9D-0DF2-A54C-9CA2-95EC0E31B090}">
      <dgm:prSet/>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dgm:t>
        <a:bodyPr/>
        <a:lstStyle/>
        <a:p>
          <a:r>
            <a:rPr lang="en-US" dirty="0"/>
            <a:t>BBC</a:t>
          </a:r>
        </a:p>
      </dgm:t>
    </dgm:pt>
    <dgm:pt modelId="{ADCDA730-E985-3349-AB66-0A848F147953}" type="parTrans" cxnId="{753B417E-7344-2C43-9B9E-F774745FB807}">
      <dgm:prSet/>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dgm:t>
        <a:bodyPr/>
        <a:lstStyle/>
        <a:p>
          <a:r>
            <a:rPr lang="en-US" dirty="0"/>
            <a:t>RPD</a:t>
          </a:r>
        </a:p>
      </dgm:t>
    </dgm:pt>
    <dgm:pt modelId="{E93DCE03-7D86-8649-9CC2-0F716CAC1A03}" type="parTrans" cxnId="{A66CF593-8203-4144-993D-1E288344A746}">
      <dgm:prSet/>
      <dgm:spPr/>
      <dgm:t>
        <a:bodyPr/>
        <a:lstStyle/>
        <a:p>
          <a:endParaRPr lang="en-US"/>
        </a:p>
      </dgm:t>
    </dgm:pt>
    <dgm:pt modelId="{9C220060-EF32-8743-B41F-642C3FFDC609}" type="sibTrans" cxnId="{A66CF593-8203-4144-993D-1E288344A746}">
      <dgm:prSet/>
      <dgm:spPr/>
      <dgm:t>
        <a:bodyPr/>
        <a:lstStyle/>
        <a:p>
          <a:endParaRPr lang="en-US"/>
        </a:p>
      </dgm:t>
    </dgm:pt>
    <dgm:pt modelId="{C360001D-D8C3-4919-AC30-EF1DB950685C}">
      <dgm:prSet phldrT="[Text]"/>
      <dgm:spPr/>
      <dgm:t>
        <a:bodyPr/>
        <a:lstStyle/>
        <a:p>
          <a:r>
            <a:rPr lang="en-US" dirty="0"/>
            <a:t>A&amp;E</a:t>
          </a:r>
        </a:p>
      </dgm:t>
    </dgm:pt>
    <dgm:pt modelId="{18247545-AB77-49A3-9E8A-FFE0D1EC3CD7}" type="parTrans" cxnId="{311F80C3-0D49-4CF5-8D1E-94323D1FD154}">
      <dgm:prSet/>
      <dgm:spPr/>
      <dgm:t>
        <a:bodyPr/>
        <a:lstStyle/>
        <a:p>
          <a:endParaRPr lang="en-US"/>
        </a:p>
      </dgm:t>
    </dgm:pt>
    <dgm:pt modelId="{D93BAAE2-0913-4E88-91EA-8839BEC36C7B}" type="sibTrans" cxnId="{311F80C3-0D49-4CF5-8D1E-94323D1FD154}">
      <dgm:prSet/>
      <dgm:spPr/>
      <dgm:t>
        <a:bodyPr/>
        <a:lstStyle/>
        <a:p>
          <a:endParaRPr lang="en-US"/>
        </a:p>
      </dgm:t>
    </dgm:pt>
    <dgm:pt modelId="{7F611FC4-67D6-46D6-876D-E4ABA4360BB7}">
      <dgm:prSet phldrT="[Text]"/>
      <dgm:spPr/>
      <dgm:t>
        <a:bodyPr/>
        <a:lstStyle/>
        <a:p>
          <a:endParaRPr lang="en-US" dirty="0"/>
        </a:p>
      </dgm:t>
    </dgm:pt>
    <dgm:pt modelId="{D1438596-CC31-4452-9DFB-98A73FBA5FAB}" type="parTrans" cxnId="{B9FC87F0-4DCF-48B1-8628-5F56D5843DB3}">
      <dgm:prSet/>
      <dgm:spPr/>
      <dgm:t>
        <a:bodyPr/>
        <a:lstStyle/>
        <a:p>
          <a:endParaRPr lang="en-US"/>
        </a:p>
      </dgm:t>
    </dgm:pt>
    <dgm:pt modelId="{0A7A2881-3708-4295-8F20-605D113ABC6A}" type="sibTrans" cxnId="{B9FC87F0-4DCF-48B1-8628-5F56D5843DB3}">
      <dgm:prSet/>
      <dgm:spPr/>
      <dgm:t>
        <a:bodyPr/>
        <a:lstStyle/>
        <a:p>
          <a:endParaRPr lang="en-US"/>
        </a:p>
      </dgm:t>
    </dgm:pt>
    <dgm:pt modelId="{CC8E3B51-C09F-4FAE-9C10-79552F211186}">
      <dgm:prSet phldrT="[Text]"/>
      <dgm:spPr/>
      <dgm:t>
        <a:bodyPr/>
        <a:lstStyle/>
        <a:p>
          <a:r>
            <a:rPr lang="en-US" dirty="0"/>
            <a:t>IB</a:t>
          </a:r>
        </a:p>
      </dgm:t>
    </dgm:pt>
    <dgm:pt modelId="{80DE0626-9D2F-426A-B06C-1CB04B0C9D0B}" type="parTrans" cxnId="{F6343999-5ED7-47DA-8446-90B6CA23C4F0}">
      <dgm:prSet/>
      <dgm:spPr/>
      <dgm:t>
        <a:bodyPr/>
        <a:lstStyle/>
        <a:p>
          <a:endParaRPr lang="en-US"/>
        </a:p>
      </dgm:t>
    </dgm:pt>
    <dgm:pt modelId="{671E3FB2-948E-4F78-B746-4914218259E0}" type="sibTrans" cxnId="{F6343999-5ED7-47DA-8446-90B6CA23C4F0}">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6" custScaleX="297366" custLinFactNeighborX="-243" custLinFactNeighborY="-8028">
        <dgm:presLayoutVars>
          <dgm:chMax val="7"/>
          <dgm:chPref val="7"/>
        </dgm:presLayoutVars>
      </dgm:prSet>
      <dgm:spPr/>
    </dgm:pt>
    <dgm:pt modelId="{467438CA-410A-4149-B4F0-7B0BC1EA22C3}" type="pres">
      <dgm:prSet presAssocID="{E757666E-46E8-104E-A427-61604F14C8C0}" presName="Name56" presStyleLbl="parChTrans1D2" presStyleIdx="0" presStyleCnt="5"/>
      <dgm:spPr/>
    </dgm:pt>
    <dgm:pt modelId="{E82A73FD-E5C4-AF42-A44C-E0BBAA237F43}" type="pres">
      <dgm:prSet presAssocID="{ABB89D95-93CF-DE4D-9CDA-94B5F0C61D35}" presName="text0" presStyleLbl="node1" presStyleIdx="1" presStyleCnt="6" custScaleX="224303" custScaleY="75132" custRadScaleRad="111367" custRadScaleInc="86959">
        <dgm:presLayoutVars>
          <dgm:bulletEnabled val="1"/>
        </dgm:presLayoutVars>
      </dgm:prSet>
      <dgm:spPr/>
    </dgm:pt>
    <dgm:pt modelId="{13CB2D4B-AA3A-7142-8EEF-93D31822CDE0}" type="pres">
      <dgm:prSet presAssocID="{ADCDA730-E985-3349-AB66-0A848F147953}" presName="Name56" presStyleLbl="parChTrans1D2" presStyleIdx="1" presStyleCnt="5"/>
      <dgm:spPr/>
    </dgm:pt>
    <dgm:pt modelId="{38F39A67-3B67-B84A-BA30-104941BE5EDB}" type="pres">
      <dgm:prSet presAssocID="{C89F8BA4-CF26-494D-95B9-90213DEFAE54}" presName="text0" presStyleLbl="node1" presStyleIdx="2" presStyleCnt="6" custScaleX="288488" custScaleY="82645" custRadScaleRad="226883" custRadScaleInc="45918">
        <dgm:presLayoutVars>
          <dgm:bulletEnabled val="1"/>
        </dgm:presLayoutVars>
      </dgm:prSet>
      <dgm:spPr/>
    </dgm:pt>
    <dgm:pt modelId="{E83DC76E-5528-7E45-AF16-EC7361B87A33}" type="pres">
      <dgm:prSet presAssocID="{E93DCE03-7D86-8649-9CC2-0F716CAC1A03}" presName="Name56" presStyleLbl="parChTrans1D2" presStyleIdx="2" presStyleCnt="5"/>
      <dgm:spPr/>
    </dgm:pt>
    <dgm:pt modelId="{E2CF92B3-51F5-3948-A2DC-1A59039CA68D}" type="pres">
      <dgm:prSet presAssocID="{F731C72E-5B8C-514E-B09F-8E8A7FCA8C9E}" presName="text0" presStyleLbl="node1" presStyleIdx="3" presStyleCnt="6" custScaleX="273902" custScaleY="68302" custRadScaleRad="119929" custRadScaleInc="40078">
        <dgm:presLayoutVars>
          <dgm:bulletEnabled val="1"/>
        </dgm:presLayoutVars>
      </dgm:prSet>
      <dgm:spPr/>
    </dgm:pt>
    <dgm:pt modelId="{0AFF86A1-B738-4384-90AB-EB7BB1705E8D}" type="pres">
      <dgm:prSet presAssocID="{18247545-AB77-49A3-9E8A-FFE0D1EC3CD7}" presName="Name56" presStyleLbl="parChTrans1D2" presStyleIdx="3" presStyleCnt="5"/>
      <dgm:spPr/>
    </dgm:pt>
    <dgm:pt modelId="{FD669AB2-0FCA-4BB4-B20D-A28DD1FA3626}" type="pres">
      <dgm:prSet presAssocID="{C360001D-D8C3-4919-AC30-EF1DB950685C}" presName="text0" presStyleLbl="node1" presStyleIdx="4" presStyleCnt="6" custScaleX="110000" custScaleY="110000" custRadScaleRad="135441" custRadScaleInc="85419">
        <dgm:presLayoutVars>
          <dgm:bulletEnabled val="1"/>
        </dgm:presLayoutVars>
      </dgm:prSet>
      <dgm:spPr/>
    </dgm:pt>
    <dgm:pt modelId="{A0626F7C-0D0A-4110-B450-21B4F76A4D30}" type="pres">
      <dgm:prSet presAssocID="{80DE0626-9D2F-426A-B06C-1CB04B0C9D0B}" presName="Name56" presStyleLbl="parChTrans1D2" presStyleIdx="4" presStyleCnt="5"/>
      <dgm:spPr/>
    </dgm:pt>
    <dgm:pt modelId="{A7B1E76E-67D5-4F99-9557-989587595C15}" type="pres">
      <dgm:prSet presAssocID="{CC8E3B51-C09F-4FAE-9C10-79552F211186}" presName="text0" presStyleLbl="node1" presStyleIdx="5" presStyleCnt="6" custRadScaleRad="175933" custRadScaleInc="542239">
        <dgm:presLayoutVars>
          <dgm:bulletEnabled val="1"/>
        </dgm:presLayoutVars>
      </dgm:prSet>
      <dgm:spPr/>
    </dgm:pt>
  </dgm:ptLst>
  <dgm:cxnLst>
    <dgm:cxn modelId="{BA5A1507-0547-4310-9598-5F19B49F8D1B}" type="presOf" srcId="{C360001D-D8C3-4919-AC30-EF1DB950685C}" destId="{FD669AB2-0FCA-4BB4-B20D-A28DD1FA3626}" srcOrd="0" destOrd="0" presId="urn:microsoft.com/office/officeart/2008/layout/RadialCluster"/>
    <dgm:cxn modelId="{F7A08F11-FCBC-7F41-A9AD-0FF529C3A75A}" srcId="{B815DA62-4405-464B-BF57-F5E50E7D2E39}" destId="{41CE26BE-6F8A-EF4A-9204-432F53FB553E}" srcOrd="0" destOrd="0" parTransId="{D11F89BB-D217-5048-9B14-52CFE7D86F88}" sibTransId="{F2A33954-AF99-834C-827F-ED7345A2E5CE}"/>
    <dgm:cxn modelId="{E97F6D17-C57B-47E1-80E9-49BBFD295EED}" type="presOf" srcId="{C89F8BA4-CF26-494D-95B9-90213DEFAE54}" destId="{38F39A67-3B67-B84A-BA30-104941BE5EDB}" srcOrd="0" destOrd="0" presId="urn:microsoft.com/office/officeart/2008/layout/RadialCluster"/>
    <dgm:cxn modelId="{70013B29-EE1C-4121-9883-CA33E09D098C}" type="presOf" srcId="{E93DCE03-7D86-8649-9CC2-0F716CAC1A03}" destId="{E83DC76E-5528-7E45-AF16-EC7361B87A33}" srcOrd="0" destOrd="0" presId="urn:microsoft.com/office/officeart/2008/layout/RadialCluster"/>
    <dgm:cxn modelId="{A26DBB2E-EE69-4DCC-AB3F-B190169B736B}" type="presOf" srcId="{ADCDA730-E985-3349-AB66-0A848F147953}" destId="{13CB2D4B-AA3A-7142-8EEF-93D31822CDE0}" srcOrd="0" destOrd="0" presId="urn:microsoft.com/office/officeart/2008/layout/RadialCluster"/>
    <dgm:cxn modelId="{5A06B730-F129-4548-8338-F83740B046E2}" type="presOf" srcId="{B815DA62-4405-464B-BF57-F5E50E7D2E39}" destId="{CD1C49BE-1FC9-0C41-BD69-ECDE70E1538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D03A5E89-5DA6-457D-828E-E10190DA4B16}" type="presOf" srcId="{80DE0626-9D2F-426A-B06C-1CB04B0C9D0B}" destId="{A0626F7C-0D0A-4110-B450-21B4F76A4D30}" srcOrd="0" destOrd="0" presId="urn:microsoft.com/office/officeart/2008/layout/RadialCluster"/>
    <dgm:cxn modelId="{5333DF90-AB0D-403A-BCA8-7CE5FF29042A}" type="presOf" srcId="{F731C72E-5B8C-514E-B09F-8E8A7FCA8C9E}" destId="{E2CF92B3-51F5-3948-A2DC-1A59039CA68D}" srcOrd="0" destOrd="0" presId="urn:microsoft.com/office/officeart/2008/layout/RadialCluster"/>
    <dgm:cxn modelId="{40DCF892-DB70-4DCE-93D7-0198CA5A899C}" type="presOf" srcId="{E757666E-46E8-104E-A427-61604F14C8C0}" destId="{467438CA-410A-4149-B4F0-7B0BC1EA22C3}"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6343999-5ED7-47DA-8446-90B6CA23C4F0}" srcId="{41CE26BE-6F8A-EF4A-9204-432F53FB553E}" destId="{CC8E3B51-C09F-4FAE-9C10-79552F211186}" srcOrd="4" destOrd="0" parTransId="{80DE0626-9D2F-426A-B06C-1CB04B0C9D0B}" sibTransId="{671E3FB2-948E-4F78-B746-4914218259E0}"/>
    <dgm:cxn modelId="{1548F89C-F48E-4367-80BD-B9CD37D9A7C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D6D6F9A3-1A52-49E6-9DF2-9324DB1E9C93}" type="presOf" srcId="{CC8E3B51-C09F-4FAE-9C10-79552F211186}" destId="{A7B1E76E-67D5-4F99-9557-989587595C15}" srcOrd="0" destOrd="0" presId="urn:microsoft.com/office/officeart/2008/layout/RadialCluster"/>
    <dgm:cxn modelId="{EA584BB1-DC31-466A-9234-468E3BF058FC}" type="presOf" srcId="{18247545-AB77-49A3-9E8A-FFE0D1EC3CD7}" destId="{0AFF86A1-B738-4384-90AB-EB7BB1705E8D}" srcOrd="0" destOrd="0" presId="urn:microsoft.com/office/officeart/2008/layout/RadialCluster"/>
    <dgm:cxn modelId="{311F80C3-0D49-4CF5-8D1E-94323D1FD154}" srcId="{41CE26BE-6F8A-EF4A-9204-432F53FB553E}" destId="{C360001D-D8C3-4919-AC30-EF1DB950685C}" srcOrd="3" destOrd="0" parTransId="{18247545-AB77-49A3-9E8A-FFE0D1EC3CD7}" sibTransId="{D93BAAE2-0913-4E88-91EA-8839BEC36C7B}"/>
    <dgm:cxn modelId="{4836EAE0-0BA7-495C-B349-504A467BCD3F}" type="presOf" srcId="{41CE26BE-6F8A-EF4A-9204-432F53FB553E}" destId="{5FFDB66C-E4E5-E943-94B2-8B9CF291597B}" srcOrd="0" destOrd="0" presId="urn:microsoft.com/office/officeart/2008/layout/RadialCluster"/>
    <dgm:cxn modelId="{B9FC87F0-4DCF-48B1-8628-5F56D5843DB3}" srcId="{B815DA62-4405-464B-BF57-F5E50E7D2E39}" destId="{7F611FC4-67D6-46D6-876D-E4ABA4360BB7}" srcOrd="1" destOrd="0" parTransId="{D1438596-CC31-4452-9DFB-98A73FBA5FAB}" sibTransId="{0A7A2881-3708-4295-8F20-605D113ABC6A}"/>
    <dgm:cxn modelId="{E6D16855-695C-46C2-84B7-916FDB59D449}" type="presParOf" srcId="{CD1C49BE-1FC9-0C41-BD69-ECDE70E15383}" destId="{2DC86A7B-ACE9-C64D-AA91-0D34CC73A6CA}" srcOrd="0" destOrd="0" presId="urn:microsoft.com/office/officeart/2008/layout/RadialCluster"/>
    <dgm:cxn modelId="{E0F90850-96F4-46E8-9BFA-05B60FAF7895}" type="presParOf" srcId="{2DC86A7B-ACE9-C64D-AA91-0D34CC73A6CA}" destId="{5FFDB66C-E4E5-E943-94B2-8B9CF291597B}" srcOrd="0" destOrd="0" presId="urn:microsoft.com/office/officeart/2008/layout/RadialCluster"/>
    <dgm:cxn modelId="{F65AAAD3-AA99-4A8C-A9A6-2015B7B08346}" type="presParOf" srcId="{2DC86A7B-ACE9-C64D-AA91-0D34CC73A6CA}" destId="{467438CA-410A-4149-B4F0-7B0BC1EA22C3}" srcOrd="1" destOrd="0" presId="urn:microsoft.com/office/officeart/2008/layout/RadialCluster"/>
    <dgm:cxn modelId="{2FA84AC9-9951-4722-B16D-9537313FA420}" type="presParOf" srcId="{2DC86A7B-ACE9-C64D-AA91-0D34CC73A6CA}" destId="{E82A73FD-E5C4-AF42-A44C-E0BBAA237F43}" srcOrd="2" destOrd="0" presId="urn:microsoft.com/office/officeart/2008/layout/RadialCluster"/>
    <dgm:cxn modelId="{B1EBABB0-D3CC-4800-9E51-868CF33E294D}" type="presParOf" srcId="{2DC86A7B-ACE9-C64D-AA91-0D34CC73A6CA}" destId="{13CB2D4B-AA3A-7142-8EEF-93D31822CDE0}" srcOrd="3" destOrd="0" presId="urn:microsoft.com/office/officeart/2008/layout/RadialCluster"/>
    <dgm:cxn modelId="{1713A28C-2495-437C-912F-404083DD07E2}" type="presParOf" srcId="{2DC86A7B-ACE9-C64D-AA91-0D34CC73A6CA}" destId="{38F39A67-3B67-B84A-BA30-104941BE5EDB}" srcOrd="4" destOrd="0" presId="urn:microsoft.com/office/officeart/2008/layout/RadialCluster"/>
    <dgm:cxn modelId="{BAAE6C9B-A2CE-44E0-9C89-444C43FDDF1D}" type="presParOf" srcId="{2DC86A7B-ACE9-C64D-AA91-0D34CC73A6CA}" destId="{E83DC76E-5528-7E45-AF16-EC7361B87A33}" srcOrd="5" destOrd="0" presId="urn:microsoft.com/office/officeart/2008/layout/RadialCluster"/>
    <dgm:cxn modelId="{BC6374AC-8A41-421C-BE5F-6E60B4EED616}" type="presParOf" srcId="{2DC86A7B-ACE9-C64D-AA91-0D34CC73A6CA}" destId="{E2CF92B3-51F5-3948-A2DC-1A59039CA68D}" srcOrd="6" destOrd="0" presId="urn:microsoft.com/office/officeart/2008/layout/RadialCluster"/>
    <dgm:cxn modelId="{E287411E-5D33-43E5-A8A8-317BBE66A763}" type="presParOf" srcId="{2DC86A7B-ACE9-C64D-AA91-0D34CC73A6CA}" destId="{0AFF86A1-B738-4384-90AB-EB7BB1705E8D}" srcOrd="7" destOrd="0" presId="urn:microsoft.com/office/officeart/2008/layout/RadialCluster"/>
    <dgm:cxn modelId="{793CC3C8-EDF4-4BF9-AE32-42A6F7F4BF95}" type="presParOf" srcId="{2DC86A7B-ACE9-C64D-AA91-0D34CC73A6CA}" destId="{FD669AB2-0FCA-4BB4-B20D-A28DD1FA3626}" srcOrd="8" destOrd="0" presId="urn:microsoft.com/office/officeart/2008/layout/RadialCluster"/>
    <dgm:cxn modelId="{4E9C4581-4BCA-4B6A-9663-617D0C54267A}" type="presParOf" srcId="{2DC86A7B-ACE9-C64D-AA91-0D34CC73A6CA}" destId="{A0626F7C-0D0A-4110-B450-21B4F76A4D30}" srcOrd="9" destOrd="0" presId="urn:microsoft.com/office/officeart/2008/layout/RadialCluster"/>
    <dgm:cxn modelId="{EAA42258-52ED-4D65-9E0F-AD9D77899029}" type="presParOf" srcId="{2DC86A7B-ACE9-C64D-AA91-0D34CC73A6CA}" destId="{A7B1E76E-67D5-4F99-9557-989587595C15}"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5774B4-2CD3-564E-8D1E-2E55ABA4EEF0}" type="doc">
      <dgm:prSet loTypeId="urn:microsoft.com/office/officeart/2005/8/layout/radial1" loCatId="" qsTypeId="urn:microsoft.com/office/officeart/2005/8/quickstyle/simple4" qsCatId="simple" csTypeId="urn:microsoft.com/office/officeart/2005/8/colors/accent3_2" csCatId="accent3" phldr="1"/>
      <dgm:spPr/>
      <dgm:t>
        <a:bodyPr/>
        <a:lstStyle/>
        <a:p>
          <a:endParaRPr lang="en-US"/>
        </a:p>
      </dgm:t>
    </dgm:pt>
    <dgm:pt modelId="{CD680954-F89B-A04E-AAA2-24210D50BE7F}">
      <dgm:prSet phldrT="[Text]" custT="1"/>
      <dgm:spPr>
        <a:solidFill>
          <a:srgbClr val="D30071"/>
        </a:solidFill>
        <a:effectLst/>
      </dgm:spPr>
      <dgm:t>
        <a:bodyPr/>
        <a:lstStyle/>
        <a:p>
          <a:r>
            <a:rPr lang="en-US" sz="1500" dirty="0">
              <a:solidFill>
                <a:schemeClr val="bg1"/>
              </a:solidFill>
              <a:latin typeface="Arial" panose="020B0604020202020204" pitchFamily="34" charset="0"/>
              <a:cs typeface="Arial" panose="020B0604020202020204" pitchFamily="34" charset="0"/>
            </a:rPr>
            <a:t>Research</a:t>
          </a:r>
        </a:p>
      </dgm:t>
    </dgm:pt>
    <dgm:pt modelId="{35F2A9C8-E1D2-C249-AD50-338184C56EE3}" type="parTrans" cxnId="{04E52AAC-6CD1-994C-A77A-351801D76726}">
      <dgm:prSet/>
      <dgm:spPr>
        <a:ln>
          <a:solidFill>
            <a:schemeClr val="tx1"/>
          </a:solidFill>
        </a:ln>
      </dgm:spPr>
      <dgm:t>
        <a:bodyPr/>
        <a:lstStyle/>
        <a:p>
          <a:endParaRPr lang="en-US"/>
        </a:p>
      </dgm:t>
    </dgm:pt>
    <dgm:pt modelId="{5F0C8998-B7E7-FD4C-AF21-AD93413F972E}" type="sibTrans" cxnId="{04E52AAC-6CD1-994C-A77A-351801D76726}">
      <dgm:prSet/>
      <dgm:spPr/>
      <dgm:t>
        <a:bodyPr/>
        <a:lstStyle/>
        <a:p>
          <a:endParaRPr lang="en-US"/>
        </a:p>
      </dgm:t>
    </dgm:pt>
    <dgm:pt modelId="{4F7B7093-3484-1B4E-9C82-8C9FC3C6A686}">
      <dgm:prSet phldrT="[Text]" custT="1"/>
      <dgm:spPr>
        <a:solidFill>
          <a:srgbClr val="088375"/>
        </a:solidFill>
        <a:effectLst/>
      </dgm:spPr>
      <dgm:t>
        <a:bodyPr/>
        <a:lstStyle/>
        <a:p>
          <a:r>
            <a:rPr lang="en-US" sz="1300" dirty="0">
              <a:solidFill>
                <a:schemeClr val="bg1"/>
              </a:solidFill>
              <a:latin typeface="Arial" panose="020B0604020202020204" pitchFamily="34" charset="0"/>
              <a:cs typeface="Arial" panose="020B0604020202020204" pitchFamily="34" charset="0"/>
            </a:rPr>
            <a:t>Negotiation officer</a:t>
          </a:r>
        </a:p>
      </dgm:t>
    </dgm:pt>
    <dgm:pt modelId="{8D9570E4-8AE2-9D4C-8F79-8BA010D23FD9}" type="parTrans" cxnId="{FD932C42-4B62-0440-942A-2F7C354AEA91}">
      <dgm:prSet/>
      <dgm:spPr>
        <a:ln>
          <a:solidFill>
            <a:schemeClr val="tx1"/>
          </a:solidFill>
        </a:ln>
      </dgm:spPr>
      <dgm:t>
        <a:bodyPr/>
        <a:lstStyle/>
        <a:p>
          <a:endParaRPr lang="en-US"/>
        </a:p>
      </dgm:t>
    </dgm:pt>
    <dgm:pt modelId="{FD60B63B-A641-E442-A13C-5846251A1F2C}" type="sibTrans" cxnId="{FD932C42-4B62-0440-942A-2F7C354AEA91}">
      <dgm:prSet/>
      <dgm:spPr/>
      <dgm:t>
        <a:bodyPr/>
        <a:lstStyle/>
        <a:p>
          <a:endParaRPr lang="en-US"/>
        </a:p>
      </dgm:t>
    </dgm:pt>
    <dgm:pt modelId="{0D37CBC8-6B4E-7C4B-8B56-7CCF76BF72F5}">
      <dgm:prSet phldrT="[Text]" custT="1"/>
      <dgm:spPr>
        <a:solidFill>
          <a:srgbClr val="FFCD00"/>
        </a:solidFill>
        <a:effectLst/>
      </dgm:spPr>
      <dgm:t>
        <a:bodyPr/>
        <a:lstStyle/>
        <a:p>
          <a:r>
            <a:rPr lang="en-US" sz="1500" dirty="0">
              <a:solidFill>
                <a:schemeClr val="bg1"/>
              </a:solidFill>
              <a:latin typeface="Arial" panose="020B0604020202020204" pitchFamily="34" charset="0"/>
              <a:cs typeface="Arial" panose="020B0604020202020204" pitchFamily="34" charset="0"/>
            </a:rPr>
            <a:t>Education</a:t>
          </a:r>
        </a:p>
      </dgm:t>
    </dgm:pt>
    <dgm:pt modelId="{4461F2D8-4C03-F940-98C8-5A8EB153C037}" type="parTrans" cxnId="{32C64754-3E25-9143-9D44-0BA2C1FE51C7}">
      <dgm:prSet/>
      <dgm:spPr>
        <a:ln>
          <a:solidFill>
            <a:schemeClr val="tx1"/>
          </a:solidFill>
        </a:ln>
      </dgm:spPr>
      <dgm:t>
        <a:bodyPr/>
        <a:lstStyle/>
        <a:p>
          <a:endParaRPr lang="en-US"/>
        </a:p>
      </dgm:t>
    </dgm:pt>
    <dgm:pt modelId="{93C6A575-06F6-7F44-A2A4-04F13C6DBF42}" type="sibTrans" cxnId="{32C64754-3E25-9143-9D44-0BA2C1FE51C7}">
      <dgm:prSet/>
      <dgm:spPr/>
      <dgm:t>
        <a:bodyPr/>
        <a:lstStyle/>
        <a:p>
          <a:endParaRPr lang="en-US"/>
        </a:p>
      </dgm:t>
    </dgm:pt>
    <dgm:pt modelId="{929DAED9-2673-BB45-BDA3-447086B4C48D}">
      <dgm:prSet phldrT="[Text]" custT="1"/>
      <dgm:spPr>
        <a:solidFill>
          <a:srgbClr val="F2861B"/>
        </a:solidFill>
        <a:effectLst/>
      </dgm:spPr>
      <dgm:t>
        <a:bodyPr/>
        <a:lstStyle/>
        <a:p>
          <a:r>
            <a:rPr lang="en-US" sz="1600" dirty="0">
              <a:solidFill>
                <a:schemeClr val="bg1"/>
              </a:solidFill>
              <a:latin typeface="Arial" panose="020B0604020202020204" pitchFamily="34" charset="0"/>
              <a:cs typeface="Arial" panose="020B0604020202020204" pitchFamily="34" charset="0"/>
            </a:rPr>
            <a:t>Networks</a:t>
          </a:r>
        </a:p>
      </dgm:t>
    </dgm:pt>
    <dgm:pt modelId="{BA5F29AD-849C-6745-8871-0D7C5ADC53A6}" type="parTrans" cxnId="{5A6D02AD-A6D8-8B44-85C5-41E70A846E51}">
      <dgm:prSet/>
      <dgm:spPr>
        <a:ln>
          <a:solidFill>
            <a:schemeClr val="tx1"/>
          </a:solidFill>
        </a:ln>
      </dgm:spPr>
      <dgm:t>
        <a:bodyPr/>
        <a:lstStyle/>
        <a:p>
          <a:endParaRPr lang="en-US"/>
        </a:p>
      </dgm:t>
    </dgm:pt>
    <dgm:pt modelId="{5F349FA6-CAAE-5141-A5C2-E7A4C5525713}" type="sibTrans" cxnId="{5A6D02AD-A6D8-8B44-85C5-41E70A846E51}">
      <dgm:prSet/>
      <dgm:spPr/>
      <dgm:t>
        <a:bodyPr/>
        <a:lstStyle/>
        <a:p>
          <a:endParaRPr lang="en-US"/>
        </a:p>
      </dgm:t>
    </dgm:pt>
    <dgm:pt modelId="{C11B7553-EE58-B44C-B90B-B8CCDC88C675}">
      <dgm:prSet custT="1"/>
      <dgm:spPr>
        <a:solidFill>
          <a:srgbClr val="F2861B"/>
        </a:solidFill>
        <a:effectLst/>
      </dgm:spPr>
      <dgm:t>
        <a:bodyPr/>
        <a:lstStyle/>
        <a:p>
          <a:r>
            <a:rPr lang="en-US" sz="1600" dirty="0">
              <a:solidFill>
                <a:schemeClr val="bg1"/>
              </a:solidFill>
              <a:latin typeface="Arial" panose="020B0604020202020204" pitchFamily="34" charset="0"/>
              <a:cs typeface="Arial" panose="020B0604020202020204" pitchFamily="34" charset="0"/>
            </a:rPr>
            <a:t>MCC</a:t>
          </a:r>
        </a:p>
      </dgm:t>
    </dgm:pt>
    <dgm:pt modelId="{736BFDF2-ED08-9247-BF3A-81495A987B33}" type="parTrans" cxnId="{21B21B25-B05B-3544-9CE5-084ACB640391}">
      <dgm:prSet/>
      <dgm:spPr>
        <a:ln>
          <a:solidFill>
            <a:schemeClr val="tx1"/>
          </a:solidFill>
        </a:ln>
      </dgm:spPr>
      <dgm:t>
        <a:bodyPr/>
        <a:lstStyle/>
        <a:p>
          <a:endParaRPr lang="en-US"/>
        </a:p>
      </dgm:t>
    </dgm:pt>
    <dgm:pt modelId="{13874E13-A109-214B-A518-5D30CB8F4CA2}" type="sibTrans" cxnId="{21B21B25-B05B-3544-9CE5-084ACB640391}">
      <dgm:prSet/>
      <dgm:spPr/>
      <dgm:t>
        <a:bodyPr/>
        <a:lstStyle/>
        <a:p>
          <a:endParaRPr lang="en-US"/>
        </a:p>
      </dgm:t>
    </dgm:pt>
    <dgm:pt modelId="{6766AC7E-91C2-442F-B54F-528F6472BB27}">
      <dgm:prSet custT="1"/>
      <dgm:spPr>
        <a:solidFill>
          <a:srgbClr val="088375"/>
        </a:solidFill>
        <a:effectLst/>
      </dgm:spPr>
      <dgm:t>
        <a:bodyPr/>
        <a:lstStyle/>
        <a:p>
          <a:r>
            <a:rPr lang="en-GB" sz="1500" dirty="0">
              <a:solidFill>
                <a:schemeClr val="bg1"/>
              </a:solidFill>
              <a:latin typeface="Arial" panose="020B0604020202020204" pitchFamily="34" charset="0"/>
              <a:cs typeface="Arial" panose="020B0604020202020204" pitchFamily="34" charset="0"/>
            </a:rPr>
            <a:t>Organiser</a:t>
          </a:r>
        </a:p>
      </dgm:t>
    </dgm:pt>
    <dgm:pt modelId="{75A53E33-0E40-4854-923D-E5643EE7B673}" type="parTrans" cxnId="{CBECC1FB-8406-4F8A-A357-C633535652FF}">
      <dgm:prSet/>
      <dgm:spPr>
        <a:ln>
          <a:solidFill>
            <a:schemeClr val="tx1"/>
          </a:solidFill>
        </a:ln>
      </dgm:spPr>
      <dgm:t>
        <a:bodyPr/>
        <a:lstStyle/>
        <a:p>
          <a:endParaRPr lang="en-GB"/>
        </a:p>
      </dgm:t>
    </dgm:pt>
    <dgm:pt modelId="{C1467474-34B2-4D56-A1D7-E860BBC9ACC9}" type="sibTrans" cxnId="{CBECC1FB-8406-4F8A-A357-C633535652FF}">
      <dgm:prSet/>
      <dgm:spPr/>
      <dgm:t>
        <a:bodyPr/>
        <a:lstStyle/>
        <a:p>
          <a:endParaRPr lang="en-GB"/>
        </a:p>
      </dgm:t>
    </dgm:pt>
    <dgm:pt modelId="{F9CB024E-35A7-B34C-A60D-6FEB4AB7082F}">
      <dgm:prSet/>
      <dgm:spPr>
        <a:solidFill>
          <a:srgbClr val="FFFF00"/>
        </a:solidFill>
        <a:effectLst/>
      </dgm:spPr>
      <dgm:t>
        <a:bodyPr/>
        <a:lstStyle/>
        <a:p>
          <a:endParaRPr lang="en-US" dirty="0">
            <a:solidFill>
              <a:schemeClr val="tx1"/>
            </a:solidFill>
            <a:latin typeface="Arial" panose="020B0604020202020204" pitchFamily="34" charset="0"/>
            <a:cs typeface="Arial" panose="020B0604020202020204" pitchFamily="34" charset="0"/>
          </a:endParaRPr>
        </a:p>
      </dgm:t>
    </dgm:pt>
    <dgm:pt modelId="{377F3538-20F4-204D-8BD5-50C2FB23D102}" type="parTrans" cxnId="{69FF26C5-BB19-7A4D-A733-8660FEB46DA6}">
      <dgm:prSet/>
      <dgm:spPr/>
      <dgm:t>
        <a:bodyPr/>
        <a:lstStyle/>
        <a:p>
          <a:endParaRPr lang="en-GB"/>
        </a:p>
      </dgm:t>
    </dgm:pt>
    <dgm:pt modelId="{83F728A1-C36C-844B-ACC7-70350ED91ACE}" type="sibTrans" cxnId="{69FF26C5-BB19-7A4D-A733-8660FEB46DA6}">
      <dgm:prSet/>
      <dgm:spPr/>
      <dgm:t>
        <a:bodyPr/>
        <a:lstStyle/>
        <a:p>
          <a:endParaRPr lang="en-GB"/>
        </a:p>
      </dgm:t>
    </dgm:pt>
    <dgm:pt modelId="{756A5278-DBA9-6440-9461-6CC309136538}">
      <dgm:prSet custT="1"/>
      <dgm:spPr>
        <a:solidFill>
          <a:srgbClr val="D30071"/>
        </a:solidFill>
        <a:effectLst/>
      </dgm:spPr>
      <dgm:t>
        <a:bodyPr/>
        <a:lstStyle/>
        <a:p>
          <a:r>
            <a:rPr lang="en-US" sz="1600" dirty="0">
              <a:solidFill>
                <a:schemeClr val="bg1"/>
              </a:solidFill>
              <a:latin typeface="Arial" panose="020B0604020202020204" pitchFamily="34" charset="0"/>
              <a:cs typeface="Arial" panose="020B0604020202020204" pitchFamily="34" charset="0"/>
            </a:rPr>
            <a:t>Legal</a:t>
          </a:r>
        </a:p>
      </dgm:t>
    </dgm:pt>
    <dgm:pt modelId="{F5C56634-E66D-4C4E-A3E0-B0D6189EAA6F}" type="parTrans" cxnId="{EF8413BE-1329-EB4B-89B2-11F43BB02C2C}">
      <dgm:prSet/>
      <dgm:spPr>
        <a:ln>
          <a:solidFill>
            <a:srgbClr val="28292B"/>
          </a:solidFill>
        </a:ln>
      </dgm:spPr>
      <dgm:t>
        <a:bodyPr/>
        <a:lstStyle/>
        <a:p>
          <a:endParaRPr lang="en-GB"/>
        </a:p>
      </dgm:t>
    </dgm:pt>
    <dgm:pt modelId="{B36290E3-6545-1E44-9B3D-318844C7398A}" type="sibTrans" cxnId="{EF8413BE-1329-EB4B-89B2-11F43BB02C2C}">
      <dgm:prSet/>
      <dgm:spPr/>
      <dgm:t>
        <a:bodyPr/>
        <a:lstStyle/>
        <a:p>
          <a:endParaRPr lang="en-GB"/>
        </a:p>
      </dgm:t>
    </dgm:pt>
    <dgm:pt modelId="{278E13F7-F8C3-5C44-B71E-3EA28A8A1D2C}">
      <dgm:prSet phldrT="[Tex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Comms</a:t>
          </a:r>
          <a:endParaRPr lang="en-US" sz="1600" dirty="0">
            <a:solidFill>
              <a:schemeClr val="bg1"/>
            </a:solidFill>
            <a:latin typeface="Arial" panose="020B0604020202020204" pitchFamily="34" charset="0"/>
            <a:cs typeface="Arial" panose="020B0604020202020204" pitchFamily="34" charset="0"/>
          </a:endParaRPr>
        </a:p>
      </dgm:t>
    </dgm:pt>
    <dgm:pt modelId="{F4F9A810-3F53-9C4F-8F5E-92A88388F727}" type="parTrans" cxnId="{24B62546-2425-9D4D-A124-0CEAAEDB2CE3}">
      <dgm:prSet/>
      <dgm:spPr>
        <a:ln>
          <a:solidFill>
            <a:srgbClr val="28292B"/>
          </a:solidFill>
        </a:ln>
      </dgm:spPr>
      <dgm:t>
        <a:bodyPr/>
        <a:lstStyle/>
        <a:p>
          <a:endParaRPr lang="en-GB"/>
        </a:p>
      </dgm:t>
    </dgm:pt>
    <dgm:pt modelId="{240A843C-7E36-FB42-90F0-B6DC6C401143}" type="sibTrans" cxnId="{24B62546-2425-9D4D-A124-0CEAAEDB2CE3}">
      <dgm:prSet/>
      <dgm:spPr/>
      <dgm:t>
        <a:bodyPr/>
        <a:lstStyle/>
        <a:p>
          <a:endParaRPr lang="en-GB"/>
        </a:p>
      </dgm:t>
    </dgm:pt>
    <dgm:pt modelId="{48AF75D1-A64E-F142-BEF2-BF7A3620331C}">
      <dgm:prSet phldrT="[Text]"/>
      <dgm:spPr>
        <a:solidFill>
          <a:schemeClr val="accent2"/>
        </a:solidFill>
        <a:effectLst/>
      </dgm:spPr>
      <dgm:t>
        <a:bodyPr/>
        <a:lstStyle/>
        <a:p>
          <a:r>
            <a:rPr lang="en-US" dirty="0">
              <a:solidFill>
                <a:schemeClr val="bg1"/>
              </a:solidFill>
              <a:latin typeface="Arial" panose="020B0604020202020204" pitchFamily="34" charset="0"/>
              <a:cs typeface="Arial" panose="020B0604020202020204" pitchFamily="34" charset="0"/>
            </a:rPr>
            <a:t>Branch</a:t>
          </a:r>
        </a:p>
      </dgm:t>
    </dgm:pt>
    <dgm:pt modelId="{EDF01C06-7448-9E42-9901-024779B16B11}" type="sibTrans" cxnId="{A825997A-8E9A-9A4F-BA3C-41225EE34D04}">
      <dgm:prSet/>
      <dgm:spPr/>
      <dgm:t>
        <a:bodyPr/>
        <a:lstStyle/>
        <a:p>
          <a:endParaRPr lang="en-US"/>
        </a:p>
      </dgm:t>
    </dgm:pt>
    <dgm:pt modelId="{A1F59B02-9F09-7347-A93B-7D1686768455}" type="parTrans" cxnId="{A825997A-8E9A-9A4F-BA3C-41225EE34D04}">
      <dgm:prSet/>
      <dgm:spPr/>
      <dgm:t>
        <a:bodyPr/>
        <a:lstStyle/>
        <a:p>
          <a:endParaRPr lang="en-US"/>
        </a:p>
      </dgm:t>
    </dgm:pt>
    <dgm:pt modelId="{9B2EBA1C-0270-6942-BBCC-51EE0D974760}" type="pres">
      <dgm:prSet presAssocID="{E35774B4-2CD3-564E-8D1E-2E55ABA4EEF0}" presName="cycle" presStyleCnt="0">
        <dgm:presLayoutVars>
          <dgm:chMax val="1"/>
          <dgm:dir/>
          <dgm:animLvl val="ctr"/>
          <dgm:resizeHandles val="exact"/>
        </dgm:presLayoutVars>
      </dgm:prSet>
      <dgm:spPr/>
    </dgm:pt>
    <dgm:pt modelId="{28BC4632-CFCD-3641-9784-5B35CFE9C9F5}" type="pres">
      <dgm:prSet presAssocID="{48AF75D1-A64E-F142-BEF2-BF7A3620331C}" presName="centerShape" presStyleLbl="node0" presStyleIdx="0" presStyleCnt="1" custScaleX="128427" custScaleY="129199"/>
      <dgm:spPr/>
    </dgm:pt>
    <dgm:pt modelId="{5604EC5E-DA18-2646-B3E4-7C4F83DFFC71}" type="pres">
      <dgm:prSet presAssocID="{35F2A9C8-E1D2-C249-AD50-338184C56EE3}" presName="Name9" presStyleLbl="parChTrans1D2" presStyleIdx="0" presStyleCnt="8"/>
      <dgm:spPr/>
    </dgm:pt>
    <dgm:pt modelId="{2BFFE6C6-AFFA-B240-A5D8-1E38B107C825}" type="pres">
      <dgm:prSet presAssocID="{35F2A9C8-E1D2-C249-AD50-338184C56EE3}" presName="connTx" presStyleLbl="parChTrans1D2" presStyleIdx="0" presStyleCnt="8"/>
      <dgm:spPr/>
    </dgm:pt>
    <dgm:pt modelId="{F745AF02-573B-CA43-AD6D-0E9775212ECE}" type="pres">
      <dgm:prSet presAssocID="{CD680954-F89B-A04E-AAA2-24210D50BE7F}" presName="node" presStyleLbl="node1" presStyleIdx="0" presStyleCnt="8" custScaleX="121686" custScaleY="120936">
        <dgm:presLayoutVars>
          <dgm:bulletEnabled val="1"/>
        </dgm:presLayoutVars>
      </dgm:prSet>
      <dgm:spPr/>
    </dgm:pt>
    <dgm:pt modelId="{BE178267-3F89-8A44-A563-16CC8157C923}" type="pres">
      <dgm:prSet presAssocID="{F4F9A810-3F53-9C4F-8F5E-92A88388F727}" presName="Name9" presStyleLbl="parChTrans1D2" presStyleIdx="1" presStyleCnt="8"/>
      <dgm:spPr/>
    </dgm:pt>
    <dgm:pt modelId="{9D710988-DEAD-9E45-A127-E0767569CD2D}" type="pres">
      <dgm:prSet presAssocID="{F4F9A810-3F53-9C4F-8F5E-92A88388F727}" presName="connTx" presStyleLbl="parChTrans1D2" presStyleIdx="1" presStyleCnt="8"/>
      <dgm:spPr/>
    </dgm:pt>
    <dgm:pt modelId="{167D3BF0-2CF9-EE4F-AC69-173088E61A74}" type="pres">
      <dgm:prSet presAssocID="{278E13F7-F8C3-5C44-B71E-3EA28A8A1D2C}" presName="node" presStyleLbl="node1" presStyleIdx="1" presStyleCnt="8" custScaleX="121686" custScaleY="120936">
        <dgm:presLayoutVars>
          <dgm:bulletEnabled val="1"/>
        </dgm:presLayoutVars>
      </dgm:prSet>
      <dgm:spPr/>
    </dgm:pt>
    <dgm:pt modelId="{798E4247-E04F-4073-8E43-96B9EC921287}" type="pres">
      <dgm:prSet presAssocID="{75A53E33-0E40-4854-923D-E5643EE7B673}" presName="Name9" presStyleLbl="parChTrans1D2" presStyleIdx="2" presStyleCnt="8"/>
      <dgm:spPr/>
    </dgm:pt>
    <dgm:pt modelId="{6CA925B9-9698-4C42-8337-263B1DDB7D39}" type="pres">
      <dgm:prSet presAssocID="{75A53E33-0E40-4854-923D-E5643EE7B673}" presName="connTx" presStyleLbl="parChTrans1D2" presStyleIdx="2" presStyleCnt="8"/>
      <dgm:spPr/>
    </dgm:pt>
    <dgm:pt modelId="{7B4DA370-D524-47B5-8E50-CB0AF8C36A36}" type="pres">
      <dgm:prSet presAssocID="{6766AC7E-91C2-442F-B54F-528F6472BB27}" presName="node" presStyleLbl="node1" presStyleIdx="2" presStyleCnt="8" custScaleX="121686" custScaleY="120936" custRadScaleRad="100293" custRadScaleInc="4243">
        <dgm:presLayoutVars>
          <dgm:bulletEnabled val="1"/>
        </dgm:presLayoutVars>
      </dgm:prSet>
      <dgm:spPr/>
    </dgm:pt>
    <dgm:pt modelId="{45EFC047-A4AD-4A41-B0D4-F070366BEA48}" type="pres">
      <dgm:prSet presAssocID="{8D9570E4-8AE2-9D4C-8F79-8BA010D23FD9}" presName="Name9" presStyleLbl="parChTrans1D2" presStyleIdx="3" presStyleCnt="8"/>
      <dgm:spPr/>
    </dgm:pt>
    <dgm:pt modelId="{8A51EA0F-7926-B04B-AA13-8AEAF020B5E0}" type="pres">
      <dgm:prSet presAssocID="{8D9570E4-8AE2-9D4C-8F79-8BA010D23FD9}" presName="connTx" presStyleLbl="parChTrans1D2" presStyleIdx="3" presStyleCnt="8"/>
      <dgm:spPr/>
    </dgm:pt>
    <dgm:pt modelId="{C090FB9B-8EA9-9949-9949-8C5984FF7A47}" type="pres">
      <dgm:prSet presAssocID="{4F7B7093-3484-1B4E-9C82-8C9FC3C6A686}" presName="node" presStyleLbl="node1" presStyleIdx="3" presStyleCnt="8" custScaleX="121686" custScaleY="120936">
        <dgm:presLayoutVars>
          <dgm:bulletEnabled val="1"/>
        </dgm:presLayoutVars>
      </dgm:prSet>
      <dgm:spPr/>
    </dgm:pt>
    <dgm:pt modelId="{7D087E76-E2CB-4C4A-89B2-7A7A128F95F1}" type="pres">
      <dgm:prSet presAssocID="{4461F2D8-4C03-F940-98C8-5A8EB153C037}" presName="Name9" presStyleLbl="parChTrans1D2" presStyleIdx="4" presStyleCnt="8"/>
      <dgm:spPr/>
    </dgm:pt>
    <dgm:pt modelId="{5321305C-1D86-3D40-A72C-05446C984719}" type="pres">
      <dgm:prSet presAssocID="{4461F2D8-4C03-F940-98C8-5A8EB153C037}" presName="connTx" presStyleLbl="parChTrans1D2" presStyleIdx="4" presStyleCnt="8"/>
      <dgm:spPr/>
    </dgm:pt>
    <dgm:pt modelId="{97E24CEC-ADC5-D649-A9CC-FD22564DF74A}" type="pres">
      <dgm:prSet presAssocID="{0D37CBC8-6B4E-7C4B-8B56-7CCF76BF72F5}" presName="node" presStyleLbl="node1" presStyleIdx="4" presStyleCnt="8" custScaleX="121686" custScaleY="120936">
        <dgm:presLayoutVars>
          <dgm:bulletEnabled val="1"/>
        </dgm:presLayoutVars>
      </dgm:prSet>
      <dgm:spPr/>
    </dgm:pt>
    <dgm:pt modelId="{C91FD5C3-55BE-1B41-A6A1-DA51CFE61CD5}" type="pres">
      <dgm:prSet presAssocID="{BA5F29AD-849C-6745-8871-0D7C5ADC53A6}" presName="Name9" presStyleLbl="parChTrans1D2" presStyleIdx="5" presStyleCnt="8"/>
      <dgm:spPr/>
    </dgm:pt>
    <dgm:pt modelId="{3210F758-9011-F141-8DFC-79B6E6E5442D}" type="pres">
      <dgm:prSet presAssocID="{BA5F29AD-849C-6745-8871-0D7C5ADC53A6}" presName="connTx" presStyleLbl="parChTrans1D2" presStyleIdx="5" presStyleCnt="8"/>
      <dgm:spPr/>
    </dgm:pt>
    <dgm:pt modelId="{AEBE4D1B-3F47-A24F-AA03-252D11651DC9}" type="pres">
      <dgm:prSet presAssocID="{929DAED9-2673-BB45-BDA3-447086B4C48D}" presName="node" presStyleLbl="node1" presStyleIdx="5" presStyleCnt="8" custScaleX="121686" custScaleY="120936">
        <dgm:presLayoutVars>
          <dgm:bulletEnabled val="1"/>
        </dgm:presLayoutVars>
      </dgm:prSet>
      <dgm:spPr/>
    </dgm:pt>
    <dgm:pt modelId="{0234FC24-8B8F-0A4A-88E4-7CB81BA4CA96}" type="pres">
      <dgm:prSet presAssocID="{736BFDF2-ED08-9247-BF3A-81495A987B33}" presName="Name9" presStyleLbl="parChTrans1D2" presStyleIdx="6" presStyleCnt="8"/>
      <dgm:spPr/>
    </dgm:pt>
    <dgm:pt modelId="{93680216-5970-EF42-B2F8-3F5F0091752A}" type="pres">
      <dgm:prSet presAssocID="{736BFDF2-ED08-9247-BF3A-81495A987B33}" presName="connTx" presStyleLbl="parChTrans1D2" presStyleIdx="6" presStyleCnt="8"/>
      <dgm:spPr/>
    </dgm:pt>
    <dgm:pt modelId="{41DA06A3-01D0-4C48-82E8-85F9C20E0AE7}" type="pres">
      <dgm:prSet presAssocID="{C11B7553-EE58-B44C-B90B-B8CCDC88C675}" presName="node" presStyleLbl="node1" presStyleIdx="6" presStyleCnt="8" custScaleX="121686" custScaleY="120936">
        <dgm:presLayoutVars>
          <dgm:bulletEnabled val="1"/>
        </dgm:presLayoutVars>
      </dgm:prSet>
      <dgm:spPr/>
    </dgm:pt>
    <dgm:pt modelId="{CBBF1B3D-E385-B541-9735-3DFDBF409182}" type="pres">
      <dgm:prSet presAssocID="{F5C56634-E66D-4C4E-A3E0-B0D6189EAA6F}" presName="Name9" presStyleLbl="parChTrans1D2" presStyleIdx="7" presStyleCnt="8"/>
      <dgm:spPr/>
    </dgm:pt>
    <dgm:pt modelId="{5D086523-EB51-6D40-8927-C5A0CA259341}" type="pres">
      <dgm:prSet presAssocID="{F5C56634-E66D-4C4E-A3E0-B0D6189EAA6F}" presName="connTx" presStyleLbl="parChTrans1D2" presStyleIdx="7" presStyleCnt="8"/>
      <dgm:spPr/>
    </dgm:pt>
    <dgm:pt modelId="{F96C4F65-9A86-024C-B223-32F77A7045B3}" type="pres">
      <dgm:prSet presAssocID="{756A5278-DBA9-6440-9461-6CC309136538}" presName="node" presStyleLbl="node1" presStyleIdx="7" presStyleCnt="8" custScaleX="121686" custScaleY="120936">
        <dgm:presLayoutVars>
          <dgm:bulletEnabled val="1"/>
        </dgm:presLayoutVars>
      </dgm:prSet>
      <dgm:spPr/>
    </dgm:pt>
  </dgm:ptLst>
  <dgm:cxnLst>
    <dgm:cxn modelId="{BD72F50F-00CE-F443-AF22-5C905F385945}" type="presOf" srcId="{278E13F7-F8C3-5C44-B71E-3EA28A8A1D2C}" destId="{167D3BF0-2CF9-EE4F-AC69-173088E61A74}" srcOrd="0" destOrd="0" presId="urn:microsoft.com/office/officeart/2005/8/layout/radial1"/>
    <dgm:cxn modelId="{0C91F712-BB19-C24D-B5FA-470332E43802}" type="presOf" srcId="{35F2A9C8-E1D2-C249-AD50-338184C56EE3}" destId="{2BFFE6C6-AFFA-B240-A5D8-1E38B107C825}" srcOrd="1" destOrd="0" presId="urn:microsoft.com/office/officeart/2005/8/layout/radial1"/>
    <dgm:cxn modelId="{21B21B25-B05B-3544-9CE5-084ACB640391}" srcId="{48AF75D1-A64E-F142-BEF2-BF7A3620331C}" destId="{C11B7553-EE58-B44C-B90B-B8CCDC88C675}" srcOrd="6" destOrd="0" parTransId="{736BFDF2-ED08-9247-BF3A-81495A987B33}" sibTransId="{13874E13-A109-214B-A518-5D30CB8F4CA2}"/>
    <dgm:cxn modelId="{E151E52C-FA5F-A94B-AE93-15AB2894064E}" type="presOf" srcId="{35F2A9C8-E1D2-C249-AD50-338184C56EE3}" destId="{5604EC5E-DA18-2646-B3E4-7C4F83DFFC71}" srcOrd="0" destOrd="0" presId="urn:microsoft.com/office/officeart/2005/8/layout/radial1"/>
    <dgm:cxn modelId="{84F3C630-B5A4-BE43-8940-6DA35FF26DE6}" type="presOf" srcId="{F5C56634-E66D-4C4E-A3E0-B0D6189EAA6F}" destId="{CBBF1B3D-E385-B541-9735-3DFDBF409182}" srcOrd="0" destOrd="0" presId="urn:microsoft.com/office/officeart/2005/8/layout/radial1"/>
    <dgm:cxn modelId="{2D94F333-30F7-9746-8B37-325E6CE88488}" type="presOf" srcId="{CD680954-F89B-A04E-AAA2-24210D50BE7F}" destId="{F745AF02-573B-CA43-AD6D-0E9775212ECE}" srcOrd="0" destOrd="0" presId="urn:microsoft.com/office/officeart/2005/8/layout/radial1"/>
    <dgm:cxn modelId="{06117D39-9F3E-6646-9467-836C0E51DCFA}" type="presOf" srcId="{F4F9A810-3F53-9C4F-8F5E-92A88388F727}" destId="{BE178267-3F89-8A44-A563-16CC8157C923}" srcOrd="0" destOrd="0" presId="urn:microsoft.com/office/officeart/2005/8/layout/radial1"/>
    <dgm:cxn modelId="{730ADB40-5BBD-A24D-88CE-74C6CD8C09DE}" type="presOf" srcId="{BA5F29AD-849C-6745-8871-0D7C5ADC53A6}" destId="{3210F758-9011-F141-8DFC-79B6E6E5442D}" srcOrd="1" destOrd="0" presId="urn:microsoft.com/office/officeart/2005/8/layout/radial1"/>
    <dgm:cxn modelId="{FD932C42-4B62-0440-942A-2F7C354AEA91}" srcId="{48AF75D1-A64E-F142-BEF2-BF7A3620331C}" destId="{4F7B7093-3484-1B4E-9C82-8C9FC3C6A686}" srcOrd="3" destOrd="0" parTransId="{8D9570E4-8AE2-9D4C-8F79-8BA010D23FD9}" sibTransId="{FD60B63B-A641-E442-A13C-5846251A1F2C}"/>
    <dgm:cxn modelId="{24B62546-2425-9D4D-A124-0CEAAEDB2CE3}" srcId="{48AF75D1-A64E-F142-BEF2-BF7A3620331C}" destId="{278E13F7-F8C3-5C44-B71E-3EA28A8A1D2C}" srcOrd="1" destOrd="0" parTransId="{F4F9A810-3F53-9C4F-8F5E-92A88388F727}" sibTransId="{240A843C-7E36-FB42-90F0-B6DC6C401143}"/>
    <dgm:cxn modelId="{2504D172-5F41-0948-B5F4-C433DA2DCBB1}" type="presOf" srcId="{4F7B7093-3484-1B4E-9C82-8C9FC3C6A686}" destId="{C090FB9B-8EA9-9949-9949-8C5984FF7A47}" srcOrd="0" destOrd="0" presId="urn:microsoft.com/office/officeart/2005/8/layout/radial1"/>
    <dgm:cxn modelId="{D974B553-43AD-1040-98A0-AEE08291DC11}" type="presOf" srcId="{0D37CBC8-6B4E-7C4B-8B56-7CCF76BF72F5}" destId="{97E24CEC-ADC5-D649-A9CC-FD22564DF74A}" srcOrd="0" destOrd="0" presId="urn:microsoft.com/office/officeart/2005/8/layout/radial1"/>
    <dgm:cxn modelId="{32C64754-3E25-9143-9D44-0BA2C1FE51C7}" srcId="{48AF75D1-A64E-F142-BEF2-BF7A3620331C}" destId="{0D37CBC8-6B4E-7C4B-8B56-7CCF76BF72F5}" srcOrd="4" destOrd="0" parTransId="{4461F2D8-4C03-F940-98C8-5A8EB153C037}" sibTransId="{93C6A575-06F6-7F44-A2A4-04F13C6DBF42}"/>
    <dgm:cxn modelId="{A825997A-8E9A-9A4F-BA3C-41225EE34D04}" srcId="{E35774B4-2CD3-564E-8D1E-2E55ABA4EEF0}" destId="{48AF75D1-A64E-F142-BEF2-BF7A3620331C}" srcOrd="0" destOrd="0" parTransId="{A1F59B02-9F09-7347-A93B-7D1686768455}" sibTransId="{EDF01C06-7448-9E42-9901-024779B16B11}"/>
    <dgm:cxn modelId="{B14DDF84-6070-6F4A-8AA0-2378474A6EB2}" type="presOf" srcId="{BA5F29AD-849C-6745-8871-0D7C5ADC53A6}" destId="{C91FD5C3-55BE-1B41-A6A1-DA51CFE61CD5}" srcOrd="0" destOrd="0" presId="urn:microsoft.com/office/officeart/2005/8/layout/radial1"/>
    <dgm:cxn modelId="{74159095-390C-AD46-AAE1-44E8C4B48A0E}" type="presOf" srcId="{4461F2D8-4C03-F940-98C8-5A8EB153C037}" destId="{7D087E76-E2CB-4C4A-89B2-7A7A128F95F1}" srcOrd="0" destOrd="0" presId="urn:microsoft.com/office/officeart/2005/8/layout/radial1"/>
    <dgm:cxn modelId="{2765BE97-4DC5-4C45-BB69-9533EA98433C}" type="presOf" srcId="{F4F9A810-3F53-9C4F-8F5E-92A88388F727}" destId="{9D710988-DEAD-9E45-A127-E0767569CD2D}" srcOrd="1" destOrd="0" presId="urn:microsoft.com/office/officeart/2005/8/layout/radial1"/>
    <dgm:cxn modelId="{27ADEF97-5D11-854D-B9A2-3B2DC9D78229}" type="presOf" srcId="{8D9570E4-8AE2-9D4C-8F79-8BA010D23FD9}" destId="{45EFC047-A4AD-4A41-B0D4-F070366BEA48}" srcOrd="0" destOrd="0" presId="urn:microsoft.com/office/officeart/2005/8/layout/radial1"/>
    <dgm:cxn modelId="{DF803FAB-38CD-7241-925B-10ED12F5E216}" type="presOf" srcId="{C11B7553-EE58-B44C-B90B-B8CCDC88C675}" destId="{41DA06A3-01D0-4C48-82E8-85F9C20E0AE7}" srcOrd="0" destOrd="0" presId="urn:microsoft.com/office/officeart/2005/8/layout/radial1"/>
    <dgm:cxn modelId="{04E52AAC-6CD1-994C-A77A-351801D76726}" srcId="{48AF75D1-A64E-F142-BEF2-BF7A3620331C}" destId="{CD680954-F89B-A04E-AAA2-24210D50BE7F}" srcOrd="0" destOrd="0" parTransId="{35F2A9C8-E1D2-C249-AD50-338184C56EE3}" sibTransId="{5F0C8998-B7E7-FD4C-AF21-AD93413F972E}"/>
    <dgm:cxn modelId="{5A6D02AD-A6D8-8B44-85C5-41E70A846E51}" srcId="{48AF75D1-A64E-F142-BEF2-BF7A3620331C}" destId="{929DAED9-2673-BB45-BDA3-447086B4C48D}" srcOrd="5" destOrd="0" parTransId="{BA5F29AD-849C-6745-8871-0D7C5ADC53A6}" sibTransId="{5F349FA6-CAAE-5141-A5C2-E7A4C5525713}"/>
    <dgm:cxn modelId="{DF56C2B0-365A-4523-B04D-B5A0122E1A26}" type="presOf" srcId="{6766AC7E-91C2-442F-B54F-528F6472BB27}" destId="{7B4DA370-D524-47B5-8E50-CB0AF8C36A36}" srcOrd="0" destOrd="0" presId="urn:microsoft.com/office/officeart/2005/8/layout/radial1"/>
    <dgm:cxn modelId="{0EAEF0B0-BD3C-A946-AE21-74993CFAAD77}" type="presOf" srcId="{F5C56634-E66D-4C4E-A3E0-B0D6189EAA6F}" destId="{5D086523-EB51-6D40-8927-C5A0CA259341}" srcOrd="1" destOrd="0" presId="urn:microsoft.com/office/officeart/2005/8/layout/radial1"/>
    <dgm:cxn modelId="{6EF5BFB3-B812-4CF7-9714-2280DE3F5F7F}" type="presOf" srcId="{75A53E33-0E40-4854-923D-E5643EE7B673}" destId="{6CA925B9-9698-4C42-8337-263B1DDB7D39}" srcOrd="1" destOrd="0" presId="urn:microsoft.com/office/officeart/2005/8/layout/radial1"/>
    <dgm:cxn modelId="{7385FCB9-CC86-5044-A545-928A994ADDBF}" type="presOf" srcId="{4461F2D8-4C03-F940-98C8-5A8EB153C037}" destId="{5321305C-1D86-3D40-A72C-05446C984719}" srcOrd="1" destOrd="0" presId="urn:microsoft.com/office/officeart/2005/8/layout/radial1"/>
    <dgm:cxn modelId="{EF8413BE-1329-EB4B-89B2-11F43BB02C2C}" srcId="{48AF75D1-A64E-F142-BEF2-BF7A3620331C}" destId="{756A5278-DBA9-6440-9461-6CC309136538}" srcOrd="7" destOrd="0" parTransId="{F5C56634-E66D-4C4E-A3E0-B0D6189EAA6F}" sibTransId="{B36290E3-6545-1E44-9B3D-318844C7398A}"/>
    <dgm:cxn modelId="{69FF26C5-BB19-7A4D-A733-8660FEB46DA6}" srcId="{E35774B4-2CD3-564E-8D1E-2E55ABA4EEF0}" destId="{F9CB024E-35A7-B34C-A60D-6FEB4AB7082F}" srcOrd="1" destOrd="0" parTransId="{377F3538-20F4-204D-8BD5-50C2FB23D102}" sibTransId="{83F728A1-C36C-844B-ACC7-70350ED91ACE}"/>
    <dgm:cxn modelId="{929A73C5-E9FC-204D-9E10-5979AD6CF1B3}" type="presOf" srcId="{736BFDF2-ED08-9247-BF3A-81495A987B33}" destId="{0234FC24-8B8F-0A4A-88E4-7CB81BA4CA96}" srcOrd="0" destOrd="0" presId="urn:microsoft.com/office/officeart/2005/8/layout/radial1"/>
    <dgm:cxn modelId="{6841B0D9-937C-4A48-83E3-C31CC92CA17D}" type="presOf" srcId="{756A5278-DBA9-6440-9461-6CC309136538}" destId="{F96C4F65-9A86-024C-B223-32F77A7045B3}" srcOrd="0" destOrd="0" presId="urn:microsoft.com/office/officeart/2005/8/layout/radial1"/>
    <dgm:cxn modelId="{85728BE9-2D74-FB4F-A5D1-DB869E2356DC}" type="presOf" srcId="{929DAED9-2673-BB45-BDA3-447086B4C48D}" destId="{AEBE4D1B-3F47-A24F-AA03-252D11651DC9}" srcOrd="0" destOrd="0" presId="urn:microsoft.com/office/officeart/2005/8/layout/radial1"/>
    <dgm:cxn modelId="{CDBA94EF-F9EE-8D47-A447-2475B5ADFA5D}" type="presOf" srcId="{736BFDF2-ED08-9247-BF3A-81495A987B33}" destId="{93680216-5970-EF42-B2F8-3F5F0091752A}" srcOrd="1" destOrd="0" presId="urn:microsoft.com/office/officeart/2005/8/layout/radial1"/>
    <dgm:cxn modelId="{033023F0-7557-644B-8ABB-5D1580080D3E}" type="presOf" srcId="{8D9570E4-8AE2-9D4C-8F79-8BA010D23FD9}" destId="{8A51EA0F-7926-B04B-AA13-8AEAF020B5E0}" srcOrd="1" destOrd="0" presId="urn:microsoft.com/office/officeart/2005/8/layout/radial1"/>
    <dgm:cxn modelId="{684517F2-2636-0247-A20C-D8D455869610}" type="presOf" srcId="{48AF75D1-A64E-F142-BEF2-BF7A3620331C}" destId="{28BC4632-CFCD-3641-9784-5B35CFE9C9F5}" srcOrd="0" destOrd="0" presId="urn:microsoft.com/office/officeart/2005/8/layout/radial1"/>
    <dgm:cxn modelId="{16972DF5-F96C-4AD2-967F-916927D0DEAC}" type="presOf" srcId="{75A53E33-0E40-4854-923D-E5643EE7B673}" destId="{798E4247-E04F-4073-8E43-96B9EC921287}" srcOrd="0" destOrd="0" presId="urn:microsoft.com/office/officeart/2005/8/layout/radial1"/>
    <dgm:cxn modelId="{7FC91FF6-2611-4748-8E29-67D30EBAD63A}" type="presOf" srcId="{E35774B4-2CD3-564E-8D1E-2E55ABA4EEF0}" destId="{9B2EBA1C-0270-6942-BBCC-51EE0D974760}" srcOrd="0" destOrd="0" presId="urn:microsoft.com/office/officeart/2005/8/layout/radial1"/>
    <dgm:cxn modelId="{CBECC1FB-8406-4F8A-A357-C633535652FF}" srcId="{48AF75D1-A64E-F142-BEF2-BF7A3620331C}" destId="{6766AC7E-91C2-442F-B54F-528F6472BB27}" srcOrd="2" destOrd="0" parTransId="{75A53E33-0E40-4854-923D-E5643EE7B673}" sibTransId="{C1467474-34B2-4D56-A1D7-E860BBC9ACC9}"/>
    <dgm:cxn modelId="{44C2B654-A712-F347-88F1-437404A110A0}" type="presParOf" srcId="{9B2EBA1C-0270-6942-BBCC-51EE0D974760}" destId="{28BC4632-CFCD-3641-9784-5B35CFE9C9F5}" srcOrd="0" destOrd="0" presId="urn:microsoft.com/office/officeart/2005/8/layout/radial1"/>
    <dgm:cxn modelId="{8C8A9D2D-FA21-C14C-816E-435BD7360888}" type="presParOf" srcId="{9B2EBA1C-0270-6942-BBCC-51EE0D974760}" destId="{5604EC5E-DA18-2646-B3E4-7C4F83DFFC71}" srcOrd="1" destOrd="0" presId="urn:microsoft.com/office/officeart/2005/8/layout/radial1"/>
    <dgm:cxn modelId="{90707D19-357D-D648-93A7-76B5AC013652}" type="presParOf" srcId="{5604EC5E-DA18-2646-B3E4-7C4F83DFFC71}" destId="{2BFFE6C6-AFFA-B240-A5D8-1E38B107C825}" srcOrd="0" destOrd="0" presId="urn:microsoft.com/office/officeart/2005/8/layout/radial1"/>
    <dgm:cxn modelId="{5247AE06-A245-1442-A5BE-8F105AD07AC7}" type="presParOf" srcId="{9B2EBA1C-0270-6942-BBCC-51EE0D974760}" destId="{F745AF02-573B-CA43-AD6D-0E9775212ECE}" srcOrd="2" destOrd="0" presId="urn:microsoft.com/office/officeart/2005/8/layout/radial1"/>
    <dgm:cxn modelId="{A58881D6-BC01-2F40-8FA0-0332A2382FBA}" type="presParOf" srcId="{9B2EBA1C-0270-6942-BBCC-51EE0D974760}" destId="{BE178267-3F89-8A44-A563-16CC8157C923}" srcOrd="3" destOrd="0" presId="urn:microsoft.com/office/officeart/2005/8/layout/radial1"/>
    <dgm:cxn modelId="{EBFF43B9-0F77-6041-B6FF-5965E59C973B}" type="presParOf" srcId="{BE178267-3F89-8A44-A563-16CC8157C923}" destId="{9D710988-DEAD-9E45-A127-E0767569CD2D}" srcOrd="0" destOrd="0" presId="urn:microsoft.com/office/officeart/2005/8/layout/radial1"/>
    <dgm:cxn modelId="{0F2876F7-A19D-6F4A-A188-AD5291FE571B}" type="presParOf" srcId="{9B2EBA1C-0270-6942-BBCC-51EE0D974760}" destId="{167D3BF0-2CF9-EE4F-AC69-173088E61A74}" srcOrd="4" destOrd="0" presId="urn:microsoft.com/office/officeart/2005/8/layout/radial1"/>
    <dgm:cxn modelId="{3D07C181-B787-4CF4-A689-DD47632B9CDD}" type="presParOf" srcId="{9B2EBA1C-0270-6942-BBCC-51EE0D974760}" destId="{798E4247-E04F-4073-8E43-96B9EC921287}" srcOrd="5" destOrd="0" presId="urn:microsoft.com/office/officeart/2005/8/layout/radial1"/>
    <dgm:cxn modelId="{5AC45B45-862B-4278-AFC7-0A1D38AD9F90}" type="presParOf" srcId="{798E4247-E04F-4073-8E43-96B9EC921287}" destId="{6CA925B9-9698-4C42-8337-263B1DDB7D39}" srcOrd="0" destOrd="0" presId="urn:microsoft.com/office/officeart/2005/8/layout/radial1"/>
    <dgm:cxn modelId="{C78F6300-D31B-4C6C-83CF-722CC91BEA42}" type="presParOf" srcId="{9B2EBA1C-0270-6942-BBCC-51EE0D974760}" destId="{7B4DA370-D524-47B5-8E50-CB0AF8C36A36}" srcOrd="6" destOrd="0" presId="urn:microsoft.com/office/officeart/2005/8/layout/radial1"/>
    <dgm:cxn modelId="{7FEA1723-9C3A-544B-A54B-FD3C1BD5D682}" type="presParOf" srcId="{9B2EBA1C-0270-6942-BBCC-51EE0D974760}" destId="{45EFC047-A4AD-4A41-B0D4-F070366BEA48}" srcOrd="7" destOrd="0" presId="urn:microsoft.com/office/officeart/2005/8/layout/radial1"/>
    <dgm:cxn modelId="{33F5EEF2-1429-3F4B-87C5-A01632DA07A9}" type="presParOf" srcId="{45EFC047-A4AD-4A41-B0D4-F070366BEA48}" destId="{8A51EA0F-7926-B04B-AA13-8AEAF020B5E0}" srcOrd="0" destOrd="0" presId="urn:microsoft.com/office/officeart/2005/8/layout/radial1"/>
    <dgm:cxn modelId="{20BE7463-6DBD-F748-A416-A94A474CE283}" type="presParOf" srcId="{9B2EBA1C-0270-6942-BBCC-51EE0D974760}" destId="{C090FB9B-8EA9-9949-9949-8C5984FF7A47}" srcOrd="8" destOrd="0" presId="urn:microsoft.com/office/officeart/2005/8/layout/radial1"/>
    <dgm:cxn modelId="{2F7A9E8D-C772-644C-A841-25CFAAD061B4}" type="presParOf" srcId="{9B2EBA1C-0270-6942-BBCC-51EE0D974760}" destId="{7D087E76-E2CB-4C4A-89B2-7A7A128F95F1}" srcOrd="9" destOrd="0" presId="urn:microsoft.com/office/officeart/2005/8/layout/radial1"/>
    <dgm:cxn modelId="{FB98CE4A-E027-7245-B4C0-EB060F25E515}" type="presParOf" srcId="{7D087E76-E2CB-4C4A-89B2-7A7A128F95F1}" destId="{5321305C-1D86-3D40-A72C-05446C984719}" srcOrd="0" destOrd="0" presId="urn:microsoft.com/office/officeart/2005/8/layout/radial1"/>
    <dgm:cxn modelId="{22030A91-3BD4-9444-885A-FB7B7B9E7400}" type="presParOf" srcId="{9B2EBA1C-0270-6942-BBCC-51EE0D974760}" destId="{97E24CEC-ADC5-D649-A9CC-FD22564DF74A}" srcOrd="10" destOrd="0" presId="urn:microsoft.com/office/officeart/2005/8/layout/radial1"/>
    <dgm:cxn modelId="{9B4381EF-8707-BE4D-966B-9BEF8BF8C133}" type="presParOf" srcId="{9B2EBA1C-0270-6942-BBCC-51EE0D974760}" destId="{C91FD5C3-55BE-1B41-A6A1-DA51CFE61CD5}" srcOrd="11" destOrd="0" presId="urn:microsoft.com/office/officeart/2005/8/layout/radial1"/>
    <dgm:cxn modelId="{DC1C6FC3-8E9E-E440-BEAC-EE175FD2A71F}" type="presParOf" srcId="{C91FD5C3-55BE-1B41-A6A1-DA51CFE61CD5}" destId="{3210F758-9011-F141-8DFC-79B6E6E5442D}" srcOrd="0" destOrd="0" presId="urn:microsoft.com/office/officeart/2005/8/layout/radial1"/>
    <dgm:cxn modelId="{9787FDB4-3A05-C141-9933-01E32BEA53BC}" type="presParOf" srcId="{9B2EBA1C-0270-6942-BBCC-51EE0D974760}" destId="{AEBE4D1B-3F47-A24F-AA03-252D11651DC9}" srcOrd="12" destOrd="0" presId="urn:microsoft.com/office/officeart/2005/8/layout/radial1"/>
    <dgm:cxn modelId="{BB3EF0DD-B8FF-4A40-96E9-C120EAD05C57}" type="presParOf" srcId="{9B2EBA1C-0270-6942-BBCC-51EE0D974760}" destId="{0234FC24-8B8F-0A4A-88E4-7CB81BA4CA96}" srcOrd="13" destOrd="0" presId="urn:microsoft.com/office/officeart/2005/8/layout/radial1"/>
    <dgm:cxn modelId="{F689E449-D2EB-FF42-ADDF-E507C2EDF95B}" type="presParOf" srcId="{0234FC24-8B8F-0A4A-88E4-7CB81BA4CA96}" destId="{93680216-5970-EF42-B2F8-3F5F0091752A}" srcOrd="0" destOrd="0" presId="urn:microsoft.com/office/officeart/2005/8/layout/radial1"/>
    <dgm:cxn modelId="{27545C6E-BE61-6940-B784-0118B413699F}" type="presParOf" srcId="{9B2EBA1C-0270-6942-BBCC-51EE0D974760}" destId="{41DA06A3-01D0-4C48-82E8-85F9C20E0AE7}" srcOrd="14" destOrd="0" presId="urn:microsoft.com/office/officeart/2005/8/layout/radial1"/>
    <dgm:cxn modelId="{74A29710-56BD-EB42-A9A3-703808EB0106}" type="presParOf" srcId="{9B2EBA1C-0270-6942-BBCC-51EE0D974760}" destId="{CBBF1B3D-E385-B541-9735-3DFDBF409182}" srcOrd="15" destOrd="0" presId="urn:microsoft.com/office/officeart/2005/8/layout/radial1"/>
    <dgm:cxn modelId="{C5506C8A-6825-2C41-A948-530141F38832}" type="presParOf" srcId="{CBBF1B3D-E385-B541-9735-3DFDBF409182}" destId="{5D086523-EB51-6D40-8927-C5A0CA259341}" srcOrd="0" destOrd="0" presId="urn:microsoft.com/office/officeart/2005/8/layout/radial1"/>
    <dgm:cxn modelId="{02381F31-1B8A-8848-98C0-3CC56AF586C7}" type="presParOf" srcId="{9B2EBA1C-0270-6942-BBCC-51EE0D974760}" destId="{F96C4F65-9A86-024C-B223-32F77A7045B3}" srcOrd="16"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E497CA-F67B-9D4D-BB1B-77B25201A77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188C9E2-452F-E647-8835-BE73D189EC16}">
      <dgm:prSet phldrT="[Text]"/>
      <dgm:spPr>
        <a:solidFill>
          <a:schemeClr val="accent4"/>
        </a:solidFill>
      </dgm:spPr>
      <dgm:t>
        <a:bodyPr/>
        <a:lstStyle/>
        <a:p>
          <a:r>
            <a:rPr lang="en-GB" b="1" dirty="0">
              <a:effectLst/>
              <a:latin typeface="Arial"/>
              <a:ea typeface="Times New Roman"/>
              <a:cs typeface="Times New Roman"/>
            </a:rPr>
            <a:t>Growing Membership</a:t>
          </a:r>
          <a:endParaRPr lang="en-US" dirty="0"/>
        </a:p>
      </dgm:t>
    </dgm:pt>
    <dgm:pt modelId="{B07D5ABB-EE48-CB48-82E0-6B8F09E6E90A}" type="parTrans" cxnId="{0565C37D-61C3-A342-BAAA-8E42F31D5A86}">
      <dgm:prSet/>
      <dgm:spPr/>
      <dgm:t>
        <a:bodyPr/>
        <a:lstStyle/>
        <a:p>
          <a:endParaRPr lang="en-US"/>
        </a:p>
      </dgm:t>
    </dgm:pt>
    <dgm:pt modelId="{3DD604F0-E2FD-6D4F-9D4D-F2116127C0D4}" type="sibTrans" cxnId="{0565C37D-61C3-A342-BAAA-8E42F31D5A86}">
      <dgm:prSet/>
      <dgm:spPr>
        <a:ln w="114300" cap="flat">
          <a:solidFill>
            <a:schemeClr val="accent3"/>
          </a:solidFill>
          <a:miter lim="800000"/>
          <a:headEnd type="none"/>
          <a:tailEnd type="stealth"/>
        </a:ln>
      </dgm:spPr>
      <dgm:t>
        <a:bodyPr/>
        <a:lstStyle/>
        <a:p>
          <a:endParaRPr lang="en-US"/>
        </a:p>
      </dgm:t>
    </dgm:pt>
    <dgm:pt modelId="{EC61B9DA-4C2B-8440-99AD-CF1838A05FA2}">
      <dgm:prSet phldrT="[Text]"/>
      <dgm:spPr>
        <a:solidFill>
          <a:schemeClr val="accent4"/>
        </a:solidFill>
      </dgm:spPr>
      <dgm:t>
        <a:bodyPr/>
        <a:lstStyle/>
        <a:p>
          <a:r>
            <a:rPr lang="en-GB" b="1" dirty="0">
              <a:effectLst/>
              <a:latin typeface="Arial"/>
              <a:ea typeface="Times New Roman"/>
              <a:cs typeface="Times New Roman"/>
            </a:rPr>
            <a:t>Members set and support union’s negotiating priorities</a:t>
          </a:r>
          <a:endParaRPr lang="en-US" dirty="0"/>
        </a:p>
      </dgm:t>
    </dgm:pt>
    <dgm:pt modelId="{F8E4960F-169D-5248-90E7-94EEAE26302A}" type="parTrans" cxnId="{A885CB2E-2639-B54D-9453-5255D4C30949}">
      <dgm:prSet/>
      <dgm:spPr/>
      <dgm:t>
        <a:bodyPr/>
        <a:lstStyle/>
        <a:p>
          <a:endParaRPr lang="en-US"/>
        </a:p>
      </dgm:t>
    </dgm:pt>
    <dgm:pt modelId="{91834B6E-7AE1-B740-A8F1-D47A076525D1}" type="sibTrans" cxnId="{A885CB2E-2639-B54D-9453-5255D4C30949}">
      <dgm:prSet/>
      <dgm:spPr>
        <a:ln w="114300" cap="flat">
          <a:solidFill>
            <a:schemeClr val="accent3"/>
          </a:solidFill>
          <a:miter lim="800000"/>
          <a:tailEnd type="stealth"/>
        </a:ln>
      </dgm:spPr>
      <dgm:t>
        <a:bodyPr/>
        <a:lstStyle/>
        <a:p>
          <a:endParaRPr lang="en-US"/>
        </a:p>
      </dgm:t>
    </dgm:pt>
    <dgm:pt modelId="{6F9055EC-D9CE-C24D-90C2-D744F12BC78C}">
      <dgm:prSet phldrT="[Text]"/>
      <dgm:spPr>
        <a:solidFill>
          <a:schemeClr val="accent4"/>
        </a:solidFill>
      </dgm:spPr>
      <dgm:t>
        <a:bodyPr/>
        <a:lstStyle/>
        <a:p>
          <a:r>
            <a:rPr lang="en-GB" b="1" dirty="0">
              <a:effectLst/>
              <a:latin typeface="Arial"/>
              <a:ea typeface="Times New Roman"/>
              <a:cs typeface="Times New Roman"/>
            </a:rPr>
            <a:t>Negotiations deliver results</a:t>
          </a:r>
          <a:endParaRPr lang="en-US" dirty="0"/>
        </a:p>
      </dgm:t>
    </dgm:pt>
    <dgm:pt modelId="{ADA455AF-1D85-9843-BFDD-B900B6E0E600}" type="parTrans" cxnId="{F1898BB6-1AF9-D34A-AEF6-602B0BD9EEBA}">
      <dgm:prSet/>
      <dgm:spPr/>
      <dgm:t>
        <a:bodyPr/>
        <a:lstStyle/>
        <a:p>
          <a:endParaRPr lang="en-US"/>
        </a:p>
      </dgm:t>
    </dgm:pt>
    <dgm:pt modelId="{EF13F8D7-6837-CD41-966B-1F693026F959}" type="sibTrans" cxnId="{F1898BB6-1AF9-D34A-AEF6-602B0BD9EEBA}">
      <dgm:prSet/>
      <dgm:spPr>
        <a:ln w="114300" cap="flat">
          <a:solidFill>
            <a:schemeClr val="accent3"/>
          </a:solidFill>
          <a:miter lim="800000"/>
          <a:tailEnd type="stealth"/>
        </a:ln>
      </dgm:spPr>
      <dgm:t>
        <a:bodyPr/>
        <a:lstStyle/>
        <a:p>
          <a:endParaRPr lang="en-US"/>
        </a:p>
      </dgm:t>
    </dgm:pt>
    <dgm:pt modelId="{CBEB1652-DB72-8042-9EAB-680B748D02E6}">
      <dgm:prSet phldrT="[Text]"/>
      <dgm:spPr>
        <a:solidFill>
          <a:schemeClr val="accent4"/>
        </a:solidFill>
      </dgm:spPr>
      <dgm:t>
        <a:bodyPr/>
        <a:lstStyle/>
        <a:p>
          <a:r>
            <a:rPr lang="en-GB" b="1" dirty="0">
              <a:effectLst/>
              <a:latin typeface="Arial"/>
              <a:ea typeface="Times New Roman"/>
              <a:cs typeface="Times New Roman"/>
            </a:rPr>
            <a:t>Encourages others to join</a:t>
          </a:r>
          <a:endParaRPr lang="en-US" dirty="0"/>
        </a:p>
      </dgm:t>
    </dgm:pt>
    <dgm:pt modelId="{74573C49-6858-AD4C-98D7-BD144E839E9B}" type="parTrans" cxnId="{9EEE2321-37F3-424F-98D6-A4D429E06F65}">
      <dgm:prSet/>
      <dgm:spPr/>
      <dgm:t>
        <a:bodyPr/>
        <a:lstStyle/>
        <a:p>
          <a:endParaRPr lang="en-US"/>
        </a:p>
      </dgm:t>
    </dgm:pt>
    <dgm:pt modelId="{D87A203B-25AC-0C45-AA9A-8AA99E3B13CE}" type="sibTrans" cxnId="{9EEE2321-37F3-424F-98D6-A4D429E06F65}">
      <dgm:prSet/>
      <dgm:spPr>
        <a:ln w="114300" cap="flat">
          <a:solidFill>
            <a:schemeClr val="accent3"/>
          </a:solidFill>
          <a:miter lim="800000"/>
          <a:tailEnd type="stealth"/>
        </a:ln>
      </dgm:spPr>
      <dgm:t>
        <a:bodyPr/>
        <a:lstStyle/>
        <a:p>
          <a:endParaRPr lang="en-US"/>
        </a:p>
      </dgm:t>
    </dgm:pt>
    <dgm:pt modelId="{3DB4D8EB-BC6E-A540-AD67-0B7C7845A18F}" type="pres">
      <dgm:prSet presAssocID="{5FE497CA-F67B-9D4D-BB1B-77B25201A771}" presName="cycle" presStyleCnt="0">
        <dgm:presLayoutVars>
          <dgm:dir/>
          <dgm:resizeHandles val="exact"/>
        </dgm:presLayoutVars>
      </dgm:prSet>
      <dgm:spPr/>
    </dgm:pt>
    <dgm:pt modelId="{F7889F28-BCF2-6644-B3D4-670A7F8948BA}" type="pres">
      <dgm:prSet presAssocID="{B188C9E2-452F-E647-8835-BE73D189EC16}" presName="node" presStyleLbl="node1" presStyleIdx="0" presStyleCnt="4">
        <dgm:presLayoutVars>
          <dgm:bulletEnabled val="1"/>
        </dgm:presLayoutVars>
      </dgm:prSet>
      <dgm:spPr/>
    </dgm:pt>
    <dgm:pt modelId="{76C6E020-C445-BA46-A4FB-F4B4C7DCC19F}" type="pres">
      <dgm:prSet presAssocID="{B188C9E2-452F-E647-8835-BE73D189EC16}" presName="spNode" presStyleCnt="0"/>
      <dgm:spPr/>
    </dgm:pt>
    <dgm:pt modelId="{11504279-F0F8-BD42-AA82-3D0D0C42C9C8}" type="pres">
      <dgm:prSet presAssocID="{3DD604F0-E2FD-6D4F-9D4D-F2116127C0D4}" presName="sibTrans" presStyleLbl="sibTrans1D1" presStyleIdx="0" presStyleCnt="4"/>
      <dgm:spPr/>
    </dgm:pt>
    <dgm:pt modelId="{AFE9A5CD-6427-0146-A591-CE33CB2BDA65}" type="pres">
      <dgm:prSet presAssocID="{EC61B9DA-4C2B-8440-99AD-CF1838A05FA2}" presName="node" presStyleLbl="node1" presStyleIdx="1" presStyleCnt="4">
        <dgm:presLayoutVars>
          <dgm:bulletEnabled val="1"/>
        </dgm:presLayoutVars>
      </dgm:prSet>
      <dgm:spPr/>
    </dgm:pt>
    <dgm:pt modelId="{DA7C4001-D33A-294A-8E36-231238082BAA}" type="pres">
      <dgm:prSet presAssocID="{EC61B9DA-4C2B-8440-99AD-CF1838A05FA2}" presName="spNode" presStyleCnt="0"/>
      <dgm:spPr/>
    </dgm:pt>
    <dgm:pt modelId="{C333DD8C-E4BC-A34B-B22F-1EEC79937FA7}" type="pres">
      <dgm:prSet presAssocID="{91834B6E-7AE1-B740-A8F1-D47A076525D1}" presName="sibTrans" presStyleLbl="sibTrans1D1" presStyleIdx="1" presStyleCnt="4"/>
      <dgm:spPr/>
    </dgm:pt>
    <dgm:pt modelId="{8C40DFA0-2FDA-C44B-A989-424C90CA4BA7}" type="pres">
      <dgm:prSet presAssocID="{6F9055EC-D9CE-C24D-90C2-D744F12BC78C}" presName="node" presStyleLbl="node1" presStyleIdx="2" presStyleCnt="4">
        <dgm:presLayoutVars>
          <dgm:bulletEnabled val="1"/>
        </dgm:presLayoutVars>
      </dgm:prSet>
      <dgm:spPr/>
    </dgm:pt>
    <dgm:pt modelId="{F8A9ACA8-C2AA-684D-99AC-407C2D6440FE}" type="pres">
      <dgm:prSet presAssocID="{6F9055EC-D9CE-C24D-90C2-D744F12BC78C}" presName="spNode" presStyleCnt="0"/>
      <dgm:spPr/>
    </dgm:pt>
    <dgm:pt modelId="{F4CE0E88-5C0F-1448-B4CB-A7762FB7BCBF}" type="pres">
      <dgm:prSet presAssocID="{EF13F8D7-6837-CD41-966B-1F693026F959}" presName="sibTrans" presStyleLbl="sibTrans1D1" presStyleIdx="2" presStyleCnt="4"/>
      <dgm:spPr/>
    </dgm:pt>
    <dgm:pt modelId="{38C3E83F-9F31-7143-AC5B-F71F17EB3964}" type="pres">
      <dgm:prSet presAssocID="{CBEB1652-DB72-8042-9EAB-680B748D02E6}" presName="node" presStyleLbl="node1" presStyleIdx="3" presStyleCnt="4">
        <dgm:presLayoutVars>
          <dgm:bulletEnabled val="1"/>
        </dgm:presLayoutVars>
      </dgm:prSet>
      <dgm:spPr/>
    </dgm:pt>
    <dgm:pt modelId="{FEEA912C-B9E2-CD48-A2E6-8011C902DD7E}" type="pres">
      <dgm:prSet presAssocID="{CBEB1652-DB72-8042-9EAB-680B748D02E6}" presName="spNode" presStyleCnt="0"/>
      <dgm:spPr/>
    </dgm:pt>
    <dgm:pt modelId="{5DF177AF-EF5E-AF4F-AA3B-88CEF6CC956E}" type="pres">
      <dgm:prSet presAssocID="{D87A203B-25AC-0C45-AA9A-8AA99E3B13CE}" presName="sibTrans" presStyleLbl="sibTrans1D1" presStyleIdx="3" presStyleCnt="4"/>
      <dgm:spPr/>
    </dgm:pt>
  </dgm:ptLst>
  <dgm:cxnLst>
    <dgm:cxn modelId="{3AD98615-7FAE-2041-AE76-601A5C9F4DB6}" type="presOf" srcId="{EC61B9DA-4C2B-8440-99AD-CF1838A05FA2}" destId="{AFE9A5CD-6427-0146-A591-CE33CB2BDA65}" srcOrd="0" destOrd="0" presId="urn:microsoft.com/office/officeart/2005/8/layout/cycle6"/>
    <dgm:cxn modelId="{9EEE2321-37F3-424F-98D6-A4D429E06F65}" srcId="{5FE497CA-F67B-9D4D-BB1B-77B25201A771}" destId="{CBEB1652-DB72-8042-9EAB-680B748D02E6}" srcOrd="3" destOrd="0" parTransId="{74573C49-6858-AD4C-98D7-BD144E839E9B}" sibTransId="{D87A203B-25AC-0C45-AA9A-8AA99E3B13CE}"/>
    <dgm:cxn modelId="{A885CB2E-2639-B54D-9453-5255D4C30949}" srcId="{5FE497CA-F67B-9D4D-BB1B-77B25201A771}" destId="{EC61B9DA-4C2B-8440-99AD-CF1838A05FA2}" srcOrd="1" destOrd="0" parTransId="{F8E4960F-169D-5248-90E7-94EEAE26302A}" sibTransId="{91834B6E-7AE1-B740-A8F1-D47A076525D1}"/>
    <dgm:cxn modelId="{DCBDCE31-D3D4-784B-BDCE-CEB0F20C3566}" type="presOf" srcId="{5FE497CA-F67B-9D4D-BB1B-77B25201A771}" destId="{3DB4D8EB-BC6E-A540-AD67-0B7C7845A18F}" srcOrd="0" destOrd="0" presId="urn:microsoft.com/office/officeart/2005/8/layout/cycle6"/>
    <dgm:cxn modelId="{FC496250-F85E-9944-9608-A00D5BFC9146}" type="presOf" srcId="{CBEB1652-DB72-8042-9EAB-680B748D02E6}" destId="{38C3E83F-9F31-7143-AC5B-F71F17EB3964}" srcOrd="0" destOrd="0" presId="urn:microsoft.com/office/officeart/2005/8/layout/cycle6"/>
    <dgm:cxn modelId="{0565C37D-61C3-A342-BAAA-8E42F31D5A86}" srcId="{5FE497CA-F67B-9D4D-BB1B-77B25201A771}" destId="{B188C9E2-452F-E647-8835-BE73D189EC16}" srcOrd="0" destOrd="0" parTransId="{B07D5ABB-EE48-CB48-82E0-6B8F09E6E90A}" sibTransId="{3DD604F0-E2FD-6D4F-9D4D-F2116127C0D4}"/>
    <dgm:cxn modelId="{0C17D3B0-AFA7-DF43-91C3-BABC2207F3FA}" type="presOf" srcId="{6F9055EC-D9CE-C24D-90C2-D744F12BC78C}" destId="{8C40DFA0-2FDA-C44B-A989-424C90CA4BA7}" srcOrd="0" destOrd="0" presId="urn:microsoft.com/office/officeart/2005/8/layout/cycle6"/>
    <dgm:cxn modelId="{137EF2B0-F1B1-2A48-A31B-D8564FFDC4B2}" type="presOf" srcId="{EF13F8D7-6837-CD41-966B-1F693026F959}" destId="{F4CE0E88-5C0F-1448-B4CB-A7762FB7BCBF}" srcOrd="0" destOrd="0" presId="urn:microsoft.com/office/officeart/2005/8/layout/cycle6"/>
    <dgm:cxn modelId="{4C4FDFB4-3AA5-014C-BCE2-459341AB7461}" type="presOf" srcId="{D87A203B-25AC-0C45-AA9A-8AA99E3B13CE}" destId="{5DF177AF-EF5E-AF4F-AA3B-88CEF6CC956E}" srcOrd="0" destOrd="0" presId="urn:microsoft.com/office/officeart/2005/8/layout/cycle6"/>
    <dgm:cxn modelId="{F1898BB6-1AF9-D34A-AEF6-602B0BD9EEBA}" srcId="{5FE497CA-F67B-9D4D-BB1B-77B25201A771}" destId="{6F9055EC-D9CE-C24D-90C2-D744F12BC78C}" srcOrd="2" destOrd="0" parTransId="{ADA455AF-1D85-9843-BFDD-B900B6E0E600}" sibTransId="{EF13F8D7-6837-CD41-966B-1F693026F959}"/>
    <dgm:cxn modelId="{F9F923D0-DB41-BF42-96F7-223BBD01C09C}" type="presOf" srcId="{3DD604F0-E2FD-6D4F-9D4D-F2116127C0D4}" destId="{11504279-F0F8-BD42-AA82-3D0D0C42C9C8}" srcOrd="0" destOrd="0" presId="urn:microsoft.com/office/officeart/2005/8/layout/cycle6"/>
    <dgm:cxn modelId="{125939D5-B8AF-8441-909F-CEA9CADD4DD3}" type="presOf" srcId="{91834B6E-7AE1-B740-A8F1-D47A076525D1}" destId="{C333DD8C-E4BC-A34B-B22F-1EEC79937FA7}" srcOrd="0" destOrd="0" presId="urn:microsoft.com/office/officeart/2005/8/layout/cycle6"/>
    <dgm:cxn modelId="{B51848E8-5856-C64C-A3A9-4F7BD8BF9830}" type="presOf" srcId="{B188C9E2-452F-E647-8835-BE73D189EC16}" destId="{F7889F28-BCF2-6644-B3D4-670A7F8948BA}" srcOrd="0" destOrd="0" presId="urn:microsoft.com/office/officeart/2005/8/layout/cycle6"/>
    <dgm:cxn modelId="{F97A170B-AF83-7D40-9749-BB76EC89487E}" type="presParOf" srcId="{3DB4D8EB-BC6E-A540-AD67-0B7C7845A18F}" destId="{F7889F28-BCF2-6644-B3D4-670A7F8948BA}" srcOrd="0" destOrd="0" presId="urn:microsoft.com/office/officeart/2005/8/layout/cycle6"/>
    <dgm:cxn modelId="{44D1A1DD-55F1-2C46-9D49-736FD3A942E8}" type="presParOf" srcId="{3DB4D8EB-BC6E-A540-AD67-0B7C7845A18F}" destId="{76C6E020-C445-BA46-A4FB-F4B4C7DCC19F}" srcOrd="1" destOrd="0" presId="urn:microsoft.com/office/officeart/2005/8/layout/cycle6"/>
    <dgm:cxn modelId="{D5311C1F-7D6B-0340-9023-A469D328B8BD}" type="presParOf" srcId="{3DB4D8EB-BC6E-A540-AD67-0B7C7845A18F}" destId="{11504279-F0F8-BD42-AA82-3D0D0C42C9C8}" srcOrd="2" destOrd="0" presId="urn:microsoft.com/office/officeart/2005/8/layout/cycle6"/>
    <dgm:cxn modelId="{9968C25D-41E0-9C40-BE6D-02460BD2B267}" type="presParOf" srcId="{3DB4D8EB-BC6E-A540-AD67-0B7C7845A18F}" destId="{AFE9A5CD-6427-0146-A591-CE33CB2BDA65}" srcOrd="3" destOrd="0" presId="urn:microsoft.com/office/officeart/2005/8/layout/cycle6"/>
    <dgm:cxn modelId="{D6345144-C5E1-F64E-8C44-48D4BD5F7FDA}" type="presParOf" srcId="{3DB4D8EB-BC6E-A540-AD67-0B7C7845A18F}" destId="{DA7C4001-D33A-294A-8E36-231238082BAA}" srcOrd="4" destOrd="0" presId="urn:microsoft.com/office/officeart/2005/8/layout/cycle6"/>
    <dgm:cxn modelId="{ED4E5259-96BB-1041-9717-EDDBC87E498E}" type="presParOf" srcId="{3DB4D8EB-BC6E-A540-AD67-0B7C7845A18F}" destId="{C333DD8C-E4BC-A34B-B22F-1EEC79937FA7}" srcOrd="5" destOrd="0" presId="urn:microsoft.com/office/officeart/2005/8/layout/cycle6"/>
    <dgm:cxn modelId="{3AE46608-B412-7C43-ABCD-0B0A11C82370}" type="presParOf" srcId="{3DB4D8EB-BC6E-A540-AD67-0B7C7845A18F}" destId="{8C40DFA0-2FDA-C44B-A989-424C90CA4BA7}" srcOrd="6" destOrd="0" presId="urn:microsoft.com/office/officeart/2005/8/layout/cycle6"/>
    <dgm:cxn modelId="{814A2FC1-13D0-E24F-80D6-1A0AD1E9C78F}" type="presParOf" srcId="{3DB4D8EB-BC6E-A540-AD67-0B7C7845A18F}" destId="{F8A9ACA8-C2AA-684D-99AC-407C2D6440FE}" srcOrd="7" destOrd="0" presId="urn:microsoft.com/office/officeart/2005/8/layout/cycle6"/>
    <dgm:cxn modelId="{585DB98A-E53A-BA47-86B1-A0DF1ADC0617}" type="presParOf" srcId="{3DB4D8EB-BC6E-A540-AD67-0B7C7845A18F}" destId="{F4CE0E88-5C0F-1448-B4CB-A7762FB7BCBF}" srcOrd="8" destOrd="0" presId="urn:microsoft.com/office/officeart/2005/8/layout/cycle6"/>
    <dgm:cxn modelId="{6C2461FE-0AE2-3747-AB36-D70FB7116286}" type="presParOf" srcId="{3DB4D8EB-BC6E-A540-AD67-0B7C7845A18F}" destId="{38C3E83F-9F31-7143-AC5B-F71F17EB3964}" srcOrd="9" destOrd="0" presId="urn:microsoft.com/office/officeart/2005/8/layout/cycle6"/>
    <dgm:cxn modelId="{B67D0E01-04DF-1B40-870F-5A6F83455A5F}" type="presParOf" srcId="{3DB4D8EB-BC6E-A540-AD67-0B7C7845A18F}" destId="{FEEA912C-B9E2-CD48-A2E6-8011C902DD7E}" srcOrd="10" destOrd="0" presId="urn:microsoft.com/office/officeart/2005/8/layout/cycle6"/>
    <dgm:cxn modelId="{91037EDE-B898-FD4D-9569-B44B129DE924}" type="presParOf" srcId="{3DB4D8EB-BC6E-A540-AD67-0B7C7845A18F}" destId="{5DF177AF-EF5E-AF4F-AA3B-88CEF6CC956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294984" y="2377126"/>
        <a:ext cx="2493707" cy="649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294984" y="2377126"/>
        <a:ext cx="2493707" cy="649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294984" y="2377126"/>
        <a:ext cx="2493707" cy="649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534396" y="1366220"/>
          <a:ext cx="3749432" cy="1260881"/>
        </a:xfrm>
        <a:prstGeom prst="roundRect">
          <a:avLst/>
        </a:prstGeom>
        <a:solidFill>
          <a:schemeClr val="tx2">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Division</a:t>
          </a:r>
        </a:p>
      </dsp:txBody>
      <dsp:txXfrm>
        <a:off x="2595947" y="1427771"/>
        <a:ext cx="3626330" cy="1137779"/>
      </dsp:txXfrm>
    </dsp:sp>
    <dsp:sp modelId="{467438CA-410A-4149-B4F0-7B0BC1EA22C3}">
      <dsp:nvSpPr>
        <dsp:cNvPr id="0" name=""/>
        <dsp:cNvSpPr/>
      </dsp:nvSpPr>
      <dsp:spPr>
        <a:xfrm rot="16356927">
          <a:off x="4188833" y="1105505"/>
          <a:ext cx="521974" cy="0"/>
        </a:xfrm>
        <a:custGeom>
          <a:avLst/>
          <a:gdLst/>
          <a:ahLst/>
          <a:cxnLst/>
          <a:rect l="0" t="0" r="0" b="0"/>
          <a:pathLst>
            <a:path>
              <a:moveTo>
                <a:pt x="0" y="0"/>
              </a:moveTo>
              <a:lnTo>
                <a:pt x="521974"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3219976" y="0"/>
          <a:ext cx="2522096" cy="844790"/>
        </a:xfrm>
        <a:prstGeom prst="roundRect">
          <a:avLst/>
        </a:prstGeom>
        <a:solidFill>
          <a:srgbClr val="80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US" sz="2600" kern="1200" dirty="0"/>
            <a:t>Sub-committee</a:t>
          </a:r>
        </a:p>
      </dsp:txBody>
      <dsp:txXfrm>
        <a:off x="3261215" y="41239"/>
        <a:ext cx="2439618" cy="762312"/>
      </dsp:txXfrm>
    </dsp:sp>
    <dsp:sp modelId="{13CB2D4B-AA3A-7142-8EEF-93D31822CDE0}">
      <dsp:nvSpPr>
        <dsp:cNvPr id="0" name=""/>
        <dsp:cNvSpPr/>
      </dsp:nvSpPr>
      <dsp:spPr>
        <a:xfrm rot="2500783">
          <a:off x="5021102" y="2879572"/>
          <a:ext cx="759347" cy="0"/>
        </a:xfrm>
        <a:custGeom>
          <a:avLst/>
          <a:gdLst/>
          <a:ahLst/>
          <a:cxnLst/>
          <a:rect l="0" t="0" r="0" b="0"/>
          <a:pathLst>
            <a:path>
              <a:moveTo>
                <a:pt x="0" y="0"/>
              </a:moveTo>
              <a:lnTo>
                <a:pt x="759347"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4684309" y="3132042"/>
          <a:ext cx="2948918" cy="844790"/>
        </a:xfrm>
        <a:prstGeom prst="roundRect">
          <a:avLst/>
        </a:prstGeom>
        <a:solidFill>
          <a:srgbClr val="FF66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t>Sub-committee</a:t>
          </a:r>
        </a:p>
      </dsp:txBody>
      <dsp:txXfrm>
        <a:off x="4725548" y="3173281"/>
        <a:ext cx="2866440" cy="762312"/>
      </dsp:txXfrm>
    </dsp:sp>
    <dsp:sp modelId="{E83DC76E-5528-7E45-AF16-EC7361B87A33}">
      <dsp:nvSpPr>
        <dsp:cNvPr id="0" name=""/>
        <dsp:cNvSpPr/>
      </dsp:nvSpPr>
      <dsp:spPr>
        <a:xfrm rot="8152215">
          <a:off x="3136369" y="2879572"/>
          <a:ext cx="725191" cy="0"/>
        </a:xfrm>
        <a:custGeom>
          <a:avLst/>
          <a:gdLst/>
          <a:ahLst/>
          <a:cxnLst/>
          <a:rect l="0" t="0" r="0" b="0"/>
          <a:pathLst>
            <a:path>
              <a:moveTo>
                <a:pt x="0" y="0"/>
              </a:moveTo>
              <a:lnTo>
                <a:pt x="725191"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1109395" y="3132042"/>
          <a:ext cx="3387770" cy="844790"/>
        </a:xfrm>
        <a:prstGeom prst="roundRect">
          <a:avLst/>
        </a:prstGeom>
        <a:solidFill>
          <a:srgbClr val="008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branch</a:t>
          </a:r>
        </a:p>
      </dsp:txBody>
      <dsp:txXfrm>
        <a:off x="1150634" y="3173281"/>
        <a:ext cx="3305292" cy="7623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319217" y="1544926"/>
          <a:ext cx="4516474" cy="1518826"/>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err="1"/>
            <a:t>Bectu</a:t>
          </a:r>
          <a:endParaRPr lang="en-US" sz="3600" kern="1200" dirty="0"/>
        </a:p>
      </dsp:txBody>
      <dsp:txXfrm>
        <a:off x="2393360" y="1619069"/>
        <a:ext cx="4368188" cy="1370540"/>
      </dsp:txXfrm>
    </dsp:sp>
    <dsp:sp modelId="{467438CA-410A-4149-B4F0-7B0BC1EA22C3}">
      <dsp:nvSpPr>
        <dsp:cNvPr id="0" name=""/>
        <dsp:cNvSpPr/>
      </dsp:nvSpPr>
      <dsp:spPr>
        <a:xfrm rot="18385027">
          <a:off x="5001385" y="1274982"/>
          <a:ext cx="670902" cy="0"/>
        </a:xfrm>
        <a:custGeom>
          <a:avLst/>
          <a:gdLst/>
          <a:ahLst/>
          <a:cxnLst/>
          <a:rect l="0" t="0" r="0" b="0"/>
          <a:pathLst>
            <a:path>
              <a:moveTo>
                <a:pt x="0" y="0"/>
              </a:moveTo>
              <a:lnTo>
                <a:pt x="67090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4676726" y="240485"/>
          <a:ext cx="2282538" cy="76455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LPD</a:t>
          </a:r>
        </a:p>
      </dsp:txBody>
      <dsp:txXfrm>
        <a:off x="4714048" y="277807"/>
        <a:ext cx="2207894" cy="689909"/>
      </dsp:txXfrm>
    </dsp:sp>
    <dsp:sp modelId="{13CB2D4B-AA3A-7142-8EEF-93D31822CDE0}">
      <dsp:nvSpPr>
        <dsp:cNvPr id="0" name=""/>
        <dsp:cNvSpPr/>
      </dsp:nvSpPr>
      <dsp:spPr>
        <a:xfrm rot="182796">
          <a:off x="6835434" y="2434196"/>
          <a:ext cx="363741" cy="0"/>
        </a:xfrm>
        <a:custGeom>
          <a:avLst/>
          <a:gdLst/>
          <a:ahLst/>
          <a:cxnLst/>
          <a:rect l="0" t="0" r="0" b="0"/>
          <a:pathLst>
            <a:path>
              <a:moveTo>
                <a:pt x="0" y="0"/>
              </a:moveTo>
              <a:lnTo>
                <a:pt x="363741"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7198919" y="2101482"/>
          <a:ext cx="2935694" cy="841007"/>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BBC</a:t>
          </a:r>
        </a:p>
      </dsp:txBody>
      <dsp:txXfrm>
        <a:off x="7239974" y="2142537"/>
        <a:ext cx="2853584" cy="758897"/>
      </dsp:txXfrm>
    </dsp:sp>
    <dsp:sp modelId="{E83DC76E-5528-7E45-AF16-EC7361B87A33}">
      <dsp:nvSpPr>
        <dsp:cNvPr id="0" name=""/>
        <dsp:cNvSpPr/>
      </dsp:nvSpPr>
      <dsp:spPr>
        <a:xfrm rot="4112368">
          <a:off x="4431747" y="3715729"/>
          <a:ext cx="1401090" cy="0"/>
        </a:xfrm>
        <a:custGeom>
          <a:avLst/>
          <a:gdLst/>
          <a:ahLst/>
          <a:cxnLst/>
          <a:rect l="0" t="0" r="0" b="0"/>
          <a:pathLst>
            <a:path>
              <a:moveTo>
                <a:pt x="0" y="0"/>
              </a:moveTo>
              <a:lnTo>
                <a:pt x="1401090"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4131579" y="4367705"/>
          <a:ext cx="2787264" cy="69505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dirty="0"/>
            <a:t>RPD</a:t>
          </a:r>
        </a:p>
      </dsp:txBody>
      <dsp:txXfrm>
        <a:off x="4165509" y="4401635"/>
        <a:ext cx="2719404" cy="627190"/>
      </dsp:txXfrm>
    </dsp:sp>
    <dsp:sp modelId="{0AFF86A1-B738-4384-90AB-EB7BB1705E8D}">
      <dsp:nvSpPr>
        <dsp:cNvPr id="0" name=""/>
        <dsp:cNvSpPr/>
      </dsp:nvSpPr>
      <dsp:spPr>
        <a:xfrm rot="9042899">
          <a:off x="2449007" y="3266071"/>
          <a:ext cx="827218" cy="0"/>
        </a:xfrm>
        <a:custGeom>
          <a:avLst/>
          <a:gdLst/>
          <a:ahLst/>
          <a:cxnLst/>
          <a:rect l="0" t="0" r="0" b="0"/>
          <a:pathLst>
            <a:path>
              <a:moveTo>
                <a:pt x="0" y="0"/>
              </a:moveTo>
              <a:lnTo>
                <a:pt x="827218"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D669AB2-0FCA-4BB4-B20D-A28DD1FA3626}">
      <dsp:nvSpPr>
        <dsp:cNvPr id="0" name=""/>
        <dsp:cNvSpPr/>
      </dsp:nvSpPr>
      <dsp:spPr>
        <a:xfrm>
          <a:off x="1382492" y="3222592"/>
          <a:ext cx="1119375" cy="111937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A&amp;E</a:t>
          </a:r>
        </a:p>
      </dsp:txBody>
      <dsp:txXfrm>
        <a:off x="1437135" y="3277235"/>
        <a:ext cx="1010089" cy="1010089"/>
      </dsp:txXfrm>
    </dsp:sp>
    <dsp:sp modelId="{A0626F7C-0D0A-4110-B450-21B4F76A4D30}">
      <dsp:nvSpPr>
        <dsp:cNvPr id="0" name=""/>
        <dsp:cNvSpPr/>
      </dsp:nvSpPr>
      <dsp:spPr>
        <a:xfrm rot="2137234">
          <a:off x="5456573" y="3626577"/>
          <a:ext cx="1932728" cy="0"/>
        </a:xfrm>
        <a:custGeom>
          <a:avLst/>
          <a:gdLst/>
          <a:ahLst/>
          <a:cxnLst/>
          <a:rect l="0" t="0" r="0" b="0"/>
          <a:pathLst>
            <a:path>
              <a:moveTo>
                <a:pt x="0" y="0"/>
              </a:moveTo>
              <a:lnTo>
                <a:pt x="1932728"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7B1E76E-67D5-4F99-9557-989587595C15}">
      <dsp:nvSpPr>
        <dsp:cNvPr id="0" name=""/>
        <dsp:cNvSpPr/>
      </dsp:nvSpPr>
      <dsp:spPr>
        <a:xfrm>
          <a:off x="7208487" y="4045142"/>
          <a:ext cx="1017613" cy="101761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t>IB</a:t>
          </a:r>
        </a:p>
      </dsp:txBody>
      <dsp:txXfrm>
        <a:off x="7258163" y="4094818"/>
        <a:ext cx="918261" cy="9182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4632-CFCD-3641-9784-5B35CFE9C9F5}">
      <dsp:nvSpPr>
        <dsp:cNvPr id="0" name=""/>
        <dsp:cNvSpPr/>
      </dsp:nvSpPr>
      <dsp:spPr>
        <a:xfrm>
          <a:off x="1809604" y="1601339"/>
          <a:ext cx="1307313" cy="1315171"/>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Arial" panose="020B0604020202020204" pitchFamily="34" charset="0"/>
              <a:cs typeface="Arial" panose="020B0604020202020204" pitchFamily="34" charset="0"/>
            </a:rPr>
            <a:t>Branch</a:t>
          </a:r>
        </a:p>
      </dsp:txBody>
      <dsp:txXfrm>
        <a:off x="2001056" y="1793941"/>
        <a:ext cx="924409" cy="929967"/>
      </dsp:txXfrm>
    </dsp:sp>
    <dsp:sp modelId="{5604EC5E-DA18-2646-B3E4-7C4F83DFFC71}">
      <dsp:nvSpPr>
        <dsp:cNvPr id="0" name=""/>
        <dsp:cNvSpPr/>
      </dsp:nvSpPr>
      <dsp:spPr>
        <a:xfrm rot="16200000">
          <a:off x="2233985" y="1353467"/>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1360599"/>
        <a:ext cx="22927" cy="22927"/>
      </dsp:txXfrm>
    </dsp:sp>
    <dsp:sp modelId="{F745AF02-573B-CA43-AD6D-0E9775212ECE}">
      <dsp:nvSpPr>
        <dsp:cNvPr id="0" name=""/>
        <dsp:cNvSpPr/>
      </dsp:nvSpPr>
      <dsp:spPr>
        <a:xfrm>
          <a:off x="1843914" y="-88270"/>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Research</a:t>
          </a:r>
        </a:p>
      </dsp:txBody>
      <dsp:txXfrm>
        <a:off x="2025316" y="92014"/>
        <a:ext cx="875889" cy="870490"/>
      </dsp:txXfrm>
    </dsp:sp>
    <dsp:sp modelId="{BE178267-3F89-8A44-A563-16CC8157C923}">
      <dsp:nvSpPr>
        <dsp:cNvPr id="0" name=""/>
        <dsp:cNvSpPr/>
      </dsp:nvSpPr>
      <dsp:spPr>
        <a:xfrm rot="18900000">
          <a:off x="2859684"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7531" y="1621723"/>
        <a:ext cx="22931" cy="22931"/>
      </dsp:txXfrm>
    </dsp:sp>
    <dsp:sp modelId="{167D3BF0-2CF9-EE4F-AC69-173088E61A74}">
      <dsp:nvSpPr>
        <dsp:cNvPr id="0" name=""/>
        <dsp:cNvSpPr/>
      </dsp:nvSpPr>
      <dsp:spPr>
        <a:xfrm>
          <a:off x="3068387"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Comms</a:t>
          </a:r>
          <a:endParaRPr lang="en-US" sz="1600" kern="1200" dirty="0">
            <a:solidFill>
              <a:schemeClr val="bg1"/>
            </a:solidFill>
            <a:latin typeface="Arial" panose="020B0604020202020204" pitchFamily="34" charset="0"/>
            <a:cs typeface="Arial" panose="020B0604020202020204" pitchFamily="34" charset="0"/>
          </a:endParaRPr>
        </a:p>
      </dsp:txBody>
      <dsp:txXfrm>
        <a:off x="3249789" y="599206"/>
        <a:ext cx="875889" cy="870490"/>
      </dsp:txXfrm>
    </dsp:sp>
    <dsp:sp modelId="{798E4247-E04F-4073-8E43-96B9EC921287}">
      <dsp:nvSpPr>
        <dsp:cNvPr id="0" name=""/>
        <dsp:cNvSpPr/>
      </dsp:nvSpPr>
      <dsp:spPr>
        <a:xfrm rot="57280">
          <a:off x="3116795" y="2255082"/>
          <a:ext cx="463736" cy="37192"/>
        </a:xfrm>
        <a:custGeom>
          <a:avLst/>
          <a:gdLst/>
          <a:ahLst/>
          <a:cxnLst/>
          <a:rect l="0" t="0" r="0" b="0"/>
          <a:pathLst>
            <a:path>
              <a:moveTo>
                <a:pt x="0" y="18596"/>
              </a:moveTo>
              <a:lnTo>
                <a:pt x="463736"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37070" y="2262085"/>
        <a:ext cx="23186" cy="23186"/>
      </dsp:txXfrm>
    </dsp:sp>
    <dsp:sp modelId="{7B4DA370-D524-47B5-8E50-CB0AF8C36A36}">
      <dsp:nvSpPr>
        <dsp:cNvPr id="0" name=""/>
        <dsp:cNvSpPr/>
      </dsp:nvSpPr>
      <dsp:spPr>
        <a:xfrm>
          <a:off x="3580413" y="1672332"/>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latin typeface="Arial" panose="020B0604020202020204" pitchFamily="34" charset="0"/>
              <a:cs typeface="Arial" panose="020B0604020202020204" pitchFamily="34" charset="0"/>
            </a:rPr>
            <a:t>Organiser</a:t>
          </a:r>
        </a:p>
      </dsp:txBody>
      <dsp:txXfrm>
        <a:off x="3761815" y="1852616"/>
        <a:ext cx="875889" cy="870490"/>
      </dsp:txXfrm>
    </dsp:sp>
    <dsp:sp modelId="{45EFC047-A4AD-4A41-B0D4-F070366BEA48}">
      <dsp:nvSpPr>
        <dsp:cNvPr id="0" name=""/>
        <dsp:cNvSpPr/>
      </dsp:nvSpPr>
      <dsp:spPr>
        <a:xfrm rot="2700000">
          <a:off x="2859684"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7531" y="2873195"/>
        <a:ext cx="22931" cy="22931"/>
      </dsp:txXfrm>
    </dsp:sp>
    <dsp:sp modelId="{C090FB9B-8EA9-9949-9949-8C5984FF7A47}">
      <dsp:nvSpPr>
        <dsp:cNvPr id="0" name=""/>
        <dsp:cNvSpPr/>
      </dsp:nvSpPr>
      <dsp:spPr>
        <a:xfrm>
          <a:off x="3068387" y="2867868"/>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Arial" panose="020B0604020202020204" pitchFamily="34" charset="0"/>
              <a:cs typeface="Arial" panose="020B0604020202020204" pitchFamily="34" charset="0"/>
            </a:rPr>
            <a:t>Negotiation officer</a:t>
          </a:r>
        </a:p>
      </dsp:txBody>
      <dsp:txXfrm>
        <a:off x="3249789" y="3048152"/>
        <a:ext cx="875889" cy="870490"/>
      </dsp:txXfrm>
    </dsp:sp>
    <dsp:sp modelId="{7D087E76-E2CB-4C4A-89B2-7A7A128F95F1}">
      <dsp:nvSpPr>
        <dsp:cNvPr id="0" name=""/>
        <dsp:cNvSpPr/>
      </dsp:nvSpPr>
      <dsp:spPr>
        <a:xfrm rot="5400000">
          <a:off x="2233985" y="3127190"/>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3134322"/>
        <a:ext cx="22927" cy="22927"/>
      </dsp:txXfrm>
    </dsp:sp>
    <dsp:sp modelId="{97E24CEC-ADC5-D649-A9CC-FD22564DF74A}">
      <dsp:nvSpPr>
        <dsp:cNvPr id="0" name=""/>
        <dsp:cNvSpPr/>
      </dsp:nvSpPr>
      <dsp:spPr>
        <a:xfrm>
          <a:off x="1843914" y="3375061"/>
          <a:ext cx="1238693" cy="1231058"/>
        </a:xfrm>
        <a:prstGeom prst="ellipse">
          <a:avLst/>
        </a:prstGeom>
        <a:solidFill>
          <a:srgbClr val="FFCD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Education</a:t>
          </a:r>
        </a:p>
      </dsp:txBody>
      <dsp:txXfrm>
        <a:off x="2025316" y="3555345"/>
        <a:ext cx="875889" cy="870490"/>
      </dsp:txXfrm>
    </dsp:sp>
    <dsp:sp modelId="{C91FD5C3-55BE-1B41-A6A1-DA51CFE61CD5}">
      <dsp:nvSpPr>
        <dsp:cNvPr id="0" name=""/>
        <dsp:cNvSpPr/>
      </dsp:nvSpPr>
      <dsp:spPr>
        <a:xfrm rot="8100000">
          <a:off x="1608212"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26059" y="2873195"/>
        <a:ext cx="22931" cy="22931"/>
      </dsp:txXfrm>
    </dsp:sp>
    <dsp:sp modelId="{AEBE4D1B-3F47-A24F-AA03-252D11651DC9}">
      <dsp:nvSpPr>
        <dsp:cNvPr id="0" name=""/>
        <dsp:cNvSpPr/>
      </dsp:nvSpPr>
      <dsp:spPr>
        <a:xfrm>
          <a:off x="619441" y="2867868"/>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Networks</a:t>
          </a:r>
        </a:p>
      </dsp:txBody>
      <dsp:txXfrm>
        <a:off x="800843" y="3048152"/>
        <a:ext cx="875889" cy="870490"/>
      </dsp:txXfrm>
    </dsp:sp>
    <dsp:sp modelId="{0234FC24-8B8F-0A4A-88E4-7CB81BA4CA96}">
      <dsp:nvSpPr>
        <dsp:cNvPr id="0" name=""/>
        <dsp:cNvSpPr/>
      </dsp:nvSpPr>
      <dsp:spPr>
        <a:xfrm rot="10800000">
          <a:off x="1350941" y="2240328"/>
          <a:ext cx="458662" cy="37192"/>
        </a:xfrm>
        <a:custGeom>
          <a:avLst/>
          <a:gdLst/>
          <a:ahLst/>
          <a:cxnLst/>
          <a:rect l="0" t="0" r="0" b="0"/>
          <a:pathLst>
            <a:path>
              <a:moveTo>
                <a:pt x="0" y="18596"/>
              </a:moveTo>
              <a:lnTo>
                <a:pt x="458662"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806" y="2247458"/>
        <a:ext cx="22933" cy="22933"/>
      </dsp:txXfrm>
    </dsp:sp>
    <dsp:sp modelId="{41DA06A3-01D0-4C48-82E8-85F9C20E0AE7}">
      <dsp:nvSpPr>
        <dsp:cNvPr id="0" name=""/>
        <dsp:cNvSpPr/>
      </dsp:nvSpPr>
      <dsp:spPr>
        <a:xfrm>
          <a:off x="112247" y="1643395"/>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MCC</a:t>
          </a:r>
        </a:p>
      </dsp:txBody>
      <dsp:txXfrm>
        <a:off x="293649" y="1823679"/>
        <a:ext cx="875889" cy="870490"/>
      </dsp:txXfrm>
    </dsp:sp>
    <dsp:sp modelId="{CBBF1B3D-E385-B541-9735-3DFDBF409182}">
      <dsp:nvSpPr>
        <dsp:cNvPr id="0" name=""/>
        <dsp:cNvSpPr/>
      </dsp:nvSpPr>
      <dsp:spPr>
        <a:xfrm rot="13500000">
          <a:off x="1608212"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826059" y="1621723"/>
        <a:ext cx="22931" cy="22931"/>
      </dsp:txXfrm>
    </dsp:sp>
    <dsp:sp modelId="{F96C4F65-9A86-024C-B223-32F77A7045B3}">
      <dsp:nvSpPr>
        <dsp:cNvPr id="0" name=""/>
        <dsp:cNvSpPr/>
      </dsp:nvSpPr>
      <dsp:spPr>
        <a:xfrm>
          <a:off x="619441"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Legal</a:t>
          </a:r>
        </a:p>
      </dsp:txBody>
      <dsp:txXfrm>
        <a:off x="800843" y="599206"/>
        <a:ext cx="875889" cy="8704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89F28-BCF2-6644-B3D4-670A7F8948BA}">
      <dsp:nvSpPr>
        <dsp:cNvPr id="0" name=""/>
        <dsp:cNvSpPr/>
      </dsp:nvSpPr>
      <dsp:spPr>
        <a:xfrm>
          <a:off x="1798048" y="44657"/>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Growing Membership</a:t>
          </a:r>
          <a:endParaRPr lang="en-US" sz="1400" kern="1200" dirty="0"/>
        </a:p>
      </dsp:txBody>
      <dsp:txXfrm>
        <a:off x="1851101" y="97710"/>
        <a:ext cx="1565898" cy="980697"/>
      </dsp:txXfrm>
    </dsp:sp>
    <dsp:sp modelId="{11504279-F0F8-BD42-AA82-3D0D0C42C9C8}">
      <dsp:nvSpPr>
        <dsp:cNvPr id="0" name=""/>
        <dsp:cNvSpPr/>
      </dsp:nvSpPr>
      <dsp:spPr>
        <a:xfrm>
          <a:off x="836957" y="588058"/>
          <a:ext cx="3594186" cy="3594186"/>
        </a:xfrm>
        <a:custGeom>
          <a:avLst/>
          <a:gdLst/>
          <a:ahLst/>
          <a:cxnLst/>
          <a:rect l="0" t="0" r="0" b="0"/>
          <a:pathLst>
            <a:path>
              <a:moveTo>
                <a:pt x="2645163" y="212694"/>
              </a:moveTo>
              <a:arcTo wR="1797093" hR="1797093" stAng="17889510" swAng="2628328"/>
            </a:path>
          </a:pathLst>
        </a:custGeom>
        <a:noFill/>
        <a:ln w="114300" cap="flat" cmpd="sng" algn="ctr">
          <a:solidFill>
            <a:schemeClr val="accent3"/>
          </a:solidFill>
          <a:prstDash val="solid"/>
          <a:miter lim="800000"/>
          <a:headEnd type="none"/>
          <a:tailEnd type="stealth"/>
        </a:ln>
        <a:effectLst/>
      </dsp:spPr>
      <dsp:style>
        <a:lnRef idx="1">
          <a:scrgbClr r="0" g="0" b="0"/>
        </a:lnRef>
        <a:fillRef idx="0">
          <a:scrgbClr r="0" g="0" b="0"/>
        </a:fillRef>
        <a:effectRef idx="0">
          <a:scrgbClr r="0" g="0" b="0"/>
        </a:effectRef>
        <a:fontRef idx="minor"/>
      </dsp:style>
    </dsp:sp>
    <dsp:sp modelId="{AFE9A5CD-6427-0146-A591-CE33CB2BDA65}">
      <dsp:nvSpPr>
        <dsp:cNvPr id="0" name=""/>
        <dsp:cNvSpPr/>
      </dsp:nvSpPr>
      <dsp:spPr>
        <a:xfrm>
          <a:off x="3595141"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Members set and support union’s negotiating priorities</a:t>
          </a:r>
          <a:endParaRPr lang="en-US" sz="1400" kern="1200" dirty="0"/>
        </a:p>
      </dsp:txBody>
      <dsp:txXfrm>
        <a:off x="3648194" y="1894803"/>
        <a:ext cx="1565898" cy="980697"/>
      </dsp:txXfrm>
    </dsp:sp>
    <dsp:sp modelId="{C333DD8C-E4BC-A34B-B22F-1EEC79937FA7}">
      <dsp:nvSpPr>
        <dsp:cNvPr id="0" name=""/>
        <dsp:cNvSpPr/>
      </dsp:nvSpPr>
      <dsp:spPr>
        <a:xfrm>
          <a:off x="836957" y="588058"/>
          <a:ext cx="3594186" cy="3594186"/>
        </a:xfrm>
        <a:custGeom>
          <a:avLst/>
          <a:gdLst/>
          <a:ahLst/>
          <a:cxnLst/>
          <a:rect l="0" t="0" r="0" b="0"/>
          <a:pathLst>
            <a:path>
              <a:moveTo>
                <a:pt x="3505880" y="2353499"/>
              </a:moveTo>
              <a:arcTo wR="1797093" hR="1797093" stAng="10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8C40DFA0-2FDA-C44B-A989-424C90CA4BA7}">
      <dsp:nvSpPr>
        <dsp:cNvPr id="0" name=""/>
        <dsp:cNvSpPr/>
      </dsp:nvSpPr>
      <dsp:spPr>
        <a:xfrm>
          <a:off x="1798048" y="3638843"/>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Negotiations deliver results</a:t>
          </a:r>
          <a:endParaRPr lang="en-US" sz="1400" kern="1200" dirty="0"/>
        </a:p>
      </dsp:txBody>
      <dsp:txXfrm>
        <a:off x="1851101" y="3691896"/>
        <a:ext cx="1565898" cy="980697"/>
      </dsp:txXfrm>
    </dsp:sp>
    <dsp:sp modelId="{F4CE0E88-5C0F-1448-B4CB-A7762FB7BCBF}">
      <dsp:nvSpPr>
        <dsp:cNvPr id="0" name=""/>
        <dsp:cNvSpPr/>
      </dsp:nvSpPr>
      <dsp:spPr>
        <a:xfrm>
          <a:off x="836957" y="588058"/>
          <a:ext cx="3594186" cy="3594186"/>
        </a:xfrm>
        <a:custGeom>
          <a:avLst/>
          <a:gdLst/>
          <a:ahLst/>
          <a:cxnLst/>
          <a:rect l="0" t="0" r="0" b="0"/>
          <a:pathLst>
            <a:path>
              <a:moveTo>
                <a:pt x="949022" y="3381492"/>
              </a:moveTo>
              <a:arcTo wR="1797093" hR="1797093" stAng="7089510"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38C3E83F-9F31-7143-AC5B-F71F17EB3964}">
      <dsp:nvSpPr>
        <dsp:cNvPr id="0" name=""/>
        <dsp:cNvSpPr/>
      </dsp:nvSpPr>
      <dsp:spPr>
        <a:xfrm>
          <a:off x="955"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Encourages others to join</a:t>
          </a:r>
          <a:endParaRPr lang="en-US" sz="1400" kern="1200" dirty="0"/>
        </a:p>
      </dsp:txBody>
      <dsp:txXfrm>
        <a:off x="54008" y="1894803"/>
        <a:ext cx="1565898" cy="980697"/>
      </dsp:txXfrm>
    </dsp:sp>
    <dsp:sp modelId="{5DF177AF-EF5E-AF4F-AA3B-88CEF6CC956E}">
      <dsp:nvSpPr>
        <dsp:cNvPr id="0" name=""/>
        <dsp:cNvSpPr/>
      </dsp:nvSpPr>
      <dsp:spPr>
        <a:xfrm>
          <a:off x="836957" y="588058"/>
          <a:ext cx="3594186" cy="3594186"/>
        </a:xfrm>
        <a:custGeom>
          <a:avLst/>
          <a:gdLst/>
          <a:ahLst/>
          <a:cxnLst/>
          <a:rect l="0" t="0" r="0" b="0"/>
          <a:pathLst>
            <a:path>
              <a:moveTo>
                <a:pt x="88305" y="1240686"/>
              </a:moveTo>
              <a:arcTo wR="1797093" hR="1797093" stAng="118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8/14/2023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pPr marL="171450" indent="-171450">
              <a:buFont typeface="Arial"/>
              <a:buChar char="•"/>
            </a:pPr>
            <a:endParaRPr lang="en-US" dirty="0"/>
          </a:p>
          <a:p>
            <a:r>
              <a:rPr lang="en-US" b="1" dirty="0">
                <a:latin typeface="Arial" charset="0"/>
                <a:ea typeface="Arial" charset="0"/>
                <a:cs typeface="Arial" charset="0"/>
              </a:rPr>
              <a:t>Outcomes to be achieved: Awareness of rules and health and safety</a:t>
            </a:r>
          </a:p>
          <a:p>
            <a:pPr marL="171450" indent="-171450">
              <a:buFont typeface="Arial"/>
              <a:buChar char="•"/>
            </a:pPr>
            <a:endParaRPr lang="en-US" dirty="0">
              <a:latin typeface="Arial" charset="0"/>
              <a:ea typeface="Arial" charset="0"/>
              <a:cs typeface="Arial" charset="0"/>
            </a:endParaRPr>
          </a:p>
          <a:p>
            <a:pPr marL="171450" indent="-171450">
              <a:buFont typeface="Arial"/>
              <a:buChar char="•"/>
            </a:pPr>
            <a:r>
              <a:rPr lang="en-US" dirty="0">
                <a:latin typeface="Arial" charset="0"/>
                <a:ea typeface="Arial" charset="0"/>
                <a:cs typeface="Arial" charset="0"/>
              </a:rPr>
              <a:t>Introduce</a:t>
            </a:r>
            <a:r>
              <a:rPr lang="en-US" baseline="0" dirty="0">
                <a:latin typeface="Arial" charset="0"/>
                <a:ea typeface="Arial" charset="0"/>
                <a:cs typeface="Arial" charset="0"/>
              </a:rPr>
              <a:t> yourself (pronoun to be mentioned on intro; how people want to be referred to) ask to look at the back of the name</a:t>
            </a:r>
            <a:r>
              <a:rPr lang="en-US" dirty="0">
                <a:latin typeface="Arial" charset="0"/>
                <a:ea typeface="Arial" charset="0"/>
                <a:cs typeface="Arial" charset="0"/>
              </a:rPr>
              <a:t> cards.</a:t>
            </a:r>
            <a:endParaRPr lang="en-US" baseline="0" dirty="0">
              <a:latin typeface="Arial" charset="0"/>
              <a:ea typeface="Arial" charset="0"/>
              <a:cs typeface="Arial" charset="0"/>
            </a:endParaRPr>
          </a:p>
          <a:p>
            <a:pPr marL="171450" indent="-171450">
              <a:buFont typeface="Arial"/>
              <a:buChar char="•"/>
            </a:pPr>
            <a:r>
              <a:rPr lang="en-US" baseline="0" dirty="0">
                <a:latin typeface="Arial" charset="0"/>
                <a:ea typeface="Arial" charset="0"/>
                <a:cs typeface="Arial" charset="0"/>
              </a:rPr>
              <a:t>Go through fire safety arrangements, toilet location and breaks 11:45, 13:00, 15:30 and finish around 16:30</a:t>
            </a:r>
          </a:p>
          <a:p>
            <a:pPr marL="171450" indent="-171450">
              <a:buFont typeface="Arial"/>
              <a:buChar char="•"/>
            </a:pPr>
            <a:r>
              <a:rPr lang="en-US" baseline="0" dirty="0">
                <a:latin typeface="Arial" charset="0"/>
                <a:ea typeface="Arial" charset="0"/>
                <a:cs typeface="Arial" charset="0"/>
              </a:rPr>
              <a:t>Go through that this is a course where we let people speak, page 7 </a:t>
            </a:r>
          </a:p>
          <a:p>
            <a:pPr marL="171450" indent="-171450">
              <a:buFont typeface="Arial"/>
              <a:buChar char="•"/>
            </a:pPr>
            <a:r>
              <a:rPr lang="en-US" baseline="0" dirty="0">
                <a:latin typeface="Arial" charset="0"/>
                <a:ea typeface="Arial" charset="0"/>
                <a:cs typeface="Arial" charset="0"/>
              </a:rPr>
              <a:t>Go through learning outcomes, page 2</a:t>
            </a:r>
          </a:p>
          <a:p>
            <a:pPr marL="171450" indent="-171450">
              <a:buFont typeface="Arial"/>
              <a:buChar char="•"/>
            </a:pPr>
            <a:r>
              <a:rPr lang="en-US" dirty="0">
                <a:latin typeface="Arial" charset="0"/>
                <a:ea typeface="Arial" charset="0"/>
                <a:cs typeface="Arial" charset="0"/>
              </a:rPr>
              <a:t>Know what a trade union</a:t>
            </a:r>
            <a:r>
              <a:rPr lang="en-US" baseline="0" dirty="0">
                <a:latin typeface="Arial" charset="0"/>
                <a:ea typeface="Arial" charset="0"/>
                <a:cs typeface="Arial" charset="0"/>
              </a:rPr>
              <a:t> is and how to increase membership</a:t>
            </a:r>
          </a:p>
          <a:p>
            <a:pPr marL="171450" indent="-171450">
              <a:buFont typeface="Arial"/>
              <a:buChar char="•"/>
            </a:pPr>
            <a:r>
              <a:rPr lang="en-US" dirty="0">
                <a:latin typeface="Arial" charset="0"/>
                <a:ea typeface="Arial" charset="0"/>
                <a:cs typeface="Arial" charset="0"/>
              </a:rPr>
              <a:t>Know your rights as a rep</a:t>
            </a:r>
          </a:p>
          <a:p>
            <a:pPr marL="171450" indent="-171450">
              <a:buFont typeface="Arial"/>
              <a:buChar char="•"/>
            </a:pPr>
            <a:r>
              <a:rPr lang="en-US" dirty="0">
                <a:latin typeface="Arial" charset="0"/>
                <a:ea typeface="Arial" charset="0"/>
                <a:cs typeface="Arial" charset="0"/>
              </a:rPr>
              <a:t>Know the role of a rep</a:t>
            </a:r>
          </a:p>
          <a:p>
            <a:pPr marL="171450" indent="-171450">
              <a:buFont typeface="Arial"/>
              <a:buChar char="•"/>
            </a:pPr>
            <a:r>
              <a:rPr lang="en-US" dirty="0">
                <a:latin typeface="Arial" charset="0"/>
                <a:ea typeface="Arial" charset="0"/>
                <a:cs typeface="Arial" charset="0"/>
              </a:rPr>
              <a:t>Know Prospect’s structure</a:t>
            </a:r>
          </a:p>
          <a:p>
            <a:pPr marL="171450" indent="-171450">
              <a:buFont typeface="Arial"/>
              <a:buChar char="•"/>
            </a:pPr>
            <a:r>
              <a:rPr lang="en-US" dirty="0">
                <a:latin typeface="Arial" charset="0"/>
                <a:ea typeface="Arial" charset="0"/>
                <a:cs typeface="Arial" charset="0"/>
              </a:rPr>
              <a:t>Know how the</a:t>
            </a:r>
            <a:r>
              <a:rPr lang="en-US" baseline="0" dirty="0">
                <a:latin typeface="Arial" charset="0"/>
                <a:ea typeface="Arial" charset="0"/>
                <a:cs typeface="Arial" charset="0"/>
              </a:rPr>
              <a:t> union can influence the workplace</a:t>
            </a:r>
            <a:endParaRPr lang="en-US" dirty="0">
              <a:latin typeface="Arial" charset="0"/>
              <a:ea typeface="Arial" charset="0"/>
              <a:cs typeface="Arial" charset="0"/>
            </a:endParaRPr>
          </a:p>
          <a:p>
            <a:pPr marL="171450" indent="-171450">
              <a:buFont typeface="Arial"/>
              <a:buChar char="•"/>
            </a:pPr>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843142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Use whiteboard/</a:t>
            </a:r>
          </a:p>
          <a:p>
            <a:r>
              <a:rPr lang="en-US" b="1" dirty="0">
                <a:latin typeface="Arial" charset="0"/>
                <a:ea typeface="Arial" charset="0"/>
                <a:cs typeface="Arial" charset="0"/>
              </a:rPr>
              <a:t>11.20 – 11.30</a:t>
            </a:r>
          </a:p>
          <a:p>
            <a:r>
              <a:rPr lang="en-US" b="1" dirty="0">
                <a:latin typeface="Arial" charset="0"/>
                <a:ea typeface="Arial" charset="0"/>
                <a:cs typeface="Arial" charset="0"/>
              </a:rPr>
              <a:t>Outcomes to be achieved: improve understanding of what can be negotiated (10 minutes)</a:t>
            </a:r>
          </a:p>
          <a:p>
            <a:endParaRPr lang="en-US" b="1" dirty="0">
              <a:latin typeface="Arial" charset="0"/>
              <a:ea typeface="Arial" charset="0"/>
              <a:cs typeface="Arial" charset="0"/>
            </a:endParaRPr>
          </a:p>
          <a:p>
            <a:pPr marL="171450" indent="-171450">
              <a:buFont typeface="Arial" charset="0"/>
              <a:buChar char="•"/>
            </a:pPr>
            <a:r>
              <a:rPr lang="en-US" dirty="0"/>
              <a:t>Split class into small groups of 3 or 4  (5 mins max)</a:t>
            </a:r>
          </a:p>
          <a:p>
            <a:pPr marL="171450" indent="-171450">
              <a:buFont typeface="Arial" charset="0"/>
              <a:buChar char="•"/>
            </a:pPr>
            <a:r>
              <a:rPr lang="en-US" dirty="0"/>
              <a:t>Sum up with explaining that negotiate is finding a compromise that both sides are happy with. Campaigning is persuading others</a:t>
            </a:r>
            <a:r>
              <a:rPr lang="en-US" baseline="0" dirty="0"/>
              <a:t> that something needs to be done.</a:t>
            </a:r>
            <a:endParaRPr lang="en-US" dirty="0"/>
          </a:p>
          <a:p>
            <a:pPr marL="171450" indent="-171450">
              <a:buFont typeface="Arial" charset="0"/>
              <a:buChar char="•"/>
            </a:pPr>
            <a:r>
              <a:rPr lang="en-US" dirty="0"/>
              <a:t>We are looking for the groups to come up with </a:t>
            </a:r>
          </a:p>
          <a:p>
            <a:pPr marL="171450" indent="-171450">
              <a:buFont typeface="Arial" charset="0"/>
              <a:buChar char="•"/>
            </a:pPr>
            <a:r>
              <a:rPr lang="en-US" dirty="0"/>
              <a:t>Explain only trade issues not political issues such the global climate strike 2019</a:t>
            </a:r>
          </a:p>
          <a:p>
            <a:pPr marL="0" indent="0">
              <a:buFont typeface="Arial" charset="0"/>
              <a:buNone/>
            </a:pPr>
            <a:endParaRPr lang="en-US" dirty="0"/>
          </a:p>
          <a:p>
            <a:r>
              <a:rPr lang="en-US" b="1" dirty="0"/>
              <a:t>Can negotiate on:	</a:t>
            </a:r>
            <a:r>
              <a:rPr lang="en-US" dirty="0"/>
              <a:t>			</a:t>
            </a:r>
          </a:p>
          <a:p>
            <a:r>
              <a:rPr lang="en-US" dirty="0"/>
              <a:t>Pay and conditions				</a:t>
            </a:r>
          </a:p>
          <a:p>
            <a:r>
              <a:rPr lang="en-US" dirty="0"/>
              <a:t>Health &amp; safety				</a:t>
            </a:r>
          </a:p>
          <a:p>
            <a:r>
              <a:rPr lang="en-US" dirty="0"/>
              <a:t>Equality</a:t>
            </a:r>
          </a:p>
          <a:p>
            <a:r>
              <a:rPr lang="en-US" dirty="0"/>
              <a:t>Redundancy </a:t>
            </a:r>
          </a:p>
          <a:p>
            <a:r>
              <a:rPr lang="en-US" dirty="0"/>
              <a:t>Time</a:t>
            </a:r>
            <a:r>
              <a:rPr lang="en-US" baseline="0" dirty="0"/>
              <a:t> off </a:t>
            </a:r>
          </a:p>
          <a:p>
            <a:r>
              <a:rPr lang="en-US" baseline="0" dirty="0"/>
              <a:t>If you know examples from anyone branch, add them in.</a:t>
            </a:r>
            <a:endParaRPr lang="en-US"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Outcomes to be achieved: snapshot of their branch, what are members expecting (10 minutes)</a:t>
            </a:r>
          </a:p>
          <a:p>
            <a:r>
              <a:rPr lang="en-US" b="1" dirty="0">
                <a:latin typeface="Arial" charset="0"/>
                <a:ea typeface="Arial" charset="0"/>
                <a:cs typeface="Arial" charset="0"/>
              </a:rPr>
              <a:t>11.30 – 11.40am</a:t>
            </a:r>
          </a:p>
          <a:p>
            <a:endParaRPr lang="en-US" b="1" dirty="0">
              <a:latin typeface="Arial" charset="0"/>
              <a:ea typeface="Arial" charset="0"/>
              <a:cs typeface="Arial" charset="0"/>
            </a:endParaRPr>
          </a:p>
          <a:p>
            <a:pPr marL="342900" lvl="0" indent="-342900">
              <a:lnSpc>
                <a:spcPct val="115000"/>
              </a:lnSpc>
              <a:buFont typeface="Symbol" panose="05050102010706020507" pitchFamily="18" charset="2"/>
              <a:buChar char=""/>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Session 2 Activity D - Servicing or Organising (introduce the main difference between without giving any opinion) 10 mins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For brief overview –Servicing focusses on the service element of </a:t>
            </a:r>
            <a:r>
              <a:rPr lang="en-GB" sz="1800" b="1" dirty="0" err="1">
                <a:effectLst/>
                <a:latin typeface="Calibri" panose="020F0502020204030204" pitchFamily="34" charset="0"/>
                <a:ea typeface="Times New Roman" panose="02020603050405020304" pitchFamily="18" charset="0"/>
                <a:cs typeface="Times New Roman" panose="02020603050405020304" pitchFamily="18" charset="0"/>
              </a:rPr>
              <a:t>of</a:t>
            </a: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 union and tends not to rely on members involvement and election of reps is usually done by union leadership and organising which involves members at all levels and reps are elected by co-workers.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Ask delegates to put a tick next to the statement they feel best describes their workplace or ideas of the union from colleagues/themselves.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Ask delegates which column had the most ticks and what they feel based on their results may be the best approach. (we would hope they say organising)</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The main points are that some parts of the union will always be servicing heavy (i.e. home workers) but the organising approach allows for more activity, greater empowerment and a greater longevity of the union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This will lead into later activity about how organised their workplace is.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11.40 – 11.55am</a:t>
            </a:r>
          </a:p>
        </p:txBody>
      </p:sp>
      <p:sp>
        <p:nvSpPr>
          <p:cNvPr id="4" name="Slide Number Placeholder 3"/>
          <p:cNvSpPr>
            <a:spLocks noGrp="1"/>
          </p:cNvSpPr>
          <p:nvPr>
            <p:ph type="sldNum" sz="quarter" idx="5"/>
          </p:nvPr>
        </p:nvSpPr>
        <p:spPr/>
        <p:txBody>
          <a:bodyPr/>
          <a:lstStyle/>
          <a:p>
            <a:fld id="{C16B0746-24FF-0B4F-A25A-E2B460B25A57}" type="slidenum">
              <a:rPr lang="en-US" smtClean="0"/>
              <a:t>12</a:t>
            </a:fld>
            <a:endParaRPr lang="en-US"/>
          </a:p>
        </p:txBody>
      </p:sp>
    </p:spTree>
    <p:extLst>
      <p:ext uri="{BB962C8B-B14F-4D97-AF65-F5344CB8AC3E}">
        <p14:creationId xmlns:p14="http://schemas.microsoft.com/office/powerpoint/2010/main" val="992563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a:t>
            </a:r>
          </a:p>
          <a:p>
            <a:r>
              <a:rPr lang="en-US" b="1" dirty="0">
                <a:latin typeface="Arial" charset="0"/>
                <a:ea typeface="Arial" charset="0"/>
                <a:cs typeface="Arial" charset="0"/>
              </a:rPr>
              <a:t>11.55 – 12.20</a:t>
            </a:r>
          </a:p>
          <a:p>
            <a:r>
              <a:rPr lang="en-US" b="1" dirty="0">
                <a:latin typeface="Arial" charset="0"/>
                <a:ea typeface="Arial" charset="0"/>
                <a:cs typeface="Arial" charset="0"/>
              </a:rPr>
              <a:t>Knowledge of the union structure</a:t>
            </a:r>
          </a:p>
          <a:p>
            <a:r>
              <a:rPr lang="en-US" dirty="0"/>
              <a:t>As a union is</a:t>
            </a:r>
            <a:r>
              <a:rPr lang="en-US" baseline="0" dirty="0"/>
              <a:t> democratic; it has to have a structure that makes that possible. A member gets to have a say on their workplace, their pay no matter how big the employer or an issue in the industry sector or a National issue and the first part of that structure is the branch – page 15 </a:t>
            </a:r>
            <a:r>
              <a:rPr lang="en-US" baseline="0"/>
              <a:t>in workbooks. </a:t>
            </a:r>
            <a:endParaRPr lang="en-US" baseline="0" dirty="0"/>
          </a:p>
          <a:p>
            <a:r>
              <a:rPr lang="en-US" baseline="0" dirty="0"/>
              <a:t>The video is in the next slide</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402944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Knowledge of the union structure</a:t>
            </a:r>
          </a:p>
          <a:p>
            <a:r>
              <a:rPr lang="en-US" dirty="0"/>
              <a:t>As a union is</a:t>
            </a:r>
            <a:r>
              <a:rPr lang="en-US" baseline="0" dirty="0"/>
              <a:t> democratic; it has to have a structure that makes that possible. A member gets to have a say on their workplace, their pay no matter how big the employer or an issue in the industry sector or a National issue and the first part of that structure is the branch</a:t>
            </a:r>
          </a:p>
          <a:p>
            <a:r>
              <a:rPr lang="en-US" baseline="0" dirty="0"/>
              <a:t>The video is in the next slide</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1723199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Try to get reps to answer after watching video</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How a branch is set up</a:t>
            </a:r>
          </a:p>
          <a:p>
            <a:pPr marL="171450" indent="-171450">
              <a:buFont typeface="Arial" charset="0"/>
              <a:buChar char="•"/>
            </a:pPr>
            <a:r>
              <a:rPr lang="en-US" dirty="0"/>
              <a:t>This</a:t>
            </a:r>
            <a:r>
              <a:rPr lang="en-US" baseline="0" dirty="0"/>
              <a:t> diagram shows a branch that is at one site and has members in three different departments.</a:t>
            </a:r>
          </a:p>
          <a:p>
            <a:pPr marL="171450" indent="-171450">
              <a:buFont typeface="Arial" charset="0"/>
              <a:buChar char="•"/>
            </a:pPr>
            <a:r>
              <a:rPr lang="en-US" baseline="0" dirty="0"/>
              <a:t>According to Prospect’s rules, a branch has to have an elected chair, </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a:t>
            </a:r>
            <a:r>
              <a:rPr lang="en-GB" sz="1200" b="1" u="sng" kern="1200" dirty="0">
                <a:solidFill>
                  <a:schemeClr val="tx1"/>
                </a:solidFill>
                <a:effectLst/>
                <a:latin typeface="+mn-lt"/>
                <a:ea typeface="+mn-ea"/>
                <a:cs typeface="+mn-cs"/>
              </a:rPr>
              <a:t>your </a:t>
            </a:r>
            <a:r>
              <a:rPr lang="en-US" sz="1200" b="1" u="sng" dirty="0">
                <a:latin typeface="Arial"/>
                <a:cs typeface="Arial"/>
              </a:rPr>
              <a:t>action plan you need to find who fills these roles in your branch? </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p:txBody>
      </p:sp>
      <p:sp>
        <p:nvSpPr>
          <p:cNvPr id="4" name="Slide Number Placeholder 3"/>
          <p:cNvSpPr>
            <a:spLocks noGrp="1"/>
          </p:cNvSpPr>
          <p:nvPr>
            <p:ph type="sldNum" sz="quarter" idx="10"/>
          </p:nvPr>
        </p:nvSpPr>
        <p:spPr/>
        <p:txBody>
          <a:bodyPr/>
          <a:lstStyle/>
          <a:p>
            <a:fld id="{5A3F4684-F84F-4E44-9D26-CB3898D7E83A}" type="slidenum">
              <a:rPr lang="en-US" smtClean="0"/>
              <a:t>15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Learn</a:t>
            </a:r>
            <a:r>
              <a:rPr lang="en-US" b="1" baseline="0" dirty="0">
                <a:latin typeface="Arial" charset="0"/>
                <a:ea typeface="Arial" charset="0"/>
                <a:cs typeface="Arial" charset="0"/>
              </a:rPr>
              <a:t> what a bargaining unit is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Prospect</a:t>
            </a:r>
            <a:r>
              <a:rPr lang="en-US" baseline="0" dirty="0"/>
              <a:t> branches come in all different shapes and sizes. They evolve to fit the needs of their members. Most are designed to match the </a:t>
            </a:r>
            <a:r>
              <a:rPr lang="en-US" baseline="0" dirty="0" err="1"/>
              <a:t>organisational</a:t>
            </a:r>
            <a:r>
              <a:rPr lang="en-US" baseline="0" dirty="0"/>
              <a:t> structure of the employer. There are a number of regional branches that contain members from various employers which are too small to form a branch or there is no recognition with their employer.</a:t>
            </a:r>
            <a:endParaRPr lang="en-US" dirty="0"/>
          </a:p>
          <a:p>
            <a:pPr marL="171450" indent="-171450">
              <a:buFont typeface="Arial"/>
              <a:buChar char="•"/>
            </a:pPr>
            <a:r>
              <a:rPr lang="en-US" dirty="0"/>
              <a:t>Because of the TU</a:t>
            </a:r>
            <a:r>
              <a:rPr lang="en-US" baseline="0" dirty="0"/>
              <a:t> ACT 2016, for a ballot to be legal, it has to have all the members who are affected by the outcome balloted, and this may be called into question by the employer.</a:t>
            </a:r>
            <a:endParaRPr lang="en-US" dirty="0"/>
          </a:p>
          <a:p>
            <a:r>
              <a:rPr lang="en-US" dirty="0"/>
              <a:t>This is a basic principle</a:t>
            </a:r>
            <a:r>
              <a:rPr lang="en-US" baseline="0" dirty="0"/>
              <a:t> to get reps to start to understand the structure and democratic structure of the union.</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16</a:t>
            </a:fld>
            <a:endParaRPr lang="en-US"/>
          </a:p>
        </p:txBody>
      </p:sp>
    </p:spTree>
    <p:extLst>
      <p:ext uri="{BB962C8B-B14F-4D97-AF65-F5344CB8AC3E}">
        <p14:creationId xmlns:p14="http://schemas.microsoft.com/office/powerpoint/2010/main" val="943800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dirty="0">
                <a:latin typeface="Arial" charset="0"/>
                <a:ea typeface="Arial" charset="0"/>
                <a:cs typeface="Arial" charset="0"/>
              </a:rPr>
              <a:t>Outcome to be achieved: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1"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dirty="0">
                <a:latin typeface="Arial" charset="0"/>
                <a:ea typeface="Arial" charset="0"/>
                <a:cs typeface="Arial" charset="0"/>
              </a:rPr>
              <a:t>Learn</a:t>
            </a:r>
            <a:r>
              <a:rPr lang="en-US" b="1" baseline="0" dirty="0">
                <a:latin typeface="Arial" charset="0"/>
                <a:ea typeface="Arial" charset="0"/>
                <a:cs typeface="Arial" charset="0"/>
              </a:rPr>
              <a:t> how a branch is determined and a new member is put in a branch</a:t>
            </a:r>
            <a:endParaRPr lang="en-US" dirty="0"/>
          </a:p>
          <a:p>
            <a:pPr marL="0" indent="0">
              <a:buFont typeface="Arial"/>
              <a:buNone/>
            </a:pPr>
            <a:r>
              <a:rPr lang="en-US" dirty="0"/>
              <a:t>Ask delegates to turn to page 15 in</a:t>
            </a:r>
            <a:r>
              <a:rPr lang="en-US" baseline="0" dirty="0"/>
              <a:t> the workbook to look at the diagram. Use examples of how this works for their branch.</a:t>
            </a:r>
          </a:p>
          <a:p>
            <a:pPr marL="171450" indent="-171450">
              <a:buFont typeface="Arial"/>
              <a:buChar char="•"/>
            </a:pPr>
            <a:r>
              <a:rPr lang="en-US" baseline="0" dirty="0"/>
              <a:t>Where they work to be relevant for their workplace</a:t>
            </a:r>
          </a:p>
          <a:p>
            <a:pPr marL="171450" indent="-171450">
              <a:buFont typeface="Arial"/>
              <a:buChar char="•"/>
            </a:pPr>
            <a:r>
              <a:rPr lang="en-US" baseline="0" dirty="0"/>
              <a:t>Who they work for so pay and conditions can be improved.</a:t>
            </a:r>
          </a:p>
          <a:p>
            <a:pPr marL="171450" indent="-171450">
              <a:buFont typeface="Arial"/>
              <a:buChar char="•"/>
            </a:pPr>
            <a:r>
              <a:rPr lang="en-US" baseline="0" dirty="0"/>
              <a:t>What they do, so working conditions can be compared with others who do the same role.</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17</a:t>
            </a:fld>
            <a:endParaRPr lang="en-US"/>
          </a:p>
        </p:txBody>
      </p:sp>
    </p:spTree>
    <p:extLst>
      <p:ext uri="{BB962C8B-B14F-4D97-AF65-F5344CB8AC3E}">
        <p14:creationId xmlns:p14="http://schemas.microsoft.com/office/powerpoint/2010/main" val="2239135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Try to get reps to answer after watching video</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How a branch is set up</a:t>
            </a:r>
          </a:p>
          <a:p>
            <a:pPr marL="171450" indent="-171450">
              <a:buFont typeface="Arial" charset="0"/>
              <a:buChar char="•"/>
            </a:pPr>
            <a:r>
              <a:rPr lang="en-US" dirty="0"/>
              <a:t>This</a:t>
            </a:r>
            <a:r>
              <a:rPr lang="en-US" baseline="0" dirty="0"/>
              <a:t> diagram shows a branch that is at one site and has members in three different departments.</a:t>
            </a:r>
          </a:p>
          <a:p>
            <a:pPr marL="171450" indent="-171450">
              <a:buFont typeface="Arial" charset="0"/>
              <a:buChar char="•"/>
            </a:pPr>
            <a:r>
              <a:rPr lang="en-US" baseline="0" dirty="0"/>
              <a:t>According to Prospect’s rules, a branch has to have an elected chair, </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a:t>
            </a:r>
            <a:r>
              <a:rPr lang="en-GB" sz="1200" b="1" u="sng" kern="1200" dirty="0">
                <a:solidFill>
                  <a:schemeClr val="tx1"/>
                </a:solidFill>
                <a:effectLst/>
                <a:latin typeface="+mn-lt"/>
                <a:ea typeface="+mn-ea"/>
                <a:cs typeface="+mn-cs"/>
              </a:rPr>
              <a:t>your </a:t>
            </a:r>
            <a:r>
              <a:rPr lang="en-US" sz="1200" b="1" u="sng" dirty="0">
                <a:latin typeface="Arial"/>
                <a:cs typeface="Arial"/>
              </a:rPr>
              <a:t>action plan you need to find who fills these roles in your branch? </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p:txBody>
      </p:sp>
      <p:sp>
        <p:nvSpPr>
          <p:cNvPr id="4" name="Slide Number Placeholder 3"/>
          <p:cNvSpPr>
            <a:spLocks noGrp="1"/>
          </p:cNvSpPr>
          <p:nvPr>
            <p:ph type="sldNum" sz="quarter" idx="10"/>
          </p:nvPr>
        </p:nvSpPr>
        <p:spPr/>
        <p:txBody>
          <a:bodyPr/>
          <a:lstStyle/>
          <a:p>
            <a:fld id="{5A3F4684-F84F-4E44-9D26-CB3898D7E83A}" type="slidenum">
              <a:rPr lang="en-US" smtClean="0"/>
              <a:t>18</a:t>
            </a:fld>
            <a:endParaRPr lang="en-US"/>
          </a:p>
        </p:txBody>
      </p:sp>
    </p:spTree>
    <p:extLst>
      <p:ext uri="{BB962C8B-B14F-4D97-AF65-F5344CB8AC3E}">
        <p14:creationId xmlns:p14="http://schemas.microsoft.com/office/powerpoint/2010/main" val="3283152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What can happen at a meeting or a committee meeting</a:t>
            </a:r>
          </a:p>
          <a:p>
            <a:r>
              <a:rPr lang="en-US" sz="1200" kern="1200" dirty="0">
                <a:solidFill>
                  <a:schemeClr val="tx1"/>
                </a:solidFill>
                <a:effectLst/>
                <a:latin typeface="+mn-lt"/>
                <a:ea typeface="+mn-ea"/>
                <a:cs typeface="+mn-cs"/>
              </a:rPr>
              <a:t>A meeting needs to be in quorate for a decision to be made and action taken at the meeting.</a:t>
            </a:r>
          </a:p>
          <a:p>
            <a:r>
              <a:rPr lang="en-US" sz="1200" kern="1200" dirty="0">
                <a:solidFill>
                  <a:schemeClr val="tx1"/>
                </a:solidFill>
                <a:effectLst/>
                <a:latin typeface="+mn-lt"/>
                <a:ea typeface="+mn-ea"/>
                <a:cs typeface="+mn-cs"/>
              </a:rPr>
              <a:t>A quorum is enough members to be a reasonable representation of the branch total number. It can be set to reflect the branch, so 10% for instance.</a:t>
            </a:r>
            <a:r>
              <a:rPr lang="en-GB" dirty="0">
                <a:effectLst/>
              </a:rPr>
              <a:t> </a:t>
            </a:r>
          </a:p>
          <a:p>
            <a:pPr marL="171450" indent="-171450">
              <a:buFont typeface="Arial"/>
              <a:buChar char="•"/>
            </a:pPr>
            <a:r>
              <a:rPr lang="en-GB" dirty="0">
                <a:effectLst/>
              </a:rPr>
              <a:t>Emphasise that the committee acts on the will of the members at the meeting. It is generally the case that the committee has to steer the members into making a decision and keep expectations realistic.</a:t>
            </a:r>
            <a:r>
              <a:rPr lang="en-GB" baseline="0" dirty="0">
                <a:effectLst/>
              </a:rPr>
              <a:t> </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pPr lvl="0"/>
            <a:r>
              <a:rPr lang="en-US" b="1" dirty="0">
                <a:latin typeface="Arial" charset="0"/>
                <a:ea typeface="Arial" charset="0"/>
                <a:cs typeface="Arial" charset="0"/>
              </a:rPr>
              <a:t>Outcomes to be achieved: Find out peoples’ names, experience and any specific learning requirements and practice listening skills (one hour for big group)</a:t>
            </a:r>
          </a:p>
          <a:p>
            <a:pPr lvl="0"/>
            <a:r>
              <a:rPr lang="en-US" b="1" dirty="0"/>
              <a:t>10.05 – 10.45am</a:t>
            </a:r>
          </a:p>
          <a:p>
            <a:pPr lvl="0"/>
            <a:endParaRPr lang="en-US" b="1" dirty="0"/>
          </a:p>
          <a:p>
            <a:pPr marL="171450" lvl="0" indent="-171450">
              <a:buFont typeface="Arial" charset="0"/>
              <a:buChar char="•"/>
            </a:pPr>
            <a:r>
              <a:rPr lang="en-US" dirty="0"/>
              <a:t>Refer to workbook page 10, </a:t>
            </a:r>
            <a:r>
              <a:rPr lang="en-GB" sz="1200" kern="1200" dirty="0">
                <a:solidFill>
                  <a:schemeClr val="tx1"/>
                </a:solidFill>
                <a:effectLst/>
                <a:latin typeface="+mn-lt"/>
                <a:ea typeface="+mn-ea"/>
                <a:cs typeface="+mn-cs"/>
              </a:rPr>
              <a:t>split the group into pairs and an odd group of three if an uneven group number</a:t>
            </a:r>
          </a:p>
          <a:p>
            <a:pPr marL="171450" lvl="0" indent="-171450">
              <a:buFont typeface="Arial" charset="0"/>
              <a:buChar char="•"/>
            </a:pPr>
            <a:r>
              <a:rPr lang="en-GB" sz="1200" kern="1200" dirty="0">
                <a:solidFill>
                  <a:schemeClr val="tx1"/>
                </a:solidFill>
                <a:effectLst/>
                <a:latin typeface="+mn-lt"/>
                <a:ea typeface="+mn-ea"/>
                <a:cs typeface="+mn-cs"/>
              </a:rPr>
              <a:t>Give them five mins each way to find out the answers to the questions </a:t>
            </a:r>
          </a:p>
          <a:p>
            <a:pPr marL="171450" lvl="0" indent="-171450">
              <a:buFont typeface="Arial" charset="0"/>
              <a:buChar char="•"/>
            </a:pPr>
            <a:r>
              <a:rPr lang="en-GB" sz="1200" kern="1200" dirty="0">
                <a:solidFill>
                  <a:schemeClr val="tx1"/>
                </a:solidFill>
                <a:effectLst/>
                <a:latin typeface="+mn-lt"/>
                <a:ea typeface="+mn-ea"/>
                <a:cs typeface="+mn-cs"/>
              </a:rPr>
              <a:t>Ask them in turn to introduce their partner</a:t>
            </a:r>
            <a:endParaRPr lang="en-US" dirty="0"/>
          </a:p>
          <a:p>
            <a:pPr marL="171450" indent="-171450">
              <a:buFont typeface="Arial"/>
              <a:buChar char="•"/>
            </a:pPr>
            <a:r>
              <a:rPr lang="en-US" b="0" dirty="0"/>
              <a:t>Write down the answers to what the reps want to get out of the course. This can be referred to during the course; topics covered in another course can be parked.</a:t>
            </a:r>
          </a:p>
          <a:p>
            <a:pPr marL="171450" indent="-171450">
              <a:buFont typeface="Arial"/>
              <a:buChar char="•"/>
            </a:pPr>
            <a:r>
              <a:rPr lang="en-US" b="0" dirty="0"/>
              <a:t>Note if any have specific roles, such as H&amp;S, that may need to be referred to later in the course.</a:t>
            </a:r>
          </a:p>
          <a:p>
            <a:pPr marL="171450" indent="-171450">
              <a:buFont typeface="Arial"/>
              <a:buChar char="•"/>
            </a:pPr>
            <a:r>
              <a:rPr lang="en-US" b="0" dirty="0"/>
              <a:t>Finish the session by summing up</a:t>
            </a:r>
            <a:r>
              <a:rPr lang="en-US" b="0" baseline="0" dirty="0"/>
              <a:t> that the traditional media image of a trade union rep is blown away by the reality that we are a very skilled and diverse group. Back this up by all the interesting facts the reps have just given about themselves.</a:t>
            </a:r>
          </a:p>
          <a:p>
            <a:pPr marL="171450" indent="-171450">
              <a:buFont typeface="Arial"/>
              <a:buChar char="•"/>
            </a:pPr>
            <a:r>
              <a:rPr lang="en-US" b="0" baseline="0" dirty="0" err="1"/>
              <a:t>Emphasise</a:t>
            </a:r>
            <a:r>
              <a:rPr lang="en-US" b="0" baseline="0" dirty="0"/>
              <a:t> that you all have one thing in common, you want to help people you work with and that is a very good thing. </a:t>
            </a:r>
            <a:endParaRPr lang="en-US" b="0" dirty="0"/>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Explain how we look which</a:t>
            </a:r>
            <a:r>
              <a:rPr lang="en-US" b="1" baseline="0" dirty="0">
                <a:latin typeface="Arial" charset="0"/>
                <a:ea typeface="Arial" charset="0"/>
                <a:cs typeface="Arial" charset="0"/>
              </a:rPr>
              <a:t> problems to pick and how to go forward with them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Go through the slide as to which problem to tackle first,</a:t>
            </a:r>
            <a:r>
              <a:rPr lang="en-US" baseline="0" dirty="0"/>
              <a:t> try adding member numbers to the departments/offices/locations such department C having more members than </a:t>
            </a:r>
            <a:r>
              <a:rPr lang="en-US" baseline="0" dirty="0" err="1"/>
              <a:t>dept</a:t>
            </a:r>
            <a:r>
              <a:rPr lang="en-US" baseline="0" dirty="0"/>
              <a:t> A &amp; B put together. This is a good time to explain the benefit of mapping the workforce.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One of the golden rules for reps is if you are not sure what to do, consult a more experienced rep or a Prospect full-time office</a:t>
            </a:r>
            <a:r>
              <a:rPr lang="en-US" baseline="0" dirty="0"/>
              <a:t>r.</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To be able to retain members </a:t>
            </a:r>
            <a:r>
              <a:rPr lang="en-GB" sz="1200" kern="1200" baseline="0" dirty="0">
                <a:solidFill>
                  <a:schemeClr val="tx1"/>
                </a:solidFill>
                <a:effectLst/>
                <a:latin typeface="+mn-lt"/>
                <a:ea typeface="+mn-ea"/>
                <a:cs typeface="+mn-cs"/>
              </a:rPr>
              <a:t>i</a:t>
            </a:r>
            <a:r>
              <a:rPr lang="en-GB" sz="1200" kern="1200" dirty="0">
                <a:solidFill>
                  <a:schemeClr val="tx1"/>
                </a:solidFill>
                <a:effectLst/>
                <a:latin typeface="+mn-lt"/>
                <a:ea typeface="+mn-ea"/>
                <a:cs typeface="+mn-cs"/>
              </a:rPr>
              <a:t>t is very important that issues that affect the majority of the branch are dealt with as a priority, not just the member who shouts.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Getting agreement at a meeting may not be easy. The chair will need to keep order and make sure all the sides of the argument are heard. The committee should have a plan beforehand of who will provide the information needed for the members to make an informed decision.</a:t>
            </a:r>
            <a:r>
              <a:rPr lang="en-GB" dirty="0">
                <a:effectLst/>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20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How a branch is set up</a:t>
            </a:r>
          </a:p>
          <a:p>
            <a:pPr marL="171450" indent="-171450">
              <a:buFont typeface="Arial" charset="0"/>
              <a:buChar char="•"/>
            </a:pPr>
            <a:r>
              <a:rPr lang="en-US" dirty="0"/>
              <a:t>This</a:t>
            </a:r>
            <a:r>
              <a:rPr lang="en-US" baseline="0" dirty="0"/>
              <a:t> diagram shows a branch that is at one site and has members in three different departments/locations/teams/offices.</a:t>
            </a:r>
          </a:p>
          <a:p>
            <a:pPr marL="171450" indent="-171450">
              <a:buFont typeface="Arial" charset="0"/>
              <a:buChar char="•"/>
            </a:pPr>
            <a:r>
              <a:rPr lang="en-US" baseline="0" dirty="0"/>
              <a:t>According to rule a branch has to have an elected chair,</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apathy rules in most cases.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the rep’s action plan of going to back to the workplace you need to find who fills these roles in your branch?</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1169562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How a branch is set up</a:t>
            </a:r>
          </a:p>
          <a:p>
            <a:pPr marL="171450" indent="-171450">
              <a:buFont typeface="Arial" charset="0"/>
              <a:buChar char="•"/>
            </a:pPr>
            <a:r>
              <a:rPr lang="en-US" dirty="0"/>
              <a:t>This</a:t>
            </a:r>
            <a:r>
              <a:rPr lang="en-US" baseline="0" dirty="0"/>
              <a:t> diagram shows a branch that is at one site and has members in three different departments/locations/teams/offices.</a:t>
            </a:r>
          </a:p>
          <a:p>
            <a:pPr marL="171450" indent="-171450">
              <a:buFont typeface="Arial" charset="0"/>
              <a:buChar char="•"/>
            </a:pPr>
            <a:r>
              <a:rPr lang="en-US" baseline="0" dirty="0"/>
              <a:t>According to rule a branch has to have an elected chair,</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apathy rules in most cases.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the rep’s action plan of going to back to the workplace you need to find who fills these roles in your branch?</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22</a:t>
            </a:fld>
            <a:endParaRPr lang="en-US"/>
          </a:p>
        </p:txBody>
      </p:sp>
    </p:spTree>
    <p:extLst>
      <p:ext uri="{BB962C8B-B14F-4D97-AF65-F5344CB8AC3E}">
        <p14:creationId xmlns:p14="http://schemas.microsoft.com/office/powerpoint/2010/main" val="2481062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Understand</a:t>
            </a:r>
            <a:r>
              <a:rPr lang="en-US" b="1" baseline="0" dirty="0">
                <a:latin typeface="Arial" charset="0"/>
                <a:ea typeface="Arial" charset="0"/>
                <a:cs typeface="Arial" charset="0"/>
              </a:rPr>
              <a:t> what support is available</a:t>
            </a:r>
          </a:p>
          <a:p>
            <a:r>
              <a:rPr lang="en-US" b="0" baseline="0" dirty="0">
                <a:latin typeface="Arial" charset="0"/>
                <a:ea typeface="Arial" charset="0"/>
                <a:cs typeface="Arial" charset="0"/>
              </a:rPr>
              <a:t>If you are just teaching one branch you may be able to name the officers, but it is written in their action plan to find out.</a:t>
            </a:r>
            <a:endParaRPr lang="en-US" b="0" dirty="0"/>
          </a:p>
        </p:txBody>
      </p:sp>
      <p:sp>
        <p:nvSpPr>
          <p:cNvPr id="4" name="Slide Number Placeholder 3"/>
          <p:cNvSpPr>
            <a:spLocks noGrp="1"/>
          </p:cNvSpPr>
          <p:nvPr>
            <p:ph type="sldNum" sz="quarter" idx="10"/>
          </p:nvPr>
        </p:nvSpPr>
        <p:spPr/>
        <p:txBody>
          <a:bodyPr/>
          <a:lstStyle/>
          <a:p>
            <a:fld id="{C16B0746-24FF-0B4F-A25A-E2B460B25A57}" type="slidenum">
              <a:rPr lang="en-US" smtClean="0"/>
              <a:t>23</a:t>
            </a:fld>
            <a:endParaRPr lang="en-US"/>
          </a:p>
        </p:txBody>
      </p:sp>
    </p:spTree>
    <p:extLst>
      <p:ext uri="{BB962C8B-B14F-4D97-AF65-F5344CB8AC3E}">
        <p14:creationId xmlns:p14="http://schemas.microsoft.com/office/powerpoint/2010/main" val="1477834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Learn</a:t>
            </a:r>
            <a:r>
              <a:rPr lang="en-US" b="1" baseline="0" dirty="0">
                <a:latin typeface="Arial" charset="0"/>
                <a:ea typeface="Arial" charset="0"/>
                <a:cs typeface="Arial" charset="0"/>
              </a:rPr>
              <a:t> how the member interacts with union as a whole</a:t>
            </a:r>
          </a:p>
          <a:p>
            <a:r>
              <a:rPr lang="en-US" b="0" baseline="0" dirty="0">
                <a:latin typeface="Arial" charset="0"/>
                <a:ea typeface="Arial" charset="0"/>
                <a:cs typeface="Arial" charset="0"/>
              </a:rPr>
              <a:t>This diagram is from the rep’s handbook and shows the communication and relationship members have with parts of the union.</a:t>
            </a:r>
            <a:endParaRPr lang="en-US" b="0" dirty="0"/>
          </a:p>
        </p:txBody>
      </p:sp>
      <p:sp>
        <p:nvSpPr>
          <p:cNvPr id="4" name="Slide Number Placeholder 3"/>
          <p:cNvSpPr>
            <a:spLocks noGrp="1"/>
          </p:cNvSpPr>
          <p:nvPr>
            <p:ph type="sldNum" sz="quarter" idx="10"/>
          </p:nvPr>
        </p:nvSpPr>
        <p:spPr/>
        <p:txBody>
          <a:bodyPr/>
          <a:lstStyle/>
          <a:p>
            <a:fld id="{C16B0746-24FF-0B4F-A25A-E2B460B25A57}" type="slidenum">
              <a:rPr lang="en-US" smtClean="0"/>
              <a:t>24</a:t>
            </a:fld>
            <a:endParaRPr lang="en-US"/>
          </a:p>
        </p:txBody>
      </p:sp>
    </p:spTree>
    <p:extLst>
      <p:ext uri="{BB962C8B-B14F-4D97-AF65-F5344CB8AC3E}">
        <p14:creationId xmlns:p14="http://schemas.microsoft.com/office/powerpoint/2010/main" val="736288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25</a:t>
            </a:fld>
            <a:endParaRPr lang="en-US"/>
          </a:p>
        </p:txBody>
      </p:sp>
    </p:spTree>
    <p:extLst>
      <p:ext uri="{BB962C8B-B14F-4D97-AF65-F5344CB8AC3E}">
        <p14:creationId xmlns:p14="http://schemas.microsoft.com/office/powerpoint/2010/main" val="2793845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dirty="0"/>
              <a:t>Do this activity on the Whiteboard as a large group</a:t>
            </a:r>
          </a:p>
        </p:txBody>
      </p:sp>
      <p:sp>
        <p:nvSpPr>
          <p:cNvPr id="4" name="Slide Number Placeholder 3"/>
          <p:cNvSpPr>
            <a:spLocks noGrp="1"/>
          </p:cNvSpPr>
          <p:nvPr>
            <p:ph type="sldNum" sz="quarter" idx="10"/>
          </p:nvPr>
        </p:nvSpPr>
        <p:spPr/>
        <p:txBody>
          <a:bodyPr/>
          <a:lstStyle/>
          <a:p>
            <a:fld id="{5A3F4684-F84F-4E44-9D26-CB3898D7E83A}" type="slidenum">
              <a:rPr lang="en-US" smtClean="0"/>
              <a:t>26</a:t>
            </a:fld>
            <a:endParaRPr lang="en-US"/>
          </a:p>
        </p:txBody>
      </p:sp>
    </p:spTree>
    <p:extLst>
      <p:ext uri="{BB962C8B-B14F-4D97-AF65-F5344CB8AC3E}">
        <p14:creationId xmlns:p14="http://schemas.microsoft.com/office/powerpoint/2010/main" val="3841510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are explanations in the workbook taken from the handbook (20 -23) pick out any that people have an interest in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27</a:t>
            </a:fld>
            <a:endParaRPr lang="en-US"/>
          </a:p>
        </p:txBody>
      </p:sp>
    </p:spTree>
    <p:extLst>
      <p:ext uri="{BB962C8B-B14F-4D97-AF65-F5344CB8AC3E}">
        <p14:creationId xmlns:p14="http://schemas.microsoft.com/office/powerpoint/2010/main" val="897207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Note; In line with the latest agreed NEC guidance as of Dec 2021, new information of the code of practice all reps representing the union should adhere to. </a:t>
            </a:r>
          </a:p>
        </p:txBody>
      </p:sp>
      <p:sp>
        <p:nvSpPr>
          <p:cNvPr id="4" name="Slide Number Placeholder 3"/>
          <p:cNvSpPr>
            <a:spLocks noGrp="1"/>
          </p:cNvSpPr>
          <p:nvPr>
            <p:ph type="sldNum" sz="quarter" idx="5"/>
          </p:nvPr>
        </p:nvSpPr>
        <p:spPr/>
        <p:txBody>
          <a:bodyPr/>
          <a:lstStyle/>
          <a:p>
            <a:fld id="{C16B0746-24FF-0B4F-A25A-E2B460B25A57}" type="slidenum">
              <a:rPr lang="en-US" smtClean="0"/>
              <a:t>28</a:t>
            </a:fld>
            <a:endParaRPr lang="en-US"/>
          </a:p>
        </p:txBody>
      </p:sp>
    </p:spTree>
    <p:extLst>
      <p:ext uri="{BB962C8B-B14F-4D97-AF65-F5344CB8AC3E}">
        <p14:creationId xmlns:p14="http://schemas.microsoft.com/office/powerpoint/2010/main" val="2049206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are explanations in the workbook taken from the handbook (20 -23) pick out any that people have an interest in and need clarity on.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29</a:t>
            </a:fld>
            <a:endParaRPr lang="en-US"/>
          </a:p>
        </p:txBody>
      </p:sp>
    </p:spTree>
    <p:extLst>
      <p:ext uri="{BB962C8B-B14F-4D97-AF65-F5344CB8AC3E}">
        <p14:creationId xmlns:p14="http://schemas.microsoft.com/office/powerpoint/2010/main" val="1093873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r>
              <a:rPr lang="en-US" b="1" dirty="0">
                <a:latin typeface="Arial" charset="0"/>
                <a:ea typeface="Arial" charset="0"/>
                <a:cs typeface="Arial" charset="0"/>
              </a:rPr>
              <a:t>10.45 – 10.55 </a:t>
            </a:r>
            <a:r>
              <a:rPr lang="en-US" b="1" dirty="0" err="1">
                <a:latin typeface="Arial" charset="0"/>
                <a:ea typeface="Arial" charset="0"/>
                <a:cs typeface="Arial" charset="0"/>
              </a:rPr>
              <a:t>approx</a:t>
            </a:r>
            <a:r>
              <a:rPr lang="en-US" b="1" dirty="0">
                <a:latin typeface="Arial" charset="0"/>
                <a:ea typeface="Arial" charset="0"/>
                <a:cs typeface="Arial" charset="0"/>
              </a:rPr>
              <a:t> for the next six slides. </a:t>
            </a:r>
          </a:p>
          <a:p>
            <a:endParaRPr lang="en-US" b="1" dirty="0">
              <a:latin typeface="Arial" charset="0"/>
              <a:ea typeface="Arial" charset="0"/>
              <a:cs typeface="Arial" charset="0"/>
            </a:endParaRPr>
          </a:p>
          <a:p>
            <a:r>
              <a:rPr lang="en-US" dirty="0"/>
              <a:t>This session is designed to find out what the reps think a trade union is and how it can help them.</a:t>
            </a:r>
          </a:p>
          <a:p>
            <a:pPr marL="171450" indent="-171450">
              <a:buFont typeface="Arial"/>
              <a:buChar char="•"/>
            </a:pPr>
            <a:r>
              <a:rPr lang="en-US" dirty="0"/>
              <a:t>When a rep is asked “Why should I join?”</a:t>
            </a:r>
          </a:p>
          <a:p>
            <a:pPr marL="171450" indent="-171450">
              <a:buFont typeface="Arial"/>
              <a:buChar char="•"/>
            </a:pPr>
            <a:r>
              <a:rPr lang="en-US" dirty="0"/>
              <a:t>One of the things all reps find hard is recruiting. What should they say to persuade someone to join.</a:t>
            </a:r>
          </a:p>
          <a:p>
            <a:pPr marL="171450" indent="-171450">
              <a:buFont typeface="Arial"/>
              <a:buChar char="•"/>
            </a:pPr>
            <a:r>
              <a:rPr lang="en-US" dirty="0"/>
              <a:t>Ask the question,</a:t>
            </a:r>
            <a:r>
              <a:rPr lang="en-US" baseline="0" dirty="0"/>
              <a:t> then go the next slide</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3701568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Its important reps understand about GDPR and how it affects them.</a:t>
            </a:r>
          </a:p>
        </p:txBody>
      </p:sp>
      <p:sp>
        <p:nvSpPr>
          <p:cNvPr id="4" name="Slide Number Placeholder 3"/>
          <p:cNvSpPr>
            <a:spLocks noGrp="1"/>
          </p:cNvSpPr>
          <p:nvPr>
            <p:ph type="sldNum" sz="quarter" idx="10"/>
          </p:nvPr>
        </p:nvSpPr>
        <p:spPr/>
        <p:txBody>
          <a:bodyPr/>
          <a:lstStyle/>
          <a:p>
            <a:fld id="{5A3F4684-F84F-4E44-9D26-CB3898D7E83A}" type="slidenum">
              <a:rPr lang="en-US" smtClean="0"/>
              <a:t>30</a:t>
            </a:fld>
            <a:endParaRPr lang="en-US"/>
          </a:p>
        </p:txBody>
      </p:sp>
    </p:spTree>
    <p:extLst>
      <p:ext uri="{BB962C8B-B14F-4D97-AF65-F5344CB8AC3E}">
        <p14:creationId xmlns:p14="http://schemas.microsoft.com/office/powerpoint/2010/main" val="350063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REPS TO THINK ABOUT WHAT THEY MAY NEED IN ORDER TO THE DO THE ROLE EFFECTIVELY – WHAT ACCESS DO YOU HAVE, IS IT A SHARED COMPUTER, CAN YOU HAVE PRIVACY SETTINGS</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31</a:t>
            </a:fld>
            <a:endParaRPr lang="en-US"/>
          </a:p>
        </p:txBody>
      </p:sp>
    </p:spTree>
    <p:extLst>
      <p:ext uri="{BB962C8B-B14F-4D97-AF65-F5344CB8AC3E}">
        <p14:creationId xmlns:p14="http://schemas.microsoft.com/office/powerpoint/2010/main" val="541759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32</a:t>
            </a:fld>
            <a:endParaRPr lang="en-US"/>
          </a:p>
        </p:txBody>
      </p:sp>
    </p:spTree>
    <p:extLst>
      <p:ext uri="{BB962C8B-B14F-4D97-AF65-F5344CB8AC3E}">
        <p14:creationId xmlns:p14="http://schemas.microsoft.com/office/powerpoint/2010/main" val="444451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a:t>
            </a:r>
            <a:r>
              <a:rPr lang="en-US" b="1" dirty="0"/>
              <a:t>The best way to comply is to communicate with members is through</a:t>
            </a:r>
            <a:r>
              <a:rPr lang="en-US" b="1" baseline="0" dirty="0"/>
              <a:t> the website</a:t>
            </a:r>
          </a:p>
          <a:p>
            <a:endParaRPr lang="en-US" b="1" baseline="0" dirty="0"/>
          </a:p>
          <a:p>
            <a:r>
              <a:rPr lang="en-US" b="0" baseline="0" dirty="0"/>
              <a:t>Check that the reps are aware of the </a:t>
            </a:r>
            <a:r>
              <a:rPr lang="en-US" b="0" baseline="0" dirty="0" err="1"/>
              <a:t>ebranch</a:t>
            </a:r>
            <a:r>
              <a:rPr lang="en-US" b="0" baseline="0" dirty="0"/>
              <a:t>  and the members area</a:t>
            </a:r>
          </a:p>
          <a:p>
            <a:endParaRPr lang="en-US" b="0" dirty="0"/>
          </a:p>
          <a:p>
            <a:r>
              <a:rPr lang="en-GB" dirty="0"/>
              <a:t>Slide 18: It is worth mentioning to reps that during the changeover period to the new website from the old website, all the branch pages were disabled and have only recently been viewed again by members. As these are maintained by reps from each  individual branch, your branch page may be out of date. </a:t>
            </a:r>
          </a:p>
          <a:p>
            <a:r>
              <a:rPr lang="en-GB" dirty="0"/>
              <a:t>Ask the reps on the training to check with the other reps back at the branch to see if they can update the branch pages. </a:t>
            </a:r>
          </a:p>
          <a:p>
            <a:endParaRPr lang="en-GB" dirty="0"/>
          </a:p>
          <a:p>
            <a:r>
              <a:rPr lang="en-GB" dirty="0"/>
              <a:t>NB: Lots of reps and members are frustrated with the Bectu website while the transition happens. </a:t>
            </a:r>
          </a:p>
          <a:p>
            <a:r>
              <a:rPr lang="en-GB" dirty="0"/>
              <a:t>Sometimes it is easier to find what you are looking for on the </a:t>
            </a:r>
            <a:r>
              <a:rPr lang="en-GB" dirty="0" err="1"/>
              <a:t>Bectu</a:t>
            </a:r>
            <a:r>
              <a:rPr lang="en-GB" dirty="0"/>
              <a:t> website by using a search engine rather than the </a:t>
            </a:r>
            <a:r>
              <a:rPr lang="en-GB" dirty="0" err="1"/>
              <a:t>Bectu</a:t>
            </a:r>
            <a:r>
              <a:rPr lang="en-GB" dirty="0"/>
              <a:t> website search function, while there are still the two websites running.</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33</a:t>
            </a:fld>
            <a:endParaRPr lang="en-US"/>
          </a:p>
        </p:txBody>
      </p:sp>
    </p:spTree>
    <p:extLst>
      <p:ext uri="{BB962C8B-B14F-4D97-AF65-F5344CB8AC3E}">
        <p14:creationId xmlns:p14="http://schemas.microsoft.com/office/powerpoint/2010/main" val="1674565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34</a:t>
            </a:fld>
            <a:endParaRPr lang="en-US"/>
          </a:p>
        </p:txBody>
      </p:sp>
    </p:spTree>
    <p:extLst>
      <p:ext uri="{BB962C8B-B14F-4D97-AF65-F5344CB8AC3E}">
        <p14:creationId xmlns:p14="http://schemas.microsoft.com/office/powerpoint/2010/main" val="2768658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To add confidence to reps when embarking on the role, most new reps want to know what they and can’t do. This next section clarifies the legal rights of a rep and in accordance with the TULR©A ACT; based on the ACAS guidance for time off for representatives – also known as facility time the categories and how they are divided.</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36</a:t>
            </a:fld>
            <a:endParaRPr lang="en-US"/>
          </a:p>
        </p:txBody>
      </p:sp>
    </p:spTree>
    <p:extLst>
      <p:ext uri="{BB962C8B-B14F-4D97-AF65-F5344CB8AC3E}">
        <p14:creationId xmlns:p14="http://schemas.microsoft.com/office/powerpoint/2010/main" val="13576729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where these laws come from.</a:t>
            </a:r>
          </a:p>
          <a:p>
            <a:r>
              <a:rPr lang="en-US" b="0" baseline="0" dirty="0">
                <a:latin typeface="Arial" charset="0"/>
                <a:ea typeface="Arial" charset="0"/>
                <a:cs typeface="Arial" charset="0"/>
              </a:rPr>
              <a:t> it may be that if you H&amp;S reps you need to mention the brown book</a:t>
            </a:r>
          </a:p>
          <a:p>
            <a:r>
              <a:rPr lang="en-US" dirty="0"/>
              <a:t>The link is in your book to download the code of practice 3</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rights of a rep are split broadly to into two categories; duties and activities.</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37</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where these laws come from.</a:t>
            </a:r>
          </a:p>
          <a:p>
            <a:r>
              <a:rPr lang="en-GB" dirty="0"/>
              <a:t>What is a duty? As listed on slide……. Anything that benefits the employer/ reps need to inform/consult or negotiate on</a:t>
            </a:r>
          </a:p>
          <a:p>
            <a:r>
              <a:rPr lang="en-GB" dirty="0"/>
              <a:t>Reasonable paid time off by employer in recognised workplace.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38</a:t>
            </a:fld>
            <a:endParaRPr lang="en-US"/>
          </a:p>
        </p:txBody>
      </p:sp>
    </p:spTree>
    <p:extLst>
      <p:ext uri="{BB962C8B-B14F-4D97-AF65-F5344CB8AC3E}">
        <p14:creationId xmlns:p14="http://schemas.microsoft.com/office/powerpoint/2010/main" val="30881438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where these laws come from.</a:t>
            </a:r>
          </a:p>
          <a:p>
            <a:r>
              <a:rPr lang="en-US" b="0" baseline="0" dirty="0">
                <a:latin typeface="Arial" charset="0"/>
                <a:ea typeface="Arial" charset="0"/>
                <a:cs typeface="Arial" charset="0"/>
              </a:rPr>
              <a:t> </a:t>
            </a:r>
          </a:p>
          <a:p>
            <a:r>
              <a:rPr lang="en-GB" dirty="0"/>
              <a:t>Reps are entitled to reasonable time off to carry out certain trade union duties. The law recognises that unions need the participation of their members and so activities are to allow reps time for this. E.G recruitment. This time although entitled is more often unpaid. </a:t>
            </a:r>
          </a:p>
          <a:p>
            <a:endParaRPr lang="en-GB" dirty="0"/>
          </a:p>
          <a:p>
            <a:r>
              <a:rPr lang="en-GB" dirty="0"/>
              <a:t>It is important that reps understand that the ACAS guidance is the minimum  expected but reps need to check their own agreement as the facility time may be </a:t>
            </a:r>
            <a:endParaRPr lang="en-US"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39</a:t>
            </a:fld>
            <a:endParaRPr lang="en-US"/>
          </a:p>
        </p:txBody>
      </p:sp>
    </p:spTree>
    <p:extLst>
      <p:ext uri="{BB962C8B-B14F-4D97-AF65-F5344CB8AC3E}">
        <p14:creationId xmlns:p14="http://schemas.microsoft.com/office/powerpoint/2010/main" val="22713477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where these laws come from.</a:t>
            </a:r>
          </a:p>
          <a:p>
            <a:r>
              <a:rPr lang="en-GB" dirty="0"/>
              <a:t>A rep should always try to build good relationship with their manager to show they are professional in their role, this includes keeping the employer informed if they need facility time.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40</a:t>
            </a:fld>
            <a:endParaRPr lang="en-US"/>
          </a:p>
        </p:txBody>
      </p:sp>
    </p:spTree>
    <p:extLst>
      <p:ext uri="{BB962C8B-B14F-4D97-AF65-F5344CB8AC3E}">
        <p14:creationId xmlns:p14="http://schemas.microsoft.com/office/powerpoint/2010/main" val="203199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 to be achieved: </a:t>
            </a:r>
          </a:p>
          <a:p>
            <a:endParaRPr lang="en-US" b="1" dirty="0">
              <a:latin typeface="Arial" charset="0"/>
              <a:cs typeface="Arial" charset="0"/>
            </a:endParaRPr>
          </a:p>
          <a:p>
            <a:r>
              <a:rPr lang="en-US" dirty="0"/>
              <a:t>This is the definition you would find in a dictionary. M</a:t>
            </a:r>
            <a:r>
              <a:rPr lang="en-US" baseline="0" dirty="0"/>
              <a:t>ost young workers have no idea what a union is and any view they do have is one that is out of date.</a:t>
            </a:r>
          </a:p>
          <a:p>
            <a:r>
              <a:rPr lang="en-US" baseline="0" dirty="0"/>
              <a:t>We need to be explain this is not so and why union’s are still relevant. </a:t>
            </a:r>
          </a:p>
          <a:p>
            <a:endParaRPr lang="en-US" dirty="0"/>
          </a:p>
          <a:p>
            <a:pPr marL="171450" indent="-171450">
              <a:buFont typeface="Arial" charset="0"/>
              <a:buChar char="•"/>
            </a:pPr>
            <a:r>
              <a:rPr lang="en-US" dirty="0"/>
              <a:t>Ask why they are interested in being reps? The sort of answers we are looking for are: a safe</a:t>
            </a:r>
            <a:r>
              <a:rPr lang="en-US" baseline="0" dirty="0"/>
              <a:t> place to work, environmental issues and robust procedures that help members.</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GB" dirty="0"/>
              <a:t>Using the information on the previous slides, look at the word doc with the headings and decide as a group which examples would fit under which headings. Examples on page 28 of workbook.</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41</a:t>
            </a:fld>
            <a:endParaRPr lang="en-US"/>
          </a:p>
        </p:txBody>
      </p:sp>
    </p:spTree>
    <p:extLst>
      <p:ext uri="{BB962C8B-B14F-4D97-AF65-F5344CB8AC3E}">
        <p14:creationId xmlns:p14="http://schemas.microsoft.com/office/powerpoint/2010/main" val="3941423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GB" dirty="0"/>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dirty="0"/>
          </a:p>
          <a:p>
            <a:r>
              <a:rPr lang="en-GB" dirty="0"/>
              <a:t>Remind reps they are not trained to deal with personal cases but can advise and signpost queries.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42</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43</a:t>
            </a:fld>
            <a:endParaRPr lang="en-US"/>
          </a:p>
        </p:txBody>
      </p:sp>
    </p:spTree>
    <p:extLst>
      <p:ext uri="{BB962C8B-B14F-4D97-AF65-F5344CB8AC3E}">
        <p14:creationId xmlns:p14="http://schemas.microsoft.com/office/powerpoint/2010/main" val="19869271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the ingredients to make a strong branch</a:t>
            </a:r>
          </a:p>
          <a:p>
            <a:r>
              <a:rPr lang="en-GB" sz="1200" kern="1200" dirty="0">
                <a:solidFill>
                  <a:schemeClr val="tx1"/>
                </a:solidFill>
                <a:effectLst/>
                <a:latin typeface="+mn-lt"/>
                <a:ea typeface="+mn-ea"/>
                <a:cs typeface="+mn-cs"/>
              </a:rPr>
              <a:t>Use flipchart and nominate someone to report back to the group.</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You have 10 minutes to complete the activity.</a:t>
            </a:r>
            <a:r>
              <a:rPr lang="en-GB" dirty="0">
                <a:effectLst/>
              </a:rPr>
              <a:t> </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different roles there are in the branch</a:t>
            </a:r>
          </a:p>
          <a:p>
            <a:r>
              <a:rPr lang="en-GB" dirty="0"/>
              <a:t>Density – proportion of members to help campaign./add their voice</a:t>
            </a:r>
          </a:p>
          <a:p>
            <a:r>
              <a:rPr lang="en-GB" dirty="0"/>
              <a:t>Engaged members – keeping information relevant and specific, timely and useful. </a:t>
            </a:r>
          </a:p>
          <a:p>
            <a:r>
              <a:rPr lang="en-GB" dirty="0"/>
              <a:t>Visible profile – is the union visible in the workplace, if you started a job tomorrow, would you know how to join the union? </a:t>
            </a:r>
          </a:p>
          <a:p>
            <a:r>
              <a:rPr lang="en-GB" dirty="0"/>
              <a:t>Constructive dialogue – do you listen to members? Do you have opportunities to discuss issues? Is it worthwhile conversation? </a:t>
            </a:r>
          </a:p>
          <a:p>
            <a:r>
              <a:rPr lang="en-GB" dirty="0"/>
              <a:t>Representative membership – Does every member in your branch have a say – or a rep to speak on their behalf. If you have a large percentage of under 35’s – do you/have you elected a young members rep? To ensure the proportion of the memberships’ voice is heard. </a:t>
            </a:r>
          </a:p>
          <a:p>
            <a:r>
              <a:rPr lang="en-GB" dirty="0"/>
              <a:t>Representatives – Key role in the communications between the employer and the members and the union and it’s members. Supporting/advisory roles. </a:t>
            </a:r>
          </a:p>
          <a:p>
            <a:r>
              <a:rPr lang="en-GB" dirty="0"/>
              <a:t>Equality and Diversity. – Encourage reps that this should be paramount in their thinking in line with union values. A key benefit to demonstrate to members – improving conditions for all.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45</a:t>
            </a:fld>
            <a:endParaRPr lang="en-US"/>
          </a:p>
        </p:txBody>
      </p:sp>
    </p:spTree>
    <p:extLst>
      <p:ext uri="{BB962C8B-B14F-4D97-AF65-F5344CB8AC3E}">
        <p14:creationId xmlns:p14="http://schemas.microsoft.com/office/powerpoint/2010/main" val="2167223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how you need all the ingredients to make a strong branch</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the virtuous circle is working effectively members can see the benefit of being part of the union and they take that message with them – whatever company they work for in the future.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Effective local organisation – meaning </a:t>
            </a:r>
            <a:r>
              <a:rPr lang="en-GB" sz="1200" b="1" kern="1200" dirty="0">
                <a:solidFill>
                  <a:schemeClr val="tx1"/>
                </a:solidFill>
                <a:effectLst/>
                <a:latin typeface="+mn-lt"/>
                <a:ea typeface="+mn-ea"/>
                <a:cs typeface="+mn-cs"/>
              </a:rPr>
              <a:t>reps like you</a:t>
            </a:r>
            <a:r>
              <a:rPr lang="en-GB" sz="1200" kern="1200" dirty="0">
                <a:solidFill>
                  <a:schemeClr val="tx1"/>
                </a:solidFill>
                <a:effectLst/>
                <a:latin typeface="+mn-lt"/>
                <a:ea typeface="+mn-ea"/>
                <a:cs typeface="+mn-cs"/>
              </a:rPr>
              <a:t> – stands at the heart of Prospect’s ability to keep the virtuous circle going. Local union reps…</a:t>
            </a:r>
          </a:p>
          <a:p>
            <a:pPr lvl="0"/>
            <a:r>
              <a:rPr lang="en-GB" sz="1200" kern="1200" dirty="0">
                <a:solidFill>
                  <a:schemeClr val="tx1"/>
                </a:solidFill>
                <a:effectLst/>
                <a:latin typeface="+mn-lt"/>
                <a:ea typeface="+mn-ea"/>
                <a:cs typeface="+mn-cs"/>
              </a:rPr>
              <a:t>are the union’s eyes and ears, picking up issues that matter to members and can be resolved by negotiation. </a:t>
            </a:r>
          </a:p>
          <a:p>
            <a:pPr lvl="0"/>
            <a:r>
              <a:rPr lang="en-GB" sz="1200" kern="1200" dirty="0">
                <a:solidFill>
                  <a:schemeClr val="tx1"/>
                </a:solidFill>
                <a:effectLst/>
                <a:latin typeface="+mn-lt"/>
                <a:ea typeface="+mn-ea"/>
                <a:cs typeface="+mn-cs"/>
              </a:rPr>
              <a:t>are the union’s voice in the workplace, getting members involved in new campaigns and keeping them informed about on-going negotiations. </a:t>
            </a:r>
          </a:p>
          <a:p>
            <a:pPr lvl="0"/>
            <a:r>
              <a:rPr lang="en-GB" sz="1200" kern="1200" dirty="0">
                <a:solidFill>
                  <a:schemeClr val="tx1"/>
                </a:solidFill>
                <a:effectLst/>
                <a:latin typeface="+mn-lt"/>
                <a:ea typeface="+mn-ea"/>
                <a:cs typeface="+mn-cs"/>
              </a:rPr>
              <a:t>give the union a positive profile – visible on notice boards, identified with important issues.</a:t>
            </a:r>
          </a:p>
          <a:p>
            <a:pPr lvl="0"/>
            <a:r>
              <a:rPr lang="en-GB" sz="1200" kern="1200" dirty="0">
                <a:solidFill>
                  <a:schemeClr val="tx1"/>
                </a:solidFill>
                <a:effectLst/>
                <a:latin typeface="+mn-lt"/>
                <a:ea typeface="+mn-ea"/>
                <a:cs typeface="+mn-cs"/>
              </a:rPr>
              <a:t>grow the union by talking about joining to colleagues who are not yet in Prospect </a:t>
            </a:r>
          </a:p>
          <a:p>
            <a:pPr lvl="0"/>
            <a:r>
              <a:rPr lang="en-GB" sz="1200" kern="1200" dirty="0">
                <a:solidFill>
                  <a:schemeClr val="tx1"/>
                </a:solidFill>
                <a:effectLst/>
                <a:latin typeface="+mn-lt"/>
                <a:ea typeface="+mn-ea"/>
                <a:cs typeface="+mn-cs"/>
              </a:rPr>
              <a:t>keep members in touch with the wider union,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by organising meetings and events with visiting speakers from beyond the branch.</a:t>
            </a:r>
          </a:p>
          <a:p>
            <a:r>
              <a:rPr lang="en-GB" sz="1200" kern="1200" dirty="0">
                <a:solidFill>
                  <a:schemeClr val="tx1"/>
                </a:solidFill>
                <a:effectLst/>
                <a:latin typeface="+mn-lt"/>
                <a:ea typeface="+mn-ea"/>
                <a:cs typeface="+mn-cs"/>
              </a:rPr>
              <a:t>A really important task for everyone involved in Prospect’s activities is to feed members’ views, queries, concerns and ideas back to Prospect – keeping the union in touch with members.</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 to be achieved: improve recruitment </a:t>
            </a:r>
            <a:r>
              <a:rPr lang="en-US" b="1" baseline="0" dirty="0">
                <a:latin typeface="Arial" charset="0"/>
                <a:ea typeface="Arial" charset="0"/>
                <a:cs typeface="Arial" charset="0"/>
              </a:rPr>
              <a:t>(10 minutes)</a:t>
            </a:r>
            <a:endParaRPr lang="en-US" b="1" dirty="0">
              <a:latin typeface="Arial" charset="0"/>
              <a:ea typeface="Arial" charset="0"/>
              <a:cs typeface="Arial" charset="0"/>
            </a:endParaRPr>
          </a:p>
          <a:p>
            <a:r>
              <a:rPr lang="en-US" dirty="0"/>
              <a:t>Assign a common reason to a group to come up with an answer in list in the workbook</a:t>
            </a:r>
            <a:r>
              <a:rPr lang="en-US" baseline="0" dirty="0"/>
              <a:t> page 32</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47</a:t>
            </a:fld>
            <a:endParaRPr lang="en-US"/>
          </a:p>
        </p:txBody>
      </p:sp>
    </p:spTree>
    <p:extLst>
      <p:ext uri="{BB962C8B-B14F-4D97-AF65-F5344CB8AC3E}">
        <p14:creationId xmlns:p14="http://schemas.microsoft.com/office/powerpoint/2010/main" val="5151799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48</a:t>
            </a:fld>
            <a:endParaRPr lang="en-US"/>
          </a:p>
        </p:txBody>
      </p:sp>
    </p:spTree>
    <p:extLst>
      <p:ext uri="{BB962C8B-B14F-4D97-AF65-F5344CB8AC3E}">
        <p14:creationId xmlns:p14="http://schemas.microsoft.com/office/powerpoint/2010/main" val="41485646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49</a:t>
            </a:fld>
            <a:endParaRPr lang="en-US"/>
          </a:p>
        </p:txBody>
      </p:sp>
    </p:spTree>
    <p:extLst>
      <p:ext uri="{BB962C8B-B14F-4D97-AF65-F5344CB8AC3E}">
        <p14:creationId xmlns:p14="http://schemas.microsoft.com/office/powerpoint/2010/main" val="29070082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50</a:t>
            </a:fld>
            <a:endParaRPr lang="en-US"/>
          </a:p>
        </p:txBody>
      </p:sp>
    </p:spTree>
    <p:extLst>
      <p:ext uri="{BB962C8B-B14F-4D97-AF65-F5344CB8AC3E}">
        <p14:creationId xmlns:p14="http://schemas.microsoft.com/office/powerpoint/2010/main" val="1598953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1400" b="1" dirty="0">
                <a:latin typeface="Arial" charset="0"/>
                <a:ea typeface="Arial" charset="0"/>
                <a:cs typeface="Arial" charset="0"/>
              </a:rPr>
              <a:t>Outcome to be achieved: Learn</a:t>
            </a:r>
            <a:r>
              <a:rPr lang="en-US" sz="1400" b="1" baseline="0" dirty="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1400" b="1" baseline="0" dirty="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1400" b="0" baseline="0" dirty="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1400" b="0" dirty="0"/>
          </a:p>
          <a:p>
            <a:pPr lvl="2" eaLnBrk="1" hangingPunct="1">
              <a:lnSpc>
                <a:spcPct val="100000"/>
              </a:lnSpc>
              <a:spcBef>
                <a:spcPts val="600"/>
              </a:spcBef>
              <a:buClr>
                <a:schemeClr val="tx2"/>
              </a:buClr>
              <a:buFont typeface="Wingdings" charset="2"/>
              <a:buNone/>
            </a:pPr>
            <a:r>
              <a:rPr lang="en-GB" altLang="en-US" sz="1800" dirty="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sz="1800" dirty="0"/>
              <a:t>over 50% membership; or </a:t>
            </a:r>
          </a:p>
          <a:p>
            <a:pPr marL="1439863" lvl="3" indent="-457200" eaLnBrk="1" hangingPunct="1">
              <a:spcBef>
                <a:spcPts val="600"/>
              </a:spcBef>
              <a:buClr>
                <a:schemeClr val="tx1"/>
              </a:buClr>
              <a:buFont typeface="Tahoma" charset="0"/>
              <a:buAutoNum type="alphaLcParenR"/>
            </a:pPr>
            <a:r>
              <a:rPr lang="en-GB" altLang="en-US" sz="1800" dirty="0"/>
              <a:t>over 10% membership </a:t>
            </a:r>
            <a:r>
              <a:rPr lang="en-GB" altLang="en-US" sz="1800" dirty="0">
                <a:solidFill>
                  <a:schemeClr val="tx2"/>
                </a:solidFill>
              </a:rPr>
              <a:t>and </a:t>
            </a:r>
          </a:p>
          <a:p>
            <a:pPr marL="1401763" lvl="4" indent="0" eaLnBrk="1" hangingPunct="1">
              <a:spcBef>
                <a:spcPts val="600"/>
              </a:spcBef>
              <a:buClr>
                <a:schemeClr val="tx1"/>
              </a:buClr>
              <a:buFontTx/>
              <a:buNone/>
            </a:pPr>
            <a:r>
              <a:rPr lang="en-GB" altLang="en-US" sz="1800" dirty="0"/>
              <a:t>gets a majority in a ballot of all employees</a:t>
            </a:r>
            <a:r>
              <a:rPr lang="en-GB" altLang="en-US" sz="2400"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2611000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sort of thing we want suggested was:</a:t>
            </a:r>
          </a:p>
          <a:p>
            <a:endParaRPr lang="en-US" dirty="0"/>
          </a:p>
          <a:p>
            <a:r>
              <a:rPr lang="en-US" dirty="0"/>
              <a:t>to challenge staff being coerced into the survey replies</a:t>
            </a:r>
          </a:p>
          <a:p>
            <a:endParaRPr lang="en-US" dirty="0"/>
          </a:p>
          <a:p>
            <a:r>
              <a:rPr lang="en-US" dirty="0"/>
              <a:t>Stress resulting</a:t>
            </a:r>
            <a:r>
              <a:rPr lang="en-US" baseline="0" dirty="0"/>
              <a:t> from IT issues</a:t>
            </a:r>
          </a:p>
          <a:p>
            <a:endParaRPr lang="en-US" baseline="0" dirty="0"/>
          </a:p>
          <a:p>
            <a:r>
              <a:rPr lang="en-US" baseline="0" dirty="0"/>
              <a:t>Challenge how the targets are set and if they are not achieved how is that dealt with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51</a:t>
            </a:fld>
            <a:endParaRPr lang="en-US"/>
          </a:p>
        </p:txBody>
      </p:sp>
    </p:spTree>
    <p:extLst>
      <p:ext uri="{BB962C8B-B14F-4D97-AF65-F5344CB8AC3E}">
        <p14:creationId xmlns:p14="http://schemas.microsoft.com/office/powerpoint/2010/main" val="7619584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Looking at Activity K; what is the response from reps on their scales of 1-10. If reps state 10 for their answers, why do they feel it warrants a 10? What are they doing?</a:t>
            </a:r>
            <a:endParaRPr lang="en-US" sz="1200"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52</a:t>
            </a:fld>
            <a:endParaRPr lang="en-US"/>
          </a:p>
        </p:txBody>
      </p:sp>
    </p:spTree>
    <p:extLst>
      <p:ext uri="{BB962C8B-B14F-4D97-AF65-F5344CB8AC3E}">
        <p14:creationId xmlns:p14="http://schemas.microsoft.com/office/powerpoint/2010/main" val="32227741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GB" b="1" dirty="0">
                <a:latin typeface="Arial" charset="0"/>
                <a:ea typeface="Arial" charset="0"/>
                <a:cs typeface="Arial" charset="0"/>
              </a:rPr>
              <a:t>As the tutor we would suggest dividing the group to have 1 or 2 reps to look over each department and pick out the key findings. </a:t>
            </a:r>
          </a:p>
          <a:p>
            <a:r>
              <a:rPr lang="en-GB" b="1" dirty="0">
                <a:latin typeface="Arial" charset="0"/>
                <a:ea typeface="Arial" charset="0"/>
                <a:cs typeface="Arial" charset="0"/>
              </a:rPr>
              <a:t>NOTE; The second proposal is the same amount of hours for staff but over a 10 day rolling rota rather than a 5 day rolling rota.</a:t>
            </a:r>
          </a:p>
          <a:p>
            <a:r>
              <a:rPr lang="en-GB" b="1" dirty="0">
                <a:latin typeface="Arial" charset="0"/>
                <a:ea typeface="Arial" charset="0"/>
                <a:cs typeface="Arial" charset="0"/>
              </a:rPr>
              <a:t>We want reps to identify the following.</a:t>
            </a:r>
          </a:p>
          <a:p>
            <a:r>
              <a:rPr lang="en-GB" b="1" dirty="0">
                <a:latin typeface="Arial" charset="0"/>
                <a:ea typeface="Arial" charset="0"/>
                <a:cs typeface="Arial" charset="0"/>
              </a:rPr>
              <a:t>find out where members are and the strength in the workplace, areas which could be improved in terms of membership. </a:t>
            </a:r>
          </a:p>
          <a:p>
            <a:r>
              <a:rPr lang="en-GB" b="1" dirty="0">
                <a:latin typeface="Arial" charset="0"/>
                <a:ea typeface="Arial" charset="0"/>
                <a:cs typeface="Arial" charset="0"/>
              </a:rPr>
              <a:t>What can they do to engage members further?</a:t>
            </a:r>
          </a:p>
          <a:p>
            <a:r>
              <a:rPr lang="en-GB" b="1" dirty="0">
                <a:latin typeface="Arial" charset="0"/>
                <a:ea typeface="Arial" charset="0"/>
                <a:cs typeface="Arial" charset="0"/>
              </a:rPr>
              <a:t>Highlight the two different proposed changes and would this change their approach to management. We would suggest using a working party as two proposals affect different groups – who would be on the working party (ideally one from each department – won’t always necessarily need to be the rep)</a:t>
            </a:r>
          </a:p>
          <a:p>
            <a:r>
              <a:rPr lang="en-GB" b="1" dirty="0">
                <a:latin typeface="Arial" charset="0"/>
                <a:ea typeface="Arial" charset="0"/>
                <a:cs typeface="Arial" charset="0"/>
              </a:rPr>
              <a:t>How would their members feel about the first proposal?</a:t>
            </a:r>
          </a:p>
          <a:p>
            <a:r>
              <a:rPr lang="en-GB" b="1" dirty="0">
                <a:latin typeface="Arial" charset="0"/>
                <a:ea typeface="Arial" charset="0"/>
                <a:cs typeface="Arial" charset="0"/>
              </a:rPr>
              <a:t>How many members are affected negatively by the second proposal for operations – two reps in the department but differing views – would this provide a balanced view. (What do we think of Martha’s viewpoint as the rep? Perhaps working on her own agenda of trying to increase pay rather than thinking of the work/life balance)</a:t>
            </a:r>
          </a:p>
          <a:p>
            <a:r>
              <a:rPr lang="en-GB" b="1" dirty="0">
                <a:latin typeface="Arial" charset="0"/>
                <a:ea typeface="Arial" charset="0"/>
                <a:cs typeface="Arial" charset="0"/>
              </a:rPr>
              <a:t>What if there is a well-being policy within the workplace?</a:t>
            </a:r>
          </a:p>
          <a:p>
            <a:r>
              <a:rPr lang="en-GB" b="1" dirty="0">
                <a:latin typeface="Arial" charset="0"/>
                <a:ea typeface="Arial" charset="0"/>
                <a:cs typeface="Arial" charset="0"/>
              </a:rPr>
              <a:t>Can anyone be identified as a potential rep/advocate for the union?</a:t>
            </a:r>
          </a:p>
          <a:p>
            <a:r>
              <a:rPr lang="en-GB" b="1" dirty="0">
                <a:latin typeface="Arial" charset="0"/>
                <a:ea typeface="Arial" charset="0"/>
                <a:cs typeface="Arial" charset="0"/>
              </a:rPr>
              <a:t> </a:t>
            </a:r>
          </a:p>
          <a:p>
            <a:r>
              <a:rPr lang="en-GB" b="1" dirty="0">
                <a:latin typeface="Arial" charset="0"/>
                <a:ea typeface="Arial" charset="0"/>
                <a:cs typeface="Arial" charset="0"/>
              </a:rPr>
              <a:t>Things to remember when recruiting/then mapping the workplace… Pitfalls to doing this; membership list is only updated on the information members have given to us e.g. if a member has left they won’t necessarily let Prospect/</a:t>
            </a:r>
            <a:r>
              <a:rPr lang="en-GB" b="1" dirty="0" err="1">
                <a:latin typeface="Arial" charset="0"/>
                <a:ea typeface="Arial" charset="0"/>
                <a:cs typeface="Arial" charset="0"/>
              </a:rPr>
              <a:t>Bectu</a:t>
            </a:r>
            <a:r>
              <a:rPr lang="en-GB" b="1" dirty="0">
                <a:latin typeface="Arial" charset="0"/>
                <a:ea typeface="Arial" charset="0"/>
                <a:cs typeface="Arial" charset="0"/>
              </a:rPr>
              <a:t> know and so they may still show on the membership list. </a:t>
            </a:r>
          </a:p>
          <a:p>
            <a:r>
              <a:rPr lang="en-GB" b="1" dirty="0">
                <a:latin typeface="Arial" charset="0"/>
                <a:ea typeface="Arial" charset="0"/>
                <a:cs typeface="Arial" charset="0"/>
              </a:rPr>
              <a:t>The list is private and confidential/any notes you make about members/non- members need to be kept very securely. Not every member wants to be known and you’ll have to show some discretion in your work as a rep (hence the </a:t>
            </a:r>
            <a:r>
              <a:rPr lang="en-GB" b="1" dirty="0" err="1">
                <a:latin typeface="Arial" charset="0"/>
                <a:ea typeface="Arial" charset="0"/>
                <a:cs typeface="Arial" charset="0"/>
              </a:rPr>
              <a:t>ebranch</a:t>
            </a:r>
            <a:r>
              <a:rPr lang="en-GB" b="1" dirty="0">
                <a:latin typeface="Arial" charset="0"/>
                <a:ea typeface="Arial" charset="0"/>
                <a:cs typeface="Arial" charset="0"/>
              </a:rPr>
              <a:t> and the list of members most GDPR compliant way of contact members. </a:t>
            </a:r>
          </a:p>
          <a:p>
            <a:r>
              <a:rPr lang="en-GB" b="1" dirty="0">
                <a:latin typeface="Arial" charset="0"/>
                <a:ea typeface="Arial" charset="0"/>
                <a:cs typeface="Arial" charset="0"/>
              </a:rPr>
              <a:t>Always be wary of GDPR, if members have expressed a wish no to be contacted, we have to honour that as part of the consent on the application forms. </a:t>
            </a:r>
          </a:p>
          <a:p>
            <a:r>
              <a:rPr lang="en-GB" b="1" dirty="0">
                <a:latin typeface="Arial" charset="0"/>
                <a:ea typeface="Arial" charset="0"/>
                <a:cs typeface="Arial" charset="0"/>
              </a:rPr>
              <a:t>(use points on p38 to help)</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53</a:t>
            </a:fld>
            <a:endParaRPr lang="en-US"/>
          </a:p>
        </p:txBody>
      </p:sp>
    </p:spTree>
    <p:extLst>
      <p:ext uri="{BB962C8B-B14F-4D97-AF65-F5344CB8AC3E}">
        <p14:creationId xmlns:p14="http://schemas.microsoft.com/office/powerpoint/2010/main" val="19303840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 over the action plan and ensure reps are clear on the task. To complete, where possible before the follow up with the organiser. </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54</a:t>
            </a:fld>
            <a:endParaRPr lang="en-US"/>
          </a:p>
        </p:txBody>
      </p:sp>
    </p:spTree>
    <p:extLst>
      <p:ext uri="{BB962C8B-B14F-4D97-AF65-F5344CB8AC3E}">
        <p14:creationId xmlns:p14="http://schemas.microsoft.com/office/powerpoint/2010/main" val="3528029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1400" b="1" dirty="0">
                <a:latin typeface="Arial" charset="0"/>
                <a:ea typeface="Arial" charset="0"/>
                <a:cs typeface="Arial" charset="0"/>
              </a:rPr>
              <a:t>Outcome to be achieved: Learn</a:t>
            </a:r>
            <a:r>
              <a:rPr lang="en-US" sz="1400" b="1" baseline="0" dirty="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1400" b="1" baseline="0"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Additional information and the difference between recognized branches and non recognized branches. </a:t>
            </a:r>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956436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Outcomes to be achieved: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Facts</a:t>
            </a:r>
            <a:r>
              <a:rPr lang="en-US" b="1" baseline="0" dirty="0">
                <a:latin typeface="Arial" charset="0"/>
                <a:ea typeface="Arial" charset="0"/>
                <a:cs typeface="Arial" charset="0"/>
              </a:rPr>
              <a:t> that can be used promote the benefits of joining Prospect: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If someone is saying their</a:t>
            </a:r>
            <a:r>
              <a:rPr lang="en-US" baseline="0" dirty="0"/>
              <a:t> career might be affected if they join, or it is not for my level of management, the law gives anyone the right to join a union</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399765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a:t>
            </a:r>
          </a:p>
          <a:p>
            <a:endParaRPr lang="en-US" b="1" dirty="0">
              <a:latin typeface="Arial" charset="0"/>
              <a:ea typeface="Arial" charset="0"/>
              <a:cs typeface="Arial" charset="0"/>
            </a:endParaRPr>
          </a:p>
          <a:p>
            <a:r>
              <a:rPr lang="en-US" b="1" dirty="0">
                <a:latin typeface="Arial" charset="0"/>
                <a:ea typeface="Arial" charset="0"/>
                <a:cs typeface="Arial" charset="0"/>
              </a:rPr>
              <a:t>Facts</a:t>
            </a:r>
            <a:r>
              <a:rPr lang="en-US" b="1" baseline="0" dirty="0">
                <a:latin typeface="Arial" charset="0"/>
                <a:ea typeface="Arial" charset="0"/>
                <a:cs typeface="Arial" charset="0"/>
              </a:rPr>
              <a:t> that can be used promote the benefits of joining Prospect</a:t>
            </a:r>
          </a:p>
          <a:p>
            <a:endParaRPr lang="en-US" dirty="0"/>
          </a:p>
          <a:p>
            <a:r>
              <a:rPr lang="en-US" dirty="0"/>
              <a:t>This slide has two clicks the first is for</a:t>
            </a:r>
            <a:r>
              <a:rPr lang="en-US" baseline="0" dirty="0"/>
              <a:t> trade union figures as a whole and the second is for Prospect only.</a:t>
            </a:r>
            <a:endParaRPr lang="en-US" dirty="0"/>
          </a:p>
          <a:p>
            <a:pPr marL="171450" indent="-171450">
              <a:buFont typeface="Arial"/>
              <a:buChar char="•"/>
            </a:pPr>
            <a:r>
              <a:rPr lang="en-US" dirty="0"/>
              <a:t>Prospect negotiates with more than 400 different employers.</a:t>
            </a:r>
          </a:p>
          <a:p>
            <a:pPr marL="171450" indent="-171450">
              <a:buFont typeface="Arial"/>
              <a:buChar char="•"/>
            </a:pPr>
            <a:r>
              <a:rPr lang="en-US" dirty="0"/>
              <a:t>Page 10 has a list of historical union victories.</a:t>
            </a:r>
          </a:p>
          <a:p>
            <a:pPr marL="171450" indent="-171450">
              <a:buFont typeface="Arial"/>
              <a:buChar char="•"/>
            </a:pPr>
            <a:r>
              <a:rPr lang="en-US" dirty="0"/>
              <a:t>These are the facts that back up</a:t>
            </a:r>
            <a:r>
              <a:rPr lang="en-US" baseline="0" dirty="0"/>
              <a:t> why it is value for money to join.</a:t>
            </a:r>
          </a:p>
          <a:p>
            <a:pPr marL="171450" indent="-171450">
              <a:buFont typeface="Arial"/>
              <a:buChar char="•"/>
            </a:pPr>
            <a:r>
              <a:rPr lang="en-US" b="1" baseline="0" dirty="0"/>
              <a:t>Always mention that local issues make the most difference to people.</a:t>
            </a:r>
            <a:endParaRPr lang="en-US" b="1"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2629376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r>
              <a:rPr lang="en-US" b="1" dirty="0">
                <a:latin typeface="Arial" charset="0"/>
                <a:ea typeface="Arial" charset="0"/>
                <a:cs typeface="Arial" charset="0"/>
              </a:rPr>
              <a:t>10.55 – 11.20</a:t>
            </a:r>
          </a:p>
          <a:p>
            <a:r>
              <a:rPr lang="en-US" b="1" dirty="0">
                <a:latin typeface="Arial" charset="0"/>
                <a:ea typeface="Arial" charset="0"/>
                <a:cs typeface="Arial" charset="0"/>
              </a:rPr>
              <a:t>There</a:t>
            </a:r>
            <a:r>
              <a:rPr lang="en-US" b="1" baseline="0" dirty="0">
                <a:latin typeface="Arial" charset="0"/>
                <a:ea typeface="Arial" charset="0"/>
                <a:cs typeface="Arial" charset="0"/>
              </a:rPr>
              <a:t> is no real alternative to a trade union (five minutes)</a:t>
            </a:r>
          </a:p>
          <a:p>
            <a:endParaRPr lang="en-US" b="1" dirty="0">
              <a:latin typeface="Arial" charset="0"/>
              <a:ea typeface="Arial" charset="0"/>
              <a:cs typeface="Arial" charset="0"/>
            </a:endParaRPr>
          </a:p>
          <a:p>
            <a:pPr marL="171450" indent="-171450">
              <a:buFont typeface="Arial" charset="0"/>
              <a:buChar char="•"/>
            </a:pPr>
            <a:r>
              <a:rPr lang="en-US" dirty="0"/>
              <a:t>Workbook page 8, act as moderator for the discussion and raise</a:t>
            </a:r>
            <a:r>
              <a:rPr lang="en-US" baseline="0" dirty="0"/>
              <a:t> questions such as:</a:t>
            </a:r>
          </a:p>
          <a:p>
            <a:pPr marL="171450" indent="-171450">
              <a:buFont typeface="Arial"/>
              <a:buChar char="•"/>
            </a:pPr>
            <a:r>
              <a:rPr lang="en-US" baseline="0" dirty="0"/>
              <a:t>What would happen if the employer finds out about what is being said on Facebook? </a:t>
            </a:r>
          </a:p>
          <a:p>
            <a:pPr marL="171450" indent="-171450">
              <a:buFont typeface="Arial"/>
              <a:buChar char="•"/>
            </a:pPr>
            <a:r>
              <a:rPr lang="en-US" baseline="0" dirty="0"/>
              <a:t>What would happen if the employer said no to a request from a forum or an individual? </a:t>
            </a:r>
          </a:p>
          <a:p>
            <a:pPr marL="171450" indent="-171450">
              <a:buFont typeface="Arial"/>
              <a:buChar char="•"/>
            </a:pPr>
            <a:r>
              <a:rPr lang="en-US" baseline="0" dirty="0"/>
              <a:t>How can we argue against the person who says they get a pay rise even if they don’t join )a freeloader)?</a:t>
            </a:r>
          </a:p>
          <a:p>
            <a:pPr marL="171450" indent="-171450">
              <a:buFont typeface="Arial"/>
              <a:buChar char="•"/>
            </a:pPr>
            <a:r>
              <a:rPr lang="en-US" dirty="0"/>
              <a:t>Sum up the benefits of union membership,</a:t>
            </a:r>
            <a:r>
              <a:rPr lang="en-US" baseline="0" dirty="0"/>
              <a:t> in particular for an individual member with an issue.</a:t>
            </a:r>
          </a:p>
          <a:p>
            <a:pPr marL="171450" indent="-171450">
              <a:buFont typeface="Arial"/>
              <a:buChar char="•"/>
            </a:pPr>
            <a:r>
              <a:rPr lang="en-US" baseline="0" dirty="0"/>
              <a:t>Generally the easiest recruitment pitch is to say why you joined. As you work in the same place, it will have resonance with the non-member and the passion will show through, rather than sounding like a script.</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380577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player.vimeo.com/video/398275659?h=6603a5df45&amp;app_id=122963" TargetMode="Externa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ideo" Target="https://player.vimeo.com/video/685815616?h=b238c789af&amp;app_id=122963" TargetMode="External"/><Relationship Id="rId4" Type="http://schemas.openxmlformats.org/officeDocument/2006/relationships/image" Target="../media/image12.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Key skills for union reps:</a:t>
            </a:r>
            <a:br>
              <a:rPr lang="en-US" dirty="0">
                <a:latin typeface="Arial"/>
                <a:cs typeface="Arial"/>
              </a:rPr>
            </a:br>
            <a:r>
              <a:rPr lang="en-US" dirty="0">
                <a:latin typeface="Arial"/>
                <a:cs typeface="Arial"/>
              </a:rPr>
              <a:t>union reps part 1</a:t>
            </a:r>
            <a:br>
              <a:rPr lang="en-US" dirty="0">
                <a:latin typeface="Arial"/>
                <a:cs typeface="Arial"/>
              </a:rPr>
            </a:br>
            <a:endParaRPr lang="en-US" dirty="0">
              <a:latin typeface="Arial"/>
              <a:cs typeface="Arial"/>
            </a:endParaRPr>
          </a:p>
        </p:txBody>
      </p:sp>
      <p:sp>
        <p:nvSpPr>
          <p:cNvPr id="3" name="TextBox 2"/>
          <p:cNvSpPr txBox="1"/>
          <p:nvPr/>
        </p:nvSpPr>
        <p:spPr>
          <a:xfrm>
            <a:off x="914400" y="6400800"/>
            <a:ext cx="2577565" cy="369332"/>
          </a:xfrm>
          <a:prstGeom prst="rect">
            <a:avLst/>
          </a:prstGeom>
          <a:noFill/>
        </p:spPr>
        <p:txBody>
          <a:bodyPr wrap="none" lIns="91440" tIns="45720" rIns="91440" bIns="45720" rtlCol="0" anchor="t">
            <a:spAutoFit/>
          </a:bodyPr>
          <a:lstStyle/>
          <a:p>
            <a:r>
              <a:rPr lang="en-US" dirty="0">
                <a:solidFill>
                  <a:schemeClr val="bg1"/>
                </a:solidFill>
              </a:rPr>
              <a:t>Version 3 – August 2023</a:t>
            </a:r>
          </a:p>
        </p:txBody>
      </p:sp>
    </p:spTree>
    <p:extLst>
      <p:ext uri="{BB962C8B-B14F-4D97-AF65-F5344CB8AC3E}">
        <p14:creationId xmlns:p14="http://schemas.microsoft.com/office/powerpoint/2010/main" val="2782556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943600" cy="1919503"/>
          </a:xfrm>
        </p:spPr>
        <p:txBody>
          <a:bodyPr/>
          <a:lstStyle/>
          <a:p>
            <a:r>
              <a:rPr lang="en-US" sz="4000" dirty="0">
                <a:latin typeface="Arial"/>
                <a:cs typeface="Arial"/>
              </a:rPr>
              <a:t>Activity C: What can a union negotiate on?</a:t>
            </a:r>
          </a:p>
        </p:txBody>
      </p:sp>
      <p:sp>
        <p:nvSpPr>
          <p:cNvPr id="5" name="TextBox 4"/>
          <p:cNvSpPr txBox="1"/>
          <p:nvPr/>
        </p:nvSpPr>
        <p:spPr>
          <a:xfrm>
            <a:off x="1505415" y="2427386"/>
            <a:ext cx="4549697" cy="1477328"/>
          </a:xfrm>
          <a:prstGeom prst="rect">
            <a:avLst/>
          </a:prstGeom>
          <a:noFill/>
        </p:spPr>
        <p:txBody>
          <a:bodyPr wrap="square" lIns="0" tIns="0" rIns="0" bIns="0" rtlCol="0">
            <a:noAutofit/>
          </a:bodyPr>
          <a:lstStyle/>
          <a:p>
            <a:r>
              <a:rPr lang="en-US" sz="2400" dirty="0">
                <a:latin typeface="Arial"/>
                <a:cs typeface="Arial"/>
              </a:rPr>
              <a:t>In a big group make a list of what you would like a trade union to negotiate on, over and above the statutory recognition minimum. </a:t>
            </a:r>
          </a:p>
        </p:txBody>
      </p:sp>
      <p:pic>
        <p:nvPicPr>
          <p:cNvPr id="6" name="Picture 5">
            <a:extLst>
              <a:ext uri="{FF2B5EF4-FFF2-40B4-BE49-F238E27FC236}">
                <a16:creationId xmlns:a16="http://schemas.microsoft.com/office/drawing/2014/main" id="{1D827148-213E-CC49-BC5E-E968DE4FB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637789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4278" y="417444"/>
            <a:ext cx="6704307" cy="1222513"/>
          </a:xfrm>
        </p:spPr>
        <p:txBody>
          <a:bodyPr>
            <a:normAutofit/>
          </a:bodyPr>
          <a:lstStyle/>
          <a:p>
            <a:r>
              <a:rPr lang="en-US" sz="3600" dirty="0">
                <a:latin typeface="Arial"/>
                <a:cs typeface="Arial"/>
              </a:rPr>
              <a:t>Activity D: Your workplace </a:t>
            </a:r>
          </a:p>
        </p:txBody>
      </p:sp>
      <p:sp>
        <p:nvSpPr>
          <p:cNvPr id="6" name="Rectangle 5"/>
          <p:cNvSpPr/>
          <p:nvPr/>
        </p:nvSpPr>
        <p:spPr>
          <a:xfrm>
            <a:off x="536713" y="1779105"/>
            <a:ext cx="5864087" cy="3554819"/>
          </a:xfrm>
          <a:prstGeom prst="rect">
            <a:avLst/>
          </a:prstGeom>
        </p:spPr>
        <p:txBody>
          <a:bodyPr wrap="square" lIns="0" tIns="0" rIns="0" bIns="0">
            <a:spAutoFit/>
          </a:bodyPr>
          <a:lstStyle/>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Read the statements in the workbook and tick which describes your branch at the moment. Using the questionnaire, think about how you rate your workplace.</a:t>
            </a:r>
          </a:p>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Start/think of your action plan to improve your organisation when you return to the workplace.</a:t>
            </a:r>
          </a:p>
          <a:p>
            <a:pPr>
              <a:spcBef>
                <a:spcPts val="900"/>
              </a:spcBef>
            </a:pPr>
            <a:endParaRPr lang="en-GB"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E2F6039-567A-2F4D-9AAA-E339CF49D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2111670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1F516E-2CDE-45FE-AF1A-763E6F62560E}"/>
              </a:ext>
            </a:extLst>
          </p:cNvPr>
          <p:cNvSpPr txBox="1">
            <a:spLocks/>
          </p:cNvSpPr>
          <p:nvPr/>
        </p:nvSpPr>
        <p:spPr>
          <a:xfrm>
            <a:off x="1627923" y="1046671"/>
            <a:ext cx="7760988" cy="1653210"/>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Tea break – 15 mins</a:t>
            </a:r>
            <a:endParaRPr lang="en-GB" dirty="0"/>
          </a:p>
        </p:txBody>
      </p:sp>
    </p:spTree>
    <p:extLst>
      <p:ext uri="{BB962C8B-B14F-4D97-AF65-F5344CB8AC3E}">
        <p14:creationId xmlns:p14="http://schemas.microsoft.com/office/powerpoint/2010/main" val="3865202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47C5-BEAA-4570-86BB-4446AB3A5C69}"/>
              </a:ext>
            </a:extLst>
          </p:cNvPr>
          <p:cNvSpPr txBox="1">
            <a:spLocks/>
          </p:cNvSpPr>
          <p:nvPr/>
        </p:nvSpPr>
        <p:spPr>
          <a:xfrm>
            <a:off x="1505415" y="2380595"/>
            <a:ext cx="7939668" cy="1187795"/>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Arial"/>
                <a:cs typeface="Arial"/>
              </a:rPr>
              <a:t>How Prospect works</a:t>
            </a:r>
            <a:endParaRPr lang="en-US" dirty="0"/>
          </a:p>
        </p:txBody>
      </p:sp>
      <p:sp>
        <p:nvSpPr>
          <p:cNvPr id="3" name="Title 1">
            <a:extLst>
              <a:ext uri="{FF2B5EF4-FFF2-40B4-BE49-F238E27FC236}">
                <a16:creationId xmlns:a16="http://schemas.microsoft.com/office/drawing/2014/main" id="{05D91DCF-A51B-4D77-8C6E-7B7AB089F830}"/>
              </a:ext>
            </a:extLst>
          </p:cNvPr>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3</a:t>
            </a:r>
          </a:p>
        </p:txBody>
      </p:sp>
    </p:spTree>
    <p:extLst>
      <p:ext uri="{BB962C8B-B14F-4D97-AF65-F5344CB8AC3E}">
        <p14:creationId xmlns:p14="http://schemas.microsoft.com/office/powerpoint/2010/main" val="2097566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3" title="How Prospect works">
            <a:hlinkClick r:id="" action="ppaction://media"/>
            <a:extLst>
              <a:ext uri="{FF2B5EF4-FFF2-40B4-BE49-F238E27FC236}">
                <a16:creationId xmlns:a16="http://schemas.microsoft.com/office/drawing/2014/main" id="{10E774A0-FA50-4F71-9013-18C8F7A46063}"/>
              </a:ext>
            </a:extLst>
          </p:cNvPr>
          <p:cNvPicPr>
            <a:picLocks noRot="1" noChangeAspect="1"/>
          </p:cNvPicPr>
          <p:nvPr>
            <a:videoFile r:link="rId1"/>
          </p:nvPr>
        </p:nvPicPr>
        <p:blipFill>
          <a:blip r:embed="rId4"/>
          <a:stretch>
            <a:fillRect/>
          </a:stretch>
        </p:blipFill>
        <p:spPr>
          <a:xfrm>
            <a:off x="-2397" y="-3595"/>
            <a:ext cx="12211169" cy="6868783"/>
          </a:xfrm>
          <a:prstGeom prst="rect">
            <a:avLst/>
          </a:prstGeom>
        </p:spPr>
      </p:pic>
    </p:spTree>
    <p:extLst>
      <p:ext uri="{BB962C8B-B14F-4D97-AF65-F5344CB8AC3E}">
        <p14:creationId xmlns:p14="http://schemas.microsoft.com/office/powerpoint/2010/main" val="2542808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dirty="0">
                <a:latin typeface="Arial"/>
                <a:cs typeface="Arial"/>
              </a:rPr>
              <a:t>A branch </a:t>
            </a:r>
          </a:p>
        </p:txBody>
      </p:sp>
      <p:sp>
        <p:nvSpPr>
          <p:cNvPr id="13" name="Rectangle 12"/>
          <p:cNvSpPr/>
          <p:nvPr/>
        </p:nvSpPr>
        <p:spPr>
          <a:xfrm>
            <a:off x="1505416" y="204442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President/Chair</a:t>
            </a:r>
          </a:p>
        </p:txBody>
      </p:sp>
      <p:sp>
        <p:nvSpPr>
          <p:cNvPr id="14" name="Rectangle 13"/>
          <p:cNvSpPr/>
          <p:nvPr/>
        </p:nvSpPr>
        <p:spPr>
          <a:xfrm>
            <a:off x="1505416" y="262044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Secretary</a:t>
            </a:r>
          </a:p>
        </p:txBody>
      </p:sp>
      <p:sp>
        <p:nvSpPr>
          <p:cNvPr id="15" name="Rectangle 14"/>
          <p:cNvSpPr/>
          <p:nvPr/>
        </p:nvSpPr>
        <p:spPr>
          <a:xfrm>
            <a:off x="1505416" y="319646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Committee</a:t>
            </a:r>
          </a:p>
        </p:txBody>
      </p:sp>
      <p:graphicFrame>
        <p:nvGraphicFramePr>
          <p:cNvPr id="17" name="Diagram 16">
            <a:extLst>
              <a:ext uri="{FF2B5EF4-FFF2-40B4-BE49-F238E27FC236}">
                <a16:creationId xmlns:a16="http://schemas.microsoft.com/office/drawing/2014/main" id="{1F264969-CEF3-7D44-B3E6-23DDC1E9B2A8}"/>
              </a:ext>
            </a:extLst>
          </p:cNvPr>
          <p:cNvGraphicFramePr/>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111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6923477" cy="1979367"/>
          </a:xfrm>
        </p:spPr>
        <p:txBody>
          <a:bodyPr>
            <a:normAutofit/>
          </a:bodyPr>
          <a:lstStyle/>
          <a:p>
            <a:r>
              <a:rPr lang="en-US" sz="4000" dirty="0">
                <a:latin typeface="Arial"/>
                <a:cs typeface="Arial"/>
              </a:rPr>
              <a:t>Why does it matter what branch you are in?</a:t>
            </a:r>
          </a:p>
        </p:txBody>
      </p:sp>
      <p:sp>
        <p:nvSpPr>
          <p:cNvPr id="3" name="TextBox 2"/>
          <p:cNvSpPr txBox="1"/>
          <p:nvPr/>
        </p:nvSpPr>
        <p:spPr>
          <a:xfrm>
            <a:off x="1505415" y="2430019"/>
            <a:ext cx="4443693" cy="368265"/>
          </a:xfrm>
          <a:prstGeom prst="rect">
            <a:avLst/>
          </a:prstGeom>
          <a:noFill/>
        </p:spPr>
        <p:txBody>
          <a:bodyPr wrap="square" lIns="0" tIns="0" rIns="0" bIns="0" rtlCol="0">
            <a:spAutoFit/>
          </a:bodyPr>
          <a:lstStyle/>
          <a:p>
            <a:r>
              <a:rPr lang="en-US" sz="2400" dirty="0">
                <a:latin typeface="Arial"/>
                <a:cs typeface="Arial"/>
              </a:rPr>
              <a:t>A branch is a bargaining unit.</a:t>
            </a:r>
          </a:p>
        </p:txBody>
      </p:sp>
      <p:sp>
        <p:nvSpPr>
          <p:cNvPr id="5" name="TextBox 4"/>
          <p:cNvSpPr txBox="1"/>
          <p:nvPr/>
        </p:nvSpPr>
        <p:spPr>
          <a:xfrm>
            <a:off x="1505415" y="2982800"/>
            <a:ext cx="7925023" cy="738664"/>
          </a:xfrm>
          <a:prstGeom prst="rect">
            <a:avLst/>
          </a:prstGeom>
          <a:noFill/>
        </p:spPr>
        <p:txBody>
          <a:bodyPr wrap="square" lIns="0" tIns="0" rIns="0" bIns="0" rtlCol="0">
            <a:spAutoFit/>
          </a:bodyPr>
          <a:lstStyle/>
          <a:p>
            <a:r>
              <a:rPr lang="en-US" sz="2400" dirty="0">
                <a:latin typeface="Arial"/>
                <a:cs typeface="Arial"/>
              </a:rPr>
              <a:t>A bargaining unit is the group of workers for whom a trade union is requesting, or has been granted, recognition.</a:t>
            </a:r>
          </a:p>
        </p:txBody>
      </p:sp>
      <p:sp>
        <p:nvSpPr>
          <p:cNvPr id="6" name="TextBox 5"/>
          <p:cNvSpPr txBox="1"/>
          <p:nvPr/>
        </p:nvSpPr>
        <p:spPr>
          <a:xfrm>
            <a:off x="1505416" y="5198492"/>
            <a:ext cx="6327578" cy="738664"/>
          </a:xfrm>
          <a:prstGeom prst="rect">
            <a:avLst/>
          </a:prstGeom>
          <a:noFill/>
        </p:spPr>
        <p:txBody>
          <a:bodyPr wrap="square" lIns="0" tIns="0" rIns="0" bIns="0" rtlCol="0">
            <a:spAutoFit/>
          </a:bodyPr>
          <a:lstStyle/>
          <a:p>
            <a:r>
              <a:rPr lang="en-US" sz="2400" b="1" dirty="0">
                <a:latin typeface="Arial"/>
                <a:cs typeface="Arial"/>
              </a:rPr>
              <a:t>A rep should give guidance for a new member to be put in the right branch</a:t>
            </a:r>
          </a:p>
        </p:txBody>
      </p:sp>
      <p:sp>
        <p:nvSpPr>
          <p:cNvPr id="7" name="TextBox 6"/>
          <p:cNvSpPr txBox="1"/>
          <p:nvPr/>
        </p:nvSpPr>
        <p:spPr>
          <a:xfrm>
            <a:off x="1505416" y="3905980"/>
            <a:ext cx="6923476" cy="1107996"/>
          </a:xfrm>
          <a:prstGeom prst="rect">
            <a:avLst/>
          </a:prstGeom>
          <a:noFill/>
        </p:spPr>
        <p:txBody>
          <a:bodyPr wrap="square" lIns="0" tIns="0" rIns="0" bIns="0" rtlCol="0">
            <a:spAutoFit/>
          </a:bodyPr>
          <a:lstStyle/>
          <a:p>
            <a:r>
              <a:rPr lang="en-US" sz="2400" dirty="0">
                <a:latin typeface="Arial"/>
                <a:cs typeface="Arial"/>
              </a:rPr>
              <a:t>It is very important that a member is in the right branch/bargaining unit as they might not be able to speak or vote on issues that affect them if not.</a:t>
            </a:r>
          </a:p>
        </p:txBody>
      </p:sp>
    </p:spTree>
    <p:extLst>
      <p:ext uri="{BB962C8B-B14F-4D97-AF65-F5344CB8AC3E}">
        <p14:creationId xmlns:p14="http://schemas.microsoft.com/office/powerpoint/2010/main" val="1710601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850030"/>
            <a:ext cx="7352146" cy="1943664"/>
          </a:xfrm>
        </p:spPr>
        <p:txBody>
          <a:bodyPr>
            <a:normAutofit/>
          </a:bodyPr>
          <a:lstStyle/>
          <a:p>
            <a:r>
              <a:rPr lang="en-US" sz="4000" dirty="0">
                <a:latin typeface="Arial"/>
                <a:cs typeface="Arial"/>
              </a:rPr>
              <a:t>What happens when a new member joins Prospect?</a:t>
            </a:r>
          </a:p>
        </p:txBody>
      </p:sp>
      <p:sp>
        <p:nvSpPr>
          <p:cNvPr id="5" name="TextBox 4"/>
          <p:cNvSpPr txBox="1"/>
          <p:nvPr/>
        </p:nvSpPr>
        <p:spPr>
          <a:xfrm>
            <a:off x="1505415" y="3013913"/>
            <a:ext cx="8486573" cy="2450453"/>
          </a:xfrm>
          <a:prstGeom prst="rect">
            <a:avLst/>
          </a:prstGeom>
          <a:noFill/>
        </p:spPr>
        <p:txBody>
          <a:bodyPr wrap="square" lIns="0" tIns="0" rIns="0" bIns="0" rtlCol="0">
            <a:noAutofit/>
          </a:bodyPr>
          <a:lstStyle/>
          <a:p>
            <a:pPr>
              <a:spcBef>
                <a:spcPts val="900"/>
              </a:spcBef>
            </a:pPr>
            <a:r>
              <a:rPr lang="en-US" sz="2400" dirty="0">
                <a:latin typeface="Arial"/>
                <a:cs typeface="Arial"/>
              </a:rPr>
              <a:t>A new member is put into the appropriate branch.</a:t>
            </a:r>
          </a:p>
          <a:p>
            <a:pPr>
              <a:spcBef>
                <a:spcPts val="1800"/>
              </a:spcBef>
            </a:pPr>
            <a:r>
              <a:rPr lang="en-US" sz="2400" dirty="0">
                <a:latin typeface="Arial"/>
                <a:cs typeface="Arial"/>
              </a:rPr>
              <a:t>This is decided from the following information:</a:t>
            </a:r>
          </a:p>
          <a:p>
            <a:pPr marL="342900" indent="-342900">
              <a:spcBef>
                <a:spcPts val="900"/>
              </a:spcBef>
              <a:buFont typeface="Arial"/>
              <a:buChar char="•"/>
            </a:pPr>
            <a:r>
              <a:rPr lang="en-US" sz="2400" dirty="0">
                <a:latin typeface="Arial"/>
                <a:cs typeface="Arial"/>
              </a:rPr>
              <a:t>their job or role </a:t>
            </a:r>
          </a:p>
          <a:p>
            <a:pPr marL="342900" indent="-342900">
              <a:spcBef>
                <a:spcPts val="900"/>
              </a:spcBef>
              <a:buFont typeface="Arial"/>
              <a:buChar char="•"/>
            </a:pPr>
            <a:r>
              <a:rPr lang="en-US" sz="2400" dirty="0">
                <a:latin typeface="Arial"/>
                <a:cs typeface="Arial"/>
              </a:rPr>
              <a:t>who they work for</a:t>
            </a:r>
          </a:p>
          <a:p>
            <a:pPr marL="342900" indent="-342900">
              <a:spcBef>
                <a:spcPts val="900"/>
              </a:spcBef>
              <a:buFont typeface="Arial"/>
              <a:buChar char="•"/>
            </a:pPr>
            <a:r>
              <a:rPr lang="en-US" sz="2400" dirty="0">
                <a:latin typeface="Arial"/>
                <a:cs typeface="Arial"/>
              </a:rPr>
              <a:t>their work location</a:t>
            </a:r>
          </a:p>
        </p:txBody>
      </p:sp>
    </p:spTree>
    <p:extLst>
      <p:ext uri="{BB962C8B-B14F-4D97-AF65-F5344CB8AC3E}">
        <p14:creationId xmlns:p14="http://schemas.microsoft.com/office/powerpoint/2010/main" val="1101697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dirty="0">
                <a:latin typeface="Arial"/>
                <a:cs typeface="Arial"/>
              </a:rPr>
              <a:t>A branch </a:t>
            </a:r>
          </a:p>
        </p:txBody>
      </p:sp>
      <p:sp>
        <p:nvSpPr>
          <p:cNvPr id="13" name="Rectangle 12"/>
          <p:cNvSpPr/>
          <p:nvPr/>
        </p:nvSpPr>
        <p:spPr>
          <a:xfrm>
            <a:off x="1505416" y="192101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President/Chair</a:t>
            </a:r>
          </a:p>
        </p:txBody>
      </p:sp>
      <p:sp>
        <p:nvSpPr>
          <p:cNvPr id="14" name="Rectangle 13"/>
          <p:cNvSpPr/>
          <p:nvPr/>
        </p:nvSpPr>
        <p:spPr>
          <a:xfrm>
            <a:off x="1505416" y="249703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Secretary</a:t>
            </a:r>
          </a:p>
        </p:txBody>
      </p:sp>
      <p:sp>
        <p:nvSpPr>
          <p:cNvPr id="15" name="Rectangle 14"/>
          <p:cNvSpPr/>
          <p:nvPr/>
        </p:nvSpPr>
        <p:spPr>
          <a:xfrm>
            <a:off x="1505416" y="307305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Committee</a:t>
            </a:r>
          </a:p>
        </p:txBody>
      </p:sp>
      <p:graphicFrame>
        <p:nvGraphicFramePr>
          <p:cNvPr id="9" name="Diagram 8">
            <a:extLst>
              <a:ext uri="{FF2B5EF4-FFF2-40B4-BE49-F238E27FC236}">
                <a16:creationId xmlns:a16="http://schemas.microsoft.com/office/drawing/2014/main" id="{B3BF641D-CACA-C844-A4B5-CCCDCAE51635}"/>
              </a:ext>
            </a:extLst>
          </p:cNvPr>
          <p:cNvGraphicFramePr/>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12D6789-53E0-4F7E-B11E-E50950F226A9}"/>
              </a:ext>
            </a:extLst>
          </p:cNvPr>
          <p:cNvSpPr txBox="1"/>
          <p:nvPr/>
        </p:nvSpPr>
        <p:spPr>
          <a:xfrm>
            <a:off x="391723" y="5190138"/>
            <a:ext cx="7970565" cy="923330"/>
          </a:xfrm>
          <a:prstGeom prst="rect">
            <a:avLst/>
          </a:prstGeom>
          <a:noFill/>
        </p:spPr>
        <p:txBody>
          <a:bodyPr wrap="square" lIns="0" tIns="0" rIns="0" bIns="0" rtlCol="0">
            <a:spAutoFit/>
          </a:bodyPr>
          <a:lstStyle/>
          <a:p>
            <a:r>
              <a:rPr lang="en-US" sz="2000" b="1" dirty="0">
                <a:latin typeface="Arial"/>
                <a:cs typeface="Arial"/>
              </a:rPr>
              <a:t>As part of the rep’s action plan on going back to the workplace you need to find out who fills these roles in your branch?</a:t>
            </a:r>
          </a:p>
          <a:p>
            <a:r>
              <a:rPr lang="en-US" sz="2000" b="1" dirty="0">
                <a:latin typeface="Arial"/>
                <a:cs typeface="Arial"/>
              </a:rPr>
              <a:t>Who are you representing? (department, workplace, grade)</a:t>
            </a:r>
          </a:p>
        </p:txBody>
      </p:sp>
    </p:spTree>
    <p:extLst>
      <p:ext uri="{BB962C8B-B14F-4D97-AF65-F5344CB8AC3E}">
        <p14:creationId xmlns:p14="http://schemas.microsoft.com/office/powerpoint/2010/main" val="138735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4" y="195948"/>
            <a:ext cx="7186893" cy="1744364"/>
          </a:xfrm>
        </p:spPr>
        <p:txBody>
          <a:bodyPr/>
          <a:lstStyle/>
          <a:p>
            <a:r>
              <a:rPr lang="en-US" sz="4000" dirty="0">
                <a:latin typeface="Arial"/>
                <a:cs typeface="Arial"/>
              </a:rPr>
              <a:t>How is a branch democratic?</a:t>
            </a:r>
          </a:p>
        </p:txBody>
      </p:sp>
      <p:sp>
        <p:nvSpPr>
          <p:cNvPr id="9" name="Rectangle 8"/>
          <p:cNvSpPr/>
          <p:nvPr/>
        </p:nvSpPr>
        <p:spPr>
          <a:xfrm>
            <a:off x="4048599" y="2311758"/>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Meeting</a:t>
            </a:r>
          </a:p>
        </p:txBody>
      </p:sp>
      <p:sp>
        <p:nvSpPr>
          <p:cNvPr id="11" name="Rectangle 10"/>
          <p:cNvSpPr/>
          <p:nvPr/>
        </p:nvSpPr>
        <p:spPr>
          <a:xfrm>
            <a:off x="4048599" y="359695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Committee</a:t>
            </a:r>
          </a:p>
        </p:txBody>
      </p:sp>
      <p:sp>
        <p:nvSpPr>
          <p:cNvPr id="12" name="Rectangle 11"/>
          <p:cNvSpPr/>
          <p:nvPr/>
        </p:nvSpPr>
        <p:spPr>
          <a:xfrm>
            <a:off x="4065124" y="489919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Meeting</a:t>
            </a:r>
          </a:p>
        </p:txBody>
      </p:sp>
      <p:sp>
        <p:nvSpPr>
          <p:cNvPr id="5" name="TextBox 4"/>
          <p:cNvSpPr txBox="1"/>
          <p:nvPr/>
        </p:nvSpPr>
        <p:spPr>
          <a:xfrm>
            <a:off x="1505415" y="2311758"/>
            <a:ext cx="2344493" cy="1515891"/>
          </a:xfrm>
          <a:prstGeom prst="rect">
            <a:avLst/>
          </a:prstGeom>
          <a:noFill/>
        </p:spPr>
        <p:txBody>
          <a:bodyPr wrap="square" lIns="0" tIns="0" rIns="0" bIns="0" rtlCol="0">
            <a:noAutofit/>
          </a:bodyPr>
          <a:lstStyle/>
          <a:p>
            <a:r>
              <a:rPr lang="en-US" sz="2400" dirty="0">
                <a:latin typeface="Arial"/>
                <a:cs typeface="Arial"/>
              </a:rPr>
              <a:t>An issue is raised and an action is voted on at a meeting.</a:t>
            </a:r>
          </a:p>
        </p:txBody>
      </p:sp>
      <p:sp>
        <p:nvSpPr>
          <p:cNvPr id="16" name="TextBox 15"/>
          <p:cNvSpPr txBox="1"/>
          <p:nvPr/>
        </p:nvSpPr>
        <p:spPr>
          <a:xfrm>
            <a:off x="7467069" y="2844879"/>
            <a:ext cx="2128623" cy="2355082"/>
          </a:xfrm>
          <a:prstGeom prst="rect">
            <a:avLst/>
          </a:prstGeom>
          <a:noFill/>
        </p:spPr>
        <p:txBody>
          <a:bodyPr wrap="square" lIns="0" tIns="0" rIns="0" bIns="0" rtlCol="0">
            <a:noAutofit/>
          </a:bodyPr>
          <a:lstStyle/>
          <a:p>
            <a:r>
              <a:rPr lang="en-US" sz="2200" i="1" dirty="0">
                <a:latin typeface="Arial"/>
                <a:cs typeface="Arial"/>
              </a:rPr>
              <a:t>In between meetings, the committee can discuss an issue that arises and </a:t>
            </a:r>
            <a:br>
              <a:rPr lang="en-US" sz="2200" i="1" dirty="0">
                <a:latin typeface="Arial"/>
                <a:cs typeface="Arial"/>
              </a:rPr>
            </a:br>
            <a:r>
              <a:rPr lang="en-US" sz="2200" i="1" dirty="0">
                <a:latin typeface="Arial"/>
                <a:cs typeface="Arial"/>
              </a:rPr>
              <a:t>an action decided on</a:t>
            </a:r>
            <a:r>
              <a:rPr lang="en-GB" sz="2200" i="1" dirty="0">
                <a:latin typeface="Arial"/>
                <a:cs typeface="Arial"/>
              </a:rPr>
              <a:t>.</a:t>
            </a:r>
            <a:endParaRPr lang="en-US" sz="2200" i="1" dirty="0">
              <a:latin typeface="Arial"/>
              <a:cs typeface="Arial"/>
            </a:endParaRPr>
          </a:p>
        </p:txBody>
      </p:sp>
      <p:sp>
        <p:nvSpPr>
          <p:cNvPr id="17" name="TextBox 16"/>
          <p:cNvSpPr txBox="1"/>
          <p:nvPr/>
        </p:nvSpPr>
        <p:spPr>
          <a:xfrm>
            <a:off x="1505414" y="4199096"/>
            <a:ext cx="2196253" cy="1477328"/>
          </a:xfrm>
          <a:prstGeom prst="rect">
            <a:avLst/>
          </a:prstGeom>
          <a:noFill/>
        </p:spPr>
        <p:txBody>
          <a:bodyPr wrap="square" lIns="0" tIns="0" rIns="0" bIns="0" rtlCol="0" anchor="b" anchorCtr="0">
            <a:noAutofit/>
          </a:bodyPr>
          <a:lstStyle/>
          <a:p>
            <a:r>
              <a:rPr lang="en-US" sz="2400" dirty="0">
                <a:latin typeface="Arial"/>
                <a:cs typeface="Arial"/>
              </a:rPr>
              <a:t>The branch usually instructs the committee to take action.</a:t>
            </a:r>
          </a:p>
        </p:txBody>
      </p:sp>
      <p:cxnSp>
        <p:nvCxnSpPr>
          <p:cNvPr id="21" name="Straight Arrow Connector 20"/>
          <p:cNvCxnSpPr>
            <a:cxnSpLocks/>
          </p:cNvCxnSpPr>
          <p:nvPr/>
        </p:nvCxnSpPr>
        <p:spPr>
          <a:xfrm>
            <a:off x="5612993" y="4374184"/>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B5C4E13-3DB3-D941-A24E-F40120F4FCA5}"/>
              </a:ext>
            </a:extLst>
          </p:cNvPr>
          <p:cNvCxnSpPr>
            <a:cxnSpLocks/>
          </p:cNvCxnSpPr>
          <p:nvPr/>
        </p:nvCxnSpPr>
        <p:spPr>
          <a:xfrm>
            <a:off x="5600893" y="3088985"/>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22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612" y="247295"/>
            <a:ext cx="9762596" cy="2410924"/>
          </a:xfrm>
        </p:spPr>
        <p:txBody>
          <a:bodyPr>
            <a:normAutofit fontScale="90000"/>
          </a:bodyPr>
          <a:lstStyle/>
          <a:p>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r>
              <a:rPr lang="en-US" dirty="0">
                <a:latin typeface="Arial"/>
                <a:cs typeface="Arial"/>
              </a:rPr>
              <a:t>Session 1: Activity A</a:t>
            </a:r>
            <a:br>
              <a:rPr lang="en-US" dirty="0">
                <a:latin typeface="Arial"/>
                <a:cs typeface="Arial"/>
              </a:rPr>
            </a:br>
            <a:r>
              <a:rPr lang="en-US" dirty="0">
                <a:latin typeface="Arial"/>
                <a:cs typeface="Arial"/>
              </a:rPr>
              <a:t>Introductions</a:t>
            </a:r>
            <a:br>
              <a:rPr lang="en-US" dirty="0">
                <a:latin typeface="Arial"/>
                <a:cs typeface="Arial"/>
              </a:rPr>
            </a:br>
            <a:endParaRPr lang="en-US" dirty="0">
              <a:latin typeface="Arial"/>
              <a:cs typeface="Arial"/>
            </a:endParaRPr>
          </a:p>
        </p:txBody>
      </p:sp>
      <p:sp>
        <p:nvSpPr>
          <p:cNvPr id="5" name="TextBox 4"/>
          <p:cNvSpPr txBox="1"/>
          <p:nvPr/>
        </p:nvSpPr>
        <p:spPr>
          <a:xfrm>
            <a:off x="581612" y="2427387"/>
            <a:ext cx="10783763" cy="461665"/>
          </a:xfrm>
          <a:prstGeom prst="rect">
            <a:avLst/>
          </a:prstGeom>
          <a:noFill/>
        </p:spPr>
        <p:txBody>
          <a:bodyPr wrap="square" rtlCol="0">
            <a:spAutoFit/>
          </a:bodyPr>
          <a:lstStyle/>
          <a:p>
            <a:r>
              <a:rPr lang="en-US" sz="2400" dirty="0">
                <a:latin typeface="Arial"/>
                <a:cs typeface="Arial"/>
              </a:rPr>
              <a:t>In pairs go through the questions and introduce each other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732" y="3229960"/>
            <a:ext cx="5418027" cy="3204705"/>
          </a:xfrm>
          <a:prstGeom prst="rect">
            <a:avLst/>
          </a:prstGeom>
        </p:spPr>
      </p:pic>
    </p:spTree>
    <p:extLst>
      <p:ext uri="{BB962C8B-B14F-4D97-AF65-F5344CB8AC3E}">
        <p14:creationId xmlns:p14="http://schemas.microsoft.com/office/powerpoint/2010/main" val="756686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79E12115-4D6B-EC4A-9083-581AC9B9971F}"/>
              </a:ext>
            </a:extLst>
          </p:cNvPr>
          <p:cNvGraphicFramePr/>
          <p:nvPr/>
        </p:nvGraphicFramePr>
        <p:xfrm>
          <a:off x="1176882" y="1997791"/>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ctrTitle"/>
          </p:nvPr>
        </p:nvSpPr>
        <p:spPr>
          <a:xfrm>
            <a:off x="1443208" y="127591"/>
            <a:ext cx="8901000" cy="1525110"/>
          </a:xfrm>
        </p:spPr>
        <p:txBody>
          <a:bodyPr/>
          <a:lstStyle/>
          <a:p>
            <a:r>
              <a:rPr lang="en-US" dirty="0">
                <a:latin typeface="Arial"/>
                <a:cs typeface="Arial"/>
              </a:rPr>
              <a:t>Branch issues</a:t>
            </a:r>
          </a:p>
        </p:txBody>
      </p:sp>
      <p:grpSp>
        <p:nvGrpSpPr>
          <p:cNvPr id="4" name="Group 3">
            <a:extLst>
              <a:ext uri="{FF2B5EF4-FFF2-40B4-BE49-F238E27FC236}">
                <a16:creationId xmlns:a16="http://schemas.microsoft.com/office/drawing/2014/main" id="{A58F9BA5-5340-FE42-B92A-BA5CF9196C06}"/>
              </a:ext>
            </a:extLst>
          </p:cNvPr>
          <p:cNvGrpSpPr/>
          <p:nvPr/>
        </p:nvGrpSpPr>
        <p:grpSpPr>
          <a:xfrm>
            <a:off x="5421122" y="1454626"/>
            <a:ext cx="2046385" cy="1553379"/>
            <a:chOff x="5746531" y="1536028"/>
            <a:chExt cx="2046385" cy="1553379"/>
          </a:xfrm>
        </p:grpSpPr>
        <p:sp>
          <p:nvSpPr>
            <p:cNvPr id="14" name="Triangle 11">
              <a:extLst>
                <a:ext uri="{FF2B5EF4-FFF2-40B4-BE49-F238E27FC236}">
                  <a16:creationId xmlns:a16="http://schemas.microsoft.com/office/drawing/2014/main" id="{53738F50-B72E-484B-975E-63D3998585B9}"/>
                </a:ext>
              </a:extLst>
            </p:cNvPr>
            <p:cNvSpPr/>
            <p:nvPr/>
          </p:nvSpPr>
          <p:spPr>
            <a:xfrm rot="7060572">
              <a:off x="5798291" y="1789590"/>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328B009-5016-5A4D-892C-42ACE14A47D9}"/>
                </a:ext>
              </a:extLst>
            </p:cNvPr>
            <p:cNvSpPr/>
            <p:nvPr/>
          </p:nvSpPr>
          <p:spPr>
            <a:xfrm>
              <a:off x="6239537" y="1536028"/>
              <a:ext cx="1553379" cy="1553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Problem 1</a:t>
              </a:r>
            </a:p>
          </p:txBody>
        </p:sp>
      </p:grpSp>
      <p:grpSp>
        <p:nvGrpSpPr>
          <p:cNvPr id="3" name="Group 2">
            <a:extLst>
              <a:ext uri="{FF2B5EF4-FFF2-40B4-BE49-F238E27FC236}">
                <a16:creationId xmlns:a16="http://schemas.microsoft.com/office/drawing/2014/main" id="{8081F50A-D3E1-9646-BC0C-722DE2C579EF}"/>
              </a:ext>
            </a:extLst>
          </p:cNvPr>
          <p:cNvGrpSpPr/>
          <p:nvPr/>
        </p:nvGrpSpPr>
        <p:grpSpPr>
          <a:xfrm>
            <a:off x="573326" y="2259031"/>
            <a:ext cx="1760855" cy="2078139"/>
            <a:chOff x="1445053" y="2331239"/>
            <a:chExt cx="1760855" cy="2078139"/>
          </a:xfrm>
        </p:grpSpPr>
        <p:sp>
          <p:nvSpPr>
            <p:cNvPr id="12" name="Triangle 11">
              <a:extLst>
                <a:ext uri="{FF2B5EF4-FFF2-40B4-BE49-F238E27FC236}">
                  <a16:creationId xmlns:a16="http://schemas.microsoft.com/office/drawing/2014/main" id="{01F2A737-D673-DB4D-8BC2-8832040156B7}"/>
                </a:ext>
              </a:extLst>
            </p:cNvPr>
            <p:cNvSpPr/>
            <p:nvPr/>
          </p:nvSpPr>
          <p:spPr>
            <a:xfrm>
              <a:off x="2207742" y="3307692"/>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541CF5E-67BC-4C4A-A56E-B937CF98A0D9}"/>
                </a:ext>
              </a:extLst>
            </p:cNvPr>
            <p:cNvSpPr/>
            <p:nvPr/>
          </p:nvSpPr>
          <p:spPr>
            <a:xfrm>
              <a:off x="1445053" y="2331239"/>
              <a:ext cx="1553379" cy="15533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Problem 1 &amp; 2</a:t>
              </a:r>
            </a:p>
          </p:txBody>
        </p:sp>
      </p:grpSp>
      <p:grpSp>
        <p:nvGrpSpPr>
          <p:cNvPr id="5" name="Group 4">
            <a:extLst>
              <a:ext uri="{FF2B5EF4-FFF2-40B4-BE49-F238E27FC236}">
                <a16:creationId xmlns:a16="http://schemas.microsoft.com/office/drawing/2014/main" id="{788FF5E6-93D9-134D-81FF-BD266422133E}"/>
              </a:ext>
            </a:extLst>
          </p:cNvPr>
          <p:cNvGrpSpPr/>
          <p:nvPr/>
        </p:nvGrpSpPr>
        <p:grpSpPr>
          <a:xfrm>
            <a:off x="6369586" y="2828400"/>
            <a:ext cx="2055869" cy="1582214"/>
            <a:chOff x="6918685" y="3737556"/>
            <a:chExt cx="2055869" cy="1582214"/>
          </a:xfrm>
        </p:grpSpPr>
        <p:sp>
          <p:nvSpPr>
            <p:cNvPr id="15" name="Triangle 11">
              <a:extLst>
                <a:ext uri="{FF2B5EF4-FFF2-40B4-BE49-F238E27FC236}">
                  <a16:creationId xmlns:a16="http://schemas.microsoft.com/office/drawing/2014/main" id="{4C3FD583-A20D-5A47-81BF-D987524D9A56}"/>
                </a:ext>
              </a:extLst>
            </p:cNvPr>
            <p:cNvSpPr/>
            <p:nvPr/>
          </p:nvSpPr>
          <p:spPr>
            <a:xfrm rot="5953675">
              <a:off x="6970445" y="4269844"/>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FCCB161E-A2DC-064D-AA65-7D01620E619E}"/>
                </a:ext>
              </a:extLst>
            </p:cNvPr>
            <p:cNvSpPr/>
            <p:nvPr/>
          </p:nvSpPr>
          <p:spPr>
            <a:xfrm>
              <a:off x="7421175" y="3737556"/>
              <a:ext cx="1553379" cy="15533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Problem 1 &amp; 3</a:t>
              </a:r>
            </a:p>
          </p:txBody>
        </p:sp>
      </p:grpSp>
      <p:sp>
        <p:nvSpPr>
          <p:cNvPr id="18" name="TextBox 17">
            <a:extLst>
              <a:ext uri="{FF2B5EF4-FFF2-40B4-BE49-F238E27FC236}">
                <a16:creationId xmlns:a16="http://schemas.microsoft.com/office/drawing/2014/main" id="{78F74704-B2A5-4E74-A3F4-C3C76B7CB304}"/>
              </a:ext>
            </a:extLst>
          </p:cNvPr>
          <p:cNvSpPr txBox="1"/>
          <p:nvPr/>
        </p:nvSpPr>
        <p:spPr>
          <a:xfrm>
            <a:off x="573326" y="5323789"/>
            <a:ext cx="7520242" cy="1161918"/>
          </a:xfrm>
          <a:prstGeom prst="rect">
            <a:avLst/>
          </a:prstGeom>
          <a:noFill/>
        </p:spPr>
        <p:txBody>
          <a:bodyPr wrap="square" lIns="0" tIns="0" rIns="0" bIns="0" rtlCol="0">
            <a:noAutofit/>
          </a:bodyPr>
          <a:lstStyle/>
          <a:p>
            <a:r>
              <a:rPr lang="en-US" sz="2400" b="1" dirty="0">
                <a:latin typeface="Arial"/>
                <a:cs typeface="Arial"/>
              </a:rPr>
              <a:t>Which issue should the branch try to address first?</a:t>
            </a:r>
          </a:p>
          <a:p>
            <a:r>
              <a:rPr lang="en-US" sz="2400" b="1" dirty="0">
                <a:latin typeface="Arial"/>
                <a:cs typeface="Arial"/>
              </a:rPr>
              <a:t>Can you set up a working group to tackle each problem?</a:t>
            </a:r>
          </a:p>
        </p:txBody>
      </p:sp>
    </p:spTree>
    <p:extLst>
      <p:ext uri="{BB962C8B-B14F-4D97-AF65-F5344CB8AC3E}">
        <p14:creationId xmlns:p14="http://schemas.microsoft.com/office/powerpoint/2010/main" val="1932150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240" y="-11410"/>
            <a:ext cx="10423389" cy="1139970"/>
          </a:xfrm>
        </p:spPr>
        <p:txBody>
          <a:bodyPr/>
          <a:lstStyle/>
          <a:p>
            <a:r>
              <a:rPr lang="en-US" dirty="0">
                <a:latin typeface="Arial"/>
                <a:cs typeface="Arial"/>
              </a:rPr>
              <a:t> Division </a:t>
            </a:r>
          </a:p>
        </p:txBody>
      </p:sp>
      <p:graphicFrame>
        <p:nvGraphicFramePr>
          <p:cNvPr id="3" name="Diagram 2"/>
          <p:cNvGraphicFramePr/>
          <p:nvPr/>
        </p:nvGraphicFramePr>
        <p:xfrm>
          <a:off x="1601584" y="1805340"/>
          <a:ext cx="8742624" cy="4202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58818" y="5621704"/>
            <a:ext cx="7325658" cy="830997"/>
          </a:xfrm>
          <a:prstGeom prst="rect">
            <a:avLst/>
          </a:prstGeom>
          <a:noFill/>
        </p:spPr>
        <p:txBody>
          <a:bodyPr wrap="square" rtlCol="0">
            <a:spAutoFit/>
          </a:bodyPr>
          <a:lstStyle/>
          <a:p>
            <a:pPr algn="ctr"/>
            <a:r>
              <a:rPr lang="en-US" sz="2400" u="sng" dirty="0">
                <a:latin typeface="Arial"/>
                <a:cs typeface="Arial"/>
              </a:rPr>
              <a:t>These can have reps on negotiation committees such as for UK theatres/</a:t>
            </a:r>
            <a:r>
              <a:rPr lang="en-US" sz="2400" u="sng" dirty="0" err="1">
                <a:latin typeface="Arial"/>
                <a:cs typeface="Arial"/>
              </a:rPr>
              <a:t>Bectu</a:t>
            </a:r>
            <a:r>
              <a:rPr lang="en-US" sz="2400" u="sng" dirty="0">
                <a:latin typeface="Arial"/>
                <a:cs typeface="Arial"/>
              </a:rPr>
              <a:t> agreement</a:t>
            </a:r>
          </a:p>
        </p:txBody>
      </p:sp>
      <p:sp>
        <p:nvSpPr>
          <p:cNvPr id="5" name="Rectangle 4"/>
          <p:cNvSpPr/>
          <p:nvPr/>
        </p:nvSpPr>
        <p:spPr>
          <a:xfrm>
            <a:off x="430511" y="1591749"/>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Chair</a:t>
            </a:r>
          </a:p>
        </p:txBody>
      </p:sp>
      <p:sp>
        <p:nvSpPr>
          <p:cNvPr id="6" name="Rectangle 5"/>
          <p:cNvSpPr/>
          <p:nvPr/>
        </p:nvSpPr>
        <p:spPr>
          <a:xfrm>
            <a:off x="430511" y="2251370"/>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Secretary</a:t>
            </a:r>
          </a:p>
        </p:txBody>
      </p:sp>
      <p:sp>
        <p:nvSpPr>
          <p:cNvPr id="7" name="Rectangle 6"/>
          <p:cNvSpPr/>
          <p:nvPr/>
        </p:nvSpPr>
        <p:spPr>
          <a:xfrm>
            <a:off x="430511" y="2957952"/>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Committee</a:t>
            </a:r>
          </a:p>
        </p:txBody>
      </p:sp>
    </p:spTree>
    <p:extLst>
      <p:ext uri="{BB962C8B-B14F-4D97-AF65-F5344CB8AC3E}">
        <p14:creationId xmlns:p14="http://schemas.microsoft.com/office/powerpoint/2010/main" val="3481637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4143" y="266137"/>
            <a:ext cx="8086987" cy="1139970"/>
          </a:xfrm>
        </p:spPr>
        <p:txBody>
          <a:bodyPr/>
          <a:lstStyle/>
          <a:p>
            <a:r>
              <a:rPr lang="en-US" dirty="0" err="1">
                <a:latin typeface="Arial"/>
                <a:cs typeface="Arial"/>
              </a:rPr>
              <a:t>Bectu</a:t>
            </a:r>
            <a:r>
              <a:rPr lang="en-US" dirty="0">
                <a:latin typeface="Arial"/>
                <a:cs typeface="Arial"/>
              </a:rPr>
              <a:t> sector </a:t>
            </a:r>
          </a:p>
        </p:txBody>
      </p:sp>
      <p:graphicFrame>
        <p:nvGraphicFramePr>
          <p:cNvPr id="3" name="Diagram 2"/>
          <p:cNvGraphicFramePr/>
          <p:nvPr/>
        </p:nvGraphicFramePr>
        <p:xfrm>
          <a:off x="1677085" y="1313389"/>
          <a:ext cx="10134614" cy="5062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30511" y="1591749"/>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President/Chair</a:t>
            </a:r>
          </a:p>
        </p:txBody>
      </p:sp>
      <p:sp>
        <p:nvSpPr>
          <p:cNvPr id="6" name="Rectangle 5"/>
          <p:cNvSpPr/>
          <p:nvPr/>
        </p:nvSpPr>
        <p:spPr>
          <a:xfrm>
            <a:off x="430511" y="2251370"/>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Secretary</a:t>
            </a:r>
          </a:p>
        </p:txBody>
      </p:sp>
      <p:sp>
        <p:nvSpPr>
          <p:cNvPr id="7" name="Rectangle 6"/>
          <p:cNvSpPr/>
          <p:nvPr/>
        </p:nvSpPr>
        <p:spPr>
          <a:xfrm>
            <a:off x="430511" y="2957952"/>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Committee</a:t>
            </a:r>
          </a:p>
        </p:txBody>
      </p:sp>
      <p:sp>
        <p:nvSpPr>
          <p:cNvPr id="8" name="TextBox 7">
            <a:extLst>
              <a:ext uri="{FF2B5EF4-FFF2-40B4-BE49-F238E27FC236}">
                <a16:creationId xmlns:a16="http://schemas.microsoft.com/office/drawing/2014/main" id="{DFC35211-C0B3-430B-B3D8-91AD2CDBE50B}"/>
              </a:ext>
            </a:extLst>
          </p:cNvPr>
          <p:cNvSpPr txBox="1"/>
          <p:nvPr/>
        </p:nvSpPr>
        <p:spPr>
          <a:xfrm>
            <a:off x="430511" y="5808423"/>
            <a:ext cx="7520242" cy="853986"/>
          </a:xfrm>
          <a:prstGeom prst="rect">
            <a:avLst/>
          </a:prstGeom>
          <a:noFill/>
        </p:spPr>
        <p:txBody>
          <a:bodyPr wrap="square" lIns="0" tIns="0" rIns="0" bIns="0" rtlCol="0">
            <a:noAutofit/>
          </a:bodyPr>
          <a:lstStyle/>
          <a:p>
            <a:endParaRPr lang="en-US" sz="2400" b="1" dirty="0">
              <a:latin typeface="Arial"/>
              <a:cs typeface="Arial"/>
            </a:endParaRPr>
          </a:p>
        </p:txBody>
      </p:sp>
    </p:spTree>
    <p:extLst>
      <p:ext uri="{BB962C8B-B14F-4D97-AF65-F5344CB8AC3E}">
        <p14:creationId xmlns:p14="http://schemas.microsoft.com/office/powerpoint/2010/main" val="3152911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207" y="878935"/>
            <a:ext cx="7597033" cy="784612"/>
          </a:xfrm>
        </p:spPr>
        <p:txBody>
          <a:bodyPr>
            <a:noAutofit/>
          </a:bodyPr>
          <a:lstStyle/>
          <a:p>
            <a:r>
              <a:rPr lang="en-US" sz="5400" dirty="0"/>
              <a:t>Branch support</a:t>
            </a:r>
          </a:p>
        </p:txBody>
      </p:sp>
      <p:graphicFrame>
        <p:nvGraphicFramePr>
          <p:cNvPr id="4" name="Content Placeholder 3"/>
          <p:cNvGraphicFramePr>
            <a:graphicFrameLocks noGrp="1"/>
          </p:cNvGraphicFramePr>
          <p:nvPr>
            <p:ph idx="1"/>
          </p:nvPr>
        </p:nvGraphicFramePr>
        <p:xfrm>
          <a:off x="1443207" y="1851414"/>
          <a:ext cx="4926522" cy="451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531429" y="3406835"/>
            <a:ext cx="2126807" cy="1384995"/>
          </a:xfrm>
          <a:prstGeom prst="rect">
            <a:avLst/>
          </a:prstGeom>
        </p:spPr>
        <p:txBody>
          <a:bodyPr wrap="square" lIns="0" tIns="0" rIns="0" bIns="0">
            <a:spAutoFit/>
          </a:bodyPr>
          <a:lstStyle/>
          <a:p>
            <a:r>
              <a:rPr lang="en-US" b="1" dirty="0">
                <a:latin typeface="Arial"/>
                <a:cs typeface="Arial"/>
              </a:rPr>
              <a:t>As part of your action plan find out who is your branch negotiation officer and </a:t>
            </a:r>
            <a:r>
              <a:rPr lang="en-US" b="1" dirty="0" err="1">
                <a:latin typeface="Arial"/>
                <a:cs typeface="Arial"/>
              </a:rPr>
              <a:t>organiser</a:t>
            </a:r>
            <a:r>
              <a:rPr lang="en-US" b="1" dirty="0">
                <a:latin typeface="Arial"/>
                <a:cs typeface="Arial"/>
              </a:rPr>
              <a:t>.</a:t>
            </a:r>
            <a:endParaRPr lang="en-US" b="1" dirty="0"/>
          </a:p>
        </p:txBody>
      </p:sp>
    </p:spTree>
    <p:extLst>
      <p:ext uri="{BB962C8B-B14F-4D97-AF65-F5344CB8AC3E}">
        <p14:creationId xmlns:p14="http://schemas.microsoft.com/office/powerpoint/2010/main" val="1312802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9AE515-6AC8-F94D-93EA-30335271AA42}"/>
              </a:ext>
            </a:extLst>
          </p:cNvPr>
          <p:cNvPicPr/>
          <p:nvPr/>
        </p:nvPicPr>
        <p:blipFill>
          <a:blip r:embed="rId3"/>
          <a:srcRect/>
          <a:stretch/>
        </p:blipFill>
        <p:spPr bwMode="auto">
          <a:xfrm>
            <a:off x="1443208" y="620884"/>
            <a:ext cx="6893269" cy="5799853"/>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443209" y="268940"/>
            <a:ext cx="1881016" cy="1255060"/>
          </a:xfrm>
        </p:spPr>
        <p:txBody>
          <a:bodyPr>
            <a:normAutofit/>
          </a:bodyPr>
          <a:lstStyle/>
          <a:p>
            <a:r>
              <a:rPr lang="en-US" sz="2800" dirty="0"/>
              <a:t>Prospect structure</a:t>
            </a:r>
          </a:p>
        </p:txBody>
      </p:sp>
    </p:spTree>
    <p:extLst>
      <p:ext uri="{BB962C8B-B14F-4D97-AF65-F5344CB8AC3E}">
        <p14:creationId xmlns:p14="http://schemas.microsoft.com/office/powerpoint/2010/main" val="1742833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dirty="0">
                <a:latin typeface="Arial"/>
                <a:cs typeface="Arial"/>
              </a:rPr>
              <a:t>The role of a rep</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4</a:t>
            </a:r>
          </a:p>
        </p:txBody>
      </p:sp>
    </p:spTree>
    <p:extLst>
      <p:ext uri="{BB962C8B-B14F-4D97-AF65-F5344CB8AC3E}">
        <p14:creationId xmlns:p14="http://schemas.microsoft.com/office/powerpoint/2010/main" val="1280770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E: What do union reps do?</a:t>
            </a:r>
          </a:p>
        </p:txBody>
      </p:sp>
      <p:sp>
        <p:nvSpPr>
          <p:cNvPr id="5" name="TextBox 4"/>
          <p:cNvSpPr txBox="1"/>
          <p:nvPr/>
        </p:nvSpPr>
        <p:spPr>
          <a:xfrm>
            <a:off x="1505415" y="2427386"/>
            <a:ext cx="5130489" cy="3670236"/>
          </a:xfrm>
          <a:prstGeom prst="rect">
            <a:avLst/>
          </a:prstGeom>
          <a:noFill/>
        </p:spPr>
        <p:txBody>
          <a:bodyPr wrap="square" lIns="0" tIns="0" rIns="0" bIns="0" rtlCol="0">
            <a:spAutoFit/>
          </a:bodyPr>
          <a:lstStyle/>
          <a:p>
            <a:pPr>
              <a:spcBef>
                <a:spcPts val="900"/>
              </a:spcBef>
            </a:pPr>
            <a:r>
              <a:rPr lang="en-US" sz="2400" dirty="0">
                <a:latin typeface="Arial"/>
                <a:cs typeface="Arial"/>
              </a:rPr>
              <a:t>Working together in a large group, make a list of all the things a Prospect rep might do as part of their duties.</a:t>
            </a:r>
          </a:p>
          <a:p>
            <a:pPr>
              <a:spcBef>
                <a:spcPts val="900"/>
              </a:spcBef>
            </a:pPr>
            <a:r>
              <a:rPr lang="en-US" sz="2400" dirty="0">
                <a:latin typeface="Arial"/>
                <a:cs typeface="Arial"/>
              </a:rPr>
              <a:t>Complete the list of things a rep does.</a:t>
            </a:r>
          </a:p>
          <a:p>
            <a:pPr>
              <a:spcBef>
                <a:spcPts val="900"/>
              </a:spcBef>
            </a:pPr>
            <a:r>
              <a:rPr lang="en-US" sz="2400" dirty="0">
                <a:latin typeface="Arial"/>
                <a:cs typeface="Arial"/>
              </a:rPr>
              <a:t>Make a list of the skills needed by a rep to do the tasks.</a:t>
            </a:r>
          </a:p>
          <a:p>
            <a:pPr>
              <a:spcBef>
                <a:spcPts val="900"/>
              </a:spcBef>
            </a:pPr>
            <a:r>
              <a:rPr lang="en-US" sz="2400" dirty="0">
                <a:latin typeface="Arial"/>
                <a:cs typeface="Arial"/>
              </a:rPr>
              <a:t>On the first list pick the four most important tasks.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952921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dirty="0">
                <a:latin typeface="Arial"/>
                <a:cs typeface="Arial"/>
              </a:rPr>
              <a:t>Different types of reps</a:t>
            </a:r>
          </a:p>
        </p:txBody>
      </p:sp>
      <p:sp>
        <p:nvSpPr>
          <p:cNvPr id="6" name="Rectangle 5"/>
          <p:cNvSpPr/>
          <p:nvPr/>
        </p:nvSpPr>
        <p:spPr>
          <a:xfrm>
            <a:off x="1004711" y="2488816"/>
            <a:ext cx="3608233" cy="3330053"/>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President/Chair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Vice-president chair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Secretary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Treasurer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Membership and recruitment secretary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Branch organiser</a:t>
            </a:r>
          </a:p>
        </p:txBody>
      </p:sp>
      <p:sp>
        <p:nvSpPr>
          <p:cNvPr id="7" name="Rectangle 6">
            <a:extLst>
              <a:ext uri="{FF2B5EF4-FFF2-40B4-BE49-F238E27FC236}">
                <a16:creationId xmlns:a16="http://schemas.microsoft.com/office/drawing/2014/main" id="{06B6C2C2-E7E0-A045-95ED-E9F36462971D}"/>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Health &amp; safety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Union learning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Equality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Pension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Environmental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Case handler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Communication rep</a:t>
            </a:r>
          </a:p>
          <a:p>
            <a:pPr marL="342900" indent="-342900">
              <a:buFont typeface="Arial"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483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C4C1-A933-4BF4-AECB-6DC295794EEF}"/>
              </a:ext>
            </a:extLst>
          </p:cNvPr>
          <p:cNvSpPr>
            <a:spLocks noGrp="1"/>
          </p:cNvSpPr>
          <p:nvPr>
            <p:ph type="title"/>
          </p:nvPr>
        </p:nvSpPr>
        <p:spPr>
          <a:xfrm>
            <a:off x="226587" y="392466"/>
            <a:ext cx="7760988" cy="800714"/>
          </a:xfrm>
        </p:spPr>
        <p:txBody>
          <a:bodyPr>
            <a:normAutofit fontScale="90000"/>
          </a:bodyPr>
          <a:lstStyle/>
          <a:p>
            <a:r>
              <a:rPr lang="en-GB" dirty="0"/>
              <a:t>Code of practice for Prospect reps</a:t>
            </a:r>
          </a:p>
        </p:txBody>
      </p:sp>
      <p:sp>
        <p:nvSpPr>
          <p:cNvPr id="3" name="Content Placeholder 2">
            <a:extLst>
              <a:ext uri="{FF2B5EF4-FFF2-40B4-BE49-F238E27FC236}">
                <a16:creationId xmlns:a16="http://schemas.microsoft.com/office/drawing/2014/main" id="{8B75EDF5-0169-454F-A185-85CEFC295E70}"/>
              </a:ext>
            </a:extLst>
          </p:cNvPr>
          <p:cNvSpPr>
            <a:spLocks noGrp="1"/>
          </p:cNvSpPr>
          <p:nvPr>
            <p:ph idx="1"/>
          </p:nvPr>
        </p:nvSpPr>
        <p:spPr>
          <a:xfrm>
            <a:off x="226587" y="1516566"/>
            <a:ext cx="10534340" cy="5341434"/>
          </a:xfrm>
          <a:solidFill>
            <a:schemeClr val="bg1"/>
          </a:solidFill>
        </p:spPr>
        <p:txBody>
          <a:bodyPr>
            <a:normAutofit/>
          </a:bodyPr>
          <a:lstStyle/>
          <a:p>
            <a:pPr marL="0" indent="0">
              <a:buClrTx/>
              <a:buNone/>
            </a:pPr>
            <a:r>
              <a:rPr lang="en-GB" b="1" dirty="0"/>
              <a:t>Responsibilities</a:t>
            </a:r>
          </a:p>
          <a:p>
            <a:pPr>
              <a:buClrTx/>
            </a:pPr>
            <a:r>
              <a:rPr lang="en-GB" dirty="0"/>
              <a:t>Act honestly, responsibly and with integrity.</a:t>
            </a:r>
          </a:p>
          <a:p>
            <a:pPr>
              <a:buClrTx/>
            </a:pPr>
            <a:r>
              <a:rPr lang="en-GB" dirty="0"/>
              <a:t>Communicate respectfully and honestly. </a:t>
            </a:r>
          </a:p>
          <a:p>
            <a:pPr>
              <a:buClrTx/>
            </a:pPr>
            <a:r>
              <a:rPr lang="en-GB" dirty="0"/>
              <a:t>Treat others with fairness, dignity, and respect. </a:t>
            </a:r>
          </a:p>
          <a:p>
            <a:pPr>
              <a:buClrTx/>
            </a:pPr>
            <a:r>
              <a:rPr lang="en-GB" dirty="0"/>
              <a:t>Encourage the open expression of views at meetings but accept collective responsibility for all decisions and policies once finalised.</a:t>
            </a:r>
          </a:p>
          <a:p>
            <a:pPr>
              <a:buClrTx/>
            </a:pPr>
            <a:r>
              <a:rPr lang="en-GB" dirty="0"/>
              <a:t>Not behave in ways that may cause physical or mental harm or distress to another person, such as verbal abuse, physical abuse, assault, bullying, or discrimination or harassment.</a:t>
            </a:r>
          </a:p>
        </p:txBody>
      </p:sp>
    </p:spTree>
    <p:extLst>
      <p:ext uri="{BB962C8B-B14F-4D97-AF65-F5344CB8AC3E}">
        <p14:creationId xmlns:p14="http://schemas.microsoft.com/office/powerpoint/2010/main" val="4109996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711" y="955343"/>
            <a:ext cx="7743635" cy="1230296"/>
          </a:xfrm>
        </p:spPr>
        <p:txBody>
          <a:bodyPr/>
          <a:lstStyle/>
          <a:p>
            <a:r>
              <a:rPr lang="en-US" sz="4000" dirty="0">
                <a:latin typeface="Arial"/>
                <a:cs typeface="Arial"/>
              </a:rPr>
              <a:t>Recap of the expected values and </a:t>
            </a:r>
            <a:r>
              <a:rPr lang="en-GB" sz="4000" dirty="0">
                <a:latin typeface="Arial"/>
                <a:cs typeface="Arial"/>
              </a:rPr>
              <a:t>behaviour</a:t>
            </a:r>
            <a:r>
              <a:rPr lang="en-US" sz="4000" dirty="0">
                <a:latin typeface="Arial"/>
                <a:cs typeface="Arial"/>
              </a:rPr>
              <a:t> of reps</a:t>
            </a:r>
          </a:p>
        </p:txBody>
      </p:sp>
      <p:sp>
        <p:nvSpPr>
          <p:cNvPr id="5" name="Rectangle 4">
            <a:extLst>
              <a:ext uri="{FF2B5EF4-FFF2-40B4-BE49-F238E27FC236}">
                <a16:creationId xmlns:a16="http://schemas.microsoft.com/office/drawing/2014/main" id="{6F0B7EBA-EA10-4504-80D7-00EFC93866A0}"/>
              </a:ext>
            </a:extLst>
          </p:cNvPr>
          <p:cNvSpPr/>
          <p:nvPr/>
        </p:nvSpPr>
        <p:spPr>
          <a:xfrm>
            <a:off x="1004711" y="2512639"/>
            <a:ext cx="3608233" cy="3684894"/>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Respectful</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Non-judgemental</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Integrity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Supportive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Honest</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Able to network</a:t>
            </a:r>
          </a:p>
          <a:p>
            <a:pPr>
              <a:spcBef>
                <a:spcPts val="900"/>
              </a:spcBef>
            </a:pPr>
            <a:endParaRPr lang="en-GB" sz="2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4A4EE26-8B50-4B9E-9F5F-397B3C176B5C}"/>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Flexible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Positive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Good listener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Clear communicator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A sounding board for ideas</a:t>
            </a:r>
          </a:p>
          <a:p>
            <a:pPr marL="342900" indent="-342900">
              <a:buFont typeface="Arial"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6530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dirty="0">
                <a:latin typeface="Arial"/>
                <a:cs typeface="Arial"/>
              </a:rPr>
              <a:t>What is a trade union?</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2</a:t>
            </a:r>
          </a:p>
        </p:txBody>
      </p:sp>
    </p:spTree>
    <p:extLst>
      <p:ext uri="{BB962C8B-B14F-4D97-AF65-F5344CB8AC3E}">
        <p14:creationId xmlns:p14="http://schemas.microsoft.com/office/powerpoint/2010/main" val="4274872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dirty="0">
                <a:latin typeface="Arial"/>
                <a:cs typeface="Arial"/>
              </a:rPr>
              <a:t>The branch and its data</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latin typeface="Arial"/>
                <a:cs typeface="Arial"/>
              </a:rPr>
              <a:t>(further information in appendix)</a:t>
            </a:r>
          </a:p>
        </p:txBody>
      </p:sp>
    </p:spTree>
    <p:extLst>
      <p:ext uri="{BB962C8B-B14F-4D97-AF65-F5344CB8AC3E}">
        <p14:creationId xmlns:p14="http://schemas.microsoft.com/office/powerpoint/2010/main" val="1110128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3915083" cy="1086929"/>
          </a:xfrm>
        </p:spPr>
        <p:txBody>
          <a:bodyPr>
            <a:noAutofit/>
          </a:bodyPr>
          <a:lstStyle/>
          <a:p>
            <a:r>
              <a:rPr lang="en-GB" dirty="0" err="1"/>
              <a:t>GDPR</a:t>
            </a:r>
            <a:r>
              <a:rPr lang="en-GB" dirty="0"/>
              <a:t> – things to remember</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dirty="0">
                <a:latin typeface="Arial" panose="020B0604020202020204" pitchFamily="34" charset="0"/>
                <a:cs typeface="Arial" panose="020B0604020202020204" pitchFamily="34" charset="0"/>
              </a:rPr>
              <a:t>Mark all correspondence, electronic or otherwise as private and confidential; Be aware the act applies to paper file, records of telephone conversations, audiotapes, photographs and </a:t>
            </a:r>
            <a:r>
              <a:rPr lang="en-GB" sz="2000" dirty="0">
                <a:latin typeface="Arial" panose="020B0604020202020204" pitchFamily="34" charset="0"/>
                <a:cs typeface="Arial" panose="020B0604020202020204" pitchFamily="34" charset="0"/>
              </a:rPr>
              <a:t>social</a:t>
            </a:r>
            <a:r>
              <a:rPr lang="en-GB" sz="1800" dirty="0">
                <a:latin typeface="Arial" panose="020B0604020202020204" pitchFamily="34" charset="0"/>
                <a:cs typeface="Arial" panose="020B0604020202020204" pitchFamily="34" charset="0"/>
              </a:rPr>
              <a:t> networking media.</a:t>
            </a:r>
          </a:p>
          <a:p>
            <a:pPr>
              <a:buClr>
                <a:schemeClr val="tx1"/>
              </a:buClr>
            </a:pPr>
            <a:r>
              <a:rPr lang="en-GB" sz="1800" dirty="0">
                <a:latin typeface="Arial" panose="020B0604020202020204" pitchFamily="34" charset="0"/>
                <a:cs typeface="Arial" panose="020B0604020202020204" pitchFamily="34" charset="0"/>
              </a:rPr>
              <a:t>Respect confidentiality and the rights of a member. </a:t>
            </a:r>
          </a:p>
          <a:p>
            <a:pPr>
              <a:buClr>
                <a:schemeClr val="tx1"/>
              </a:buClr>
            </a:pPr>
            <a:r>
              <a:rPr lang="en-GB" sz="1800" dirty="0">
                <a:latin typeface="Arial" panose="020B0604020202020204" pitchFamily="34" charset="0"/>
                <a:cs typeface="Arial" panose="020B0604020202020204" pitchFamily="34" charset="0"/>
              </a:rPr>
              <a:t>Be open with people about information held about them.</a:t>
            </a:r>
          </a:p>
          <a:p>
            <a:pPr>
              <a:buClr>
                <a:schemeClr val="tx1"/>
              </a:buClr>
            </a:pPr>
            <a:r>
              <a:rPr lang="en-GB" sz="1800" dirty="0">
                <a:latin typeface="Arial" panose="020B0604020202020204" pitchFamily="34" charset="0"/>
                <a:cs typeface="Arial" panose="020B0604020202020204" pitchFamily="34" charset="0"/>
              </a:rPr>
              <a:t>Ensure all personal data is disposed of as confidential waste.</a:t>
            </a:r>
          </a:p>
          <a:p>
            <a:pPr>
              <a:buClr>
                <a:schemeClr val="tx1"/>
              </a:buClr>
            </a:pPr>
            <a:r>
              <a:rPr lang="en-GB" sz="1800" dirty="0">
                <a:latin typeface="Arial" panose="020B0604020202020204" pitchFamily="34" charset="0"/>
                <a:cs typeface="Arial" panose="020B0604020202020204" pitchFamily="34" charset="0"/>
              </a:rPr>
              <a:t>Think of personal data held about individuals as though it was held about you. </a:t>
            </a:r>
          </a:p>
          <a:p>
            <a:pPr>
              <a:buClr>
                <a:schemeClr val="tx1"/>
              </a:buClr>
            </a:pPr>
            <a:r>
              <a:rPr lang="en-GB" sz="1800" dirty="0">
                <a:latin typeface="Arial" panose="020B0604020202020204" pitchFamily="34" charset="0"/>
                <a:cs typeface="Arial" panose="020B0604020202020204" pitchFamily="34" charset="0"/>
              </a:rPr>
              <a:t>Back to work action – find out about your workplace policy and how it is important to know the difference between processors and controllers – who controls information on work computers (we do).</a:t>
            </a:r>
          </a:p>
        </p:txBody>
      </p:sp>
    </p:spTree>
    <p:extLst>
      <p:ext uri="{BB962C8B-B14F-4D97-AF65-F5344CB8AC3E}">
        <p14:creationId xmlns:p14="http://schemas.microsoft.com/office/powerpoint/2010/main" val="3929898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dirty="0"/>
              <a:t>GDPR – Don’t</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dirty="0">
                <a:latin typeface="Arial" panose="020B0604020202020204" pitchFamily="34" charset="0"/>
                <a:cs typeface="Arial" panose="020B0604020202020204" pitchFamily="34" charset="0"/>
              </a:rPr>
              <a:t>Disclose any personal data over the phone</a:t>
            </a:r>
          </a:p>
          <a:p>
            <a:pPr>
              <a:buClr>
                <a:schemeClr val="tx1"/>
              </a:buClr>
            </a:pPr>
            <a:r>
              <a:rPr lang="en-GB" sz="1800" dirty="0">
                <a:latin typeface="Arial" panose="020B0604020202020204" pitchFamily="34" charset="0"/>
                <a:cs typeface="Arial" panose="020B0604020202020204" pitchFamily="34" charset="0"/>
              </a:rPr>
              <a:t>Put personal data about a member on the internet without their permissions</a:t>
            </a:r>
          </a:p>
          <a:p>
            <a:pPr>
              <a:buClr>
                <a:schemeClr val="tx1"/>
              </a:buClr>
            </a:pPr>
            <a:r>
              <a:rPr lang="en-GB" sz="1800" dirty="0">
                <a:latin typeface="Arial" panose="020B0604020202020204" pitchFamily="34" charset="0"/>
                <a:cs typeface="Arial" panose="020B0604020202020204" pitchFamily="34" charset="0"/>
              </a:rPr>
              <a:t>Take personal data home unless it can be securely stored</a:t>
            </a:r>
          </a:p>
          <a:p>
            <a:pPr>
              <a:buClr>
                <a:schemeClr val="tx1"/>
              </a:buClr>
            </a:pPr>
            <a:r>
              <a:rPr lang="en-GB" sz="1800" dirty="0">
                <a:latin typeface="Arial" panose="020B0604020202020204" pitchFamily="34" charset="0"/>
                <a:cs typeface="Arial" panose="020B0604020202020204" pitchFamily="34" charset="0"/>
              </a:rPr>
              <a:t>Use personal data held for someone for a different purpose without permission from that member.</a:t>
            </a:r>
          </a:p>
          <a:p>
            <a:pPr>
              <a:buClr>
                <a:schemeClr val="tx1"/>
              </a:buClr>
            </a:pPr>
            <a:r>
              <a:rPr lang="en-GB" sz="1800" dirty="0">
                <a:latin typeface="Arial" panose="020B0604020202020204" pitchFamily="34" charset="0"/>
                <a:cs typeface="Arial" panose="020B0604020202020204" pitchFamily="34" charset="0"/>
              </a:rPr>
              <a:t>Send personal data outside the EEA (European Economic Area) without taking advice from Prospect</a:t>
            </a:r>
          </a:p>
          <a:p>
            <a:pPr>
              <a:buClr>
                <a:schemeClr val="tx1"/>
              </a:buClr>
            </a:pPr>
            <a:r>
              <a:rPr lang="en-GB" sz="1800" dirty="0">
                <a:latin typeface="Arial" panose="020B0604020202020204" pitchFamily="34" charset="0"/>
                <a:cs typeface="Arial" panose="020B0604020202020204" pitchFamily="34" charset="0"/>
              </a:rPr>
              <a:t>Further advice can be sought from Tracey Hunt if you‘re unsure about your practices. (details in the workbook)</a:t>
            </a:r>
          </a:p>
          <a:p>
            <a:pPr>
              <a:buClr>
                <a:schemeClr val="tx1"/>
              </a:buClr>
            </a:pPr>
            <a:endParaRPr lang="en-GB" sz="1800" dirty="0">
              <a:latin typeface="Arial" panose="020B0604020202020204" pitchFamily="34" charset="0"/>
              <a:cs typeface="Arial" panose="020B0604020202020204" pitchFamily="34" charset="0"/>
            </a:endParaRPr>
          </a:p>
          <a:p>
            <a:pPr>
              <a:buClr>
                <a:schemeClr val="tx1"/>
              </a:buClr>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937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03998" y="394861"/>
            <a:ext cx="7760988" cy="1653210"/>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 Branch</a:t>
            </a:r>
            <a:br>
              <a:rPr lang="en-US" dirty="0"/>
            </a:br>
            <a:endParaRPr lang="en-US" dirty="0"/>
          </a:p>
        </p:txBody>
      </p:sp>
      <p:sp>
        <p:nvSpPr>
          <p:cNvPr id="4" name="TextBox 3"/>
          <p:cNvSpPr txBox="1"/>
          <p:nvPr/>
        </p:nvSpPr>
        <p:spPr>
          <a:xfrm>
            <a:off x="571499" y="5612367"/>
            <a:ext cx="7893487" cy="923330"/>
          </a:xfrm>
          <a:prstGeom prst="rect">
            <a:avLst/>
          </a:prstGeom>
          <a:noFill/>
        </p:spPr>
        <p:txBody>
          <a:bodyPr wrap="square" rtlCol="0">
            <a:spAutoFit/>
          </a:bodyPr>
          <a:lstStyle/>
          <a:p>
            <a:r>
              <a:rPr lang="en-US" dirty="0"/>
              <a:t>On your action plan look sign up to the BECTU website and look at your branches pages and find out how the branch communicates with its members safely</a:t>
            </a:r>
          </a:p>
        </p:txBody>
      </p:sp>
      <p:pic>
        <p:nvPicPr>
          <p:cNvPr id="5" name="Picture 4"/>
          <p:cNvPicPr>
            <a:picLocks noChangeAspect="1"/>
          </p:cNvPicPr>
          <p:nvPr/>
        </p:nvPicPr>
        <p:blipFill rotWithShape="1">
          <a:blip r:embed="rId3"/>
          <a:srcRect t="8125" r="1860" b="10771"/>
          <a:stretch/>
        </p:blipFill>
        <p:spPr>
          <a:xfrm>
            <a:off x="1760019" y="1409701"/>
            <a:ext cx="6788669" cy="3709988"/>
          </a:xfrm>
          <a:prstGeom prst="rect">
            <a:avLst/>
          </a:prstGeom>
        </p:spPr>
      </p:pic>
    </p:spTree>
    <p:extLst>
      <p:ext uri="{BB962C8B-B14F-4D97-AF65-F5344CB8AC3E}">
        <p14:creationId xmlns:p14="http://schemas.microsoft.com/office/powerpoint/2010/main" val="1298432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323929"/>
            <a:ext cx="7760988" cy="1086929"/>
          </a:xfrm>
        </p:spPr>
        <p:txBody>
          <a:bodyPr>
            <a:noAutofit/>
          </a:bodyPr>
          <a:lstStyle/>
          <a:p>
            <a:r>
              <a:rPr lang="en-GB" dirty="0"/>
              <a:t>Action plan so far…</a:t>
            </a:r>
          </a:p>
        </p:txBody>
      </p:sp>
      <p:sp>
        <p:nvSpPr>
          <p:cNvPr id="3" name="Content Placeholder 2"/>
          <p:cNvSpPr>
            <a:spLocks noGrp="1"/>
          </p:cNvSpPr>
          <p:nvPr>
            <p:ph idx="1"/>
          </p:nvPr>
        </p:nvSpPr>
        <p:spPr>
          <a:xfrm>
            <a:off x="1475523" y="2644048"/>
            <a:ext cx="7668478" cy="3756752"/>
          </a:xfrm>
        </p:spPr>
        <p:txBody>
          <a:bodyPr>
            <a:noAutofit/>
          </a:bodyPr>
          <a:lstStyle/>
          <a:p>
            <a:pPr>
              <a:buClr>
                <a:schemeClr val="tx1"/>
              </a:buClr>
            </a:pPr>
            <a:r>
              <a:rPr lang="en-GB" sz="2400" dirty="0">
                <a:latin typeface="Arial" panose="020B0604020202020204" pitchFamily="34" charset="0"/>
                <a:cs typeface="Arial" panose="020B0604020202020204" pitchFamily="34" charset="0"/>
              </a:rPr>
              <a:t>Start to fill in your action plan for when you return to the workplace to improve  your organisation (continued in further online sessions.</a:t>
            </a:r>
          </a:p>
          <a:p>
            <a:pPr>
              <a:buClr>
                <a:schemeClr val="tx1"/>
              </a:buClr>
            </a:pPr>
            <a:r>
              <a:rPr lang="en-GB" sz="2400" dirty="0">
                <a:latin typeface="Arial" panose="020B0604020202020204" pitchFamily="34" charset="0"/>
                <a:cs typeface="Arial" panose="020B0604020202020204" pitchFamily="34" charset="0"/>
              </a:rPr>
              <a:t>As part of the rep’s action plan on going back to the workplace you need to find out who fills the branch roles, who is organiser &amp; </a:t>
            </a:r>
            <a:r>
              <a:rPr lang="en-GB" sz="2400" dirty="0" err="1">
                <a:latin typeface="Arial" panose="020B0604020202020204" pitchFamily="34" charset="0"/>
                <a:cs typeface="Arial" panose="020B0604020202020204" pitchFamily="34" charset="0"/>
              </a:rPr>
              <a:t>F.T.O</a:t>
            </a:r>
            <a:r>
              <a:rPr lang="en-GB" sz="2400" dirty="0">
                <a:latin typeface="Arial" panose="020B0604020202020204" pitchFamily="34" charset="0"/>
                <a:cs typeface="Arial" panose="020B0604020202020204" pitchFamily="34" charset="0"/>
              </a:rPr>
              <a:t>?</a:t>
            </a:r>
          </a:p>
          <a:p>
            <a:pPr>
              <a:buClr>
                <a:schemeClr val="tx1"/>
              </a:buClr>
            </a:pPr>
            <a:r>
              <a:rPr lang="en-GB" sz="2400" dirty="0">
                <a:latin typeface="Arial" panose="020B0604020202020204" pitchFamily="34" charset="0"/>
                <a:cs typeface="Arial" panose="020B0604020202020204" pitchFamily="34" charset="0"/>
              </a:rPr>
              <a:t>Log in to the Bectu website.</a:t>
            </a:r>
          </a:p>
        </p:txBody>
      </p:sp>
    </p:spTree>
    <p:extLst>
      <p:ext uri="{BB962C8B-B14F-4D97-AF65-F5344CB8AC3E}">
        <p14:creationId xmlns:p14="http://schemas.microsoft.com/office/powerpoint/2010/main" val="3152202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CAF66-5E1C-498B-A9D2-5C46EECD56E5}"/>
              </a:ext>
            </a:extLst>
          </p:cNvPr>
          <p:cNvSpPr>
            <a:spLocks noGrp="1"/>
          </p:cNvSpPr>
          <p:nvPr>
            <p:ph type="title"/>
          </p:nvPr>
        </p:nvSpPr>
        <p:spPr/>
        <p:txBody>
          <a:bodyPr/>
          <a:lstStyle/>
          <a:p>
            <a:r>
              <a:rPr lang="en-GB" dirty="0"/>
              <a:t>Lunch break</a:t>
            </a:r>
          </a:p>
        </p:txBody>
      </p:sp>
      <p:sp>
        <p:nvSpPr>
          <p:cNvPr id="4" name="Content Placeholder 3">
            <a:extLst>
              <a:ext uri="{FF2B5EF4-FFF2-40B4-BE49-F238E27FC236}">
                <a16:creationId xmlns:a16="http://schemas.microsoft.com/office/drawing/2014/main" id="{B2969B86-6D49-49E3-8126-866389C34807}"/>
              </a:ext>
            </a:extLst>
          </p:cNvPr>
          <p:cNvSpPr txBox="1">
            <a:spLocks noGrp="1"/>
          </p:cNvSpPr>
          <p:nvPr>
            <p:ph idx="1"/>
          </p:nvPr>
        </p:nvSpPr>
        <p:spPr>
          <a:xfrm>
            <a:off x="1474788" y="2832100"/>
            <a:ext cx="7761287" cy="1862048"/>
          </a:xfrm>
          <a:prstGeom prst="rect">
            <a:avLst/>
          </a:prstGeom>
          <a:noFill/>
        </p:spPr>
        <p:txBody>
          <a:bodyPr wrap="square" rtlCol="0">
            <a:spAutoFit/>
          </a:bodyPr>
          <a:lstStyle/>
          <a:p>
            <a:pPr marL="0" indent="0" algn="ctr">
              <a:buNone/>
            </a:pPr>
            <a:endParaRPr lang="en-US" sz="2400" dirty="0">
              <a:latin typeface="Arial"/>
              <a:cs typeface="Arial"/>
            </a:endParaRPr>
          </a:p>
          <a:p>
            <a:pPr marL="0" indent="0" algn="ctr">
              <a:buNone/>
            </a:pPr>
            <a:endParaRPr lang="en-US" sz="2400" dirty="0">
              <a:latin typeface="Arial"/>
              <a:cs typeface="Arial"/>
            </a:endParaRPr>
          </a:p>
          <a:p>
            <a:pPr marL="0" indent="0" algn="ctr">
              <a:buNone/>
            </a:pPr>
            <a:endParaRPr lang="en-US" sz="2400" dirty="0">
              <a:latin typeface="Arial"/>
              <a:cs typeface="Arial"/>
            </a:endParaRPr>
          </a:p>
          <a:p>
            <a:pPr marL="0" indent="0" algn="ctr">
              <a:buNone/>
            </a:pPr>
            <a:r>
              <a:rPr lang="en-US" sz="2400" dirty="0">
                <a:latin typeface="Arial"/>
                <a:cs typeface="Arial"/>
              </a:rPr>
              <a:t>45 minutes</a:t>
            </a:r>
          </a:p>
        </p:txBody>
      </p:sp>
    </p:spTree>
    <p:extLst>
      <p:ext uri="{BB962C8B-B14F-4D97-AF65-F5344CB8AC3E}">
        <p14:creationId xmlns:p14="http://schemas.microsoft.com/office/powerpoint/2010/main" val="1934627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dirty="0">
                <a:latin typeface="Arial"/>
                <a:cs typeface="Arial"/>
              </a:rPr>
              <a:t>A rep’s rights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5</a:t>
            </a:r>
          </a:p>
        </p:txBody>
      </p:sp>
    </p:spTree>
    <p:extLst>
      <p:ext uri="{BB962C8B-B14F-4D97-AF65-F5344CB8AC3E}">
        <p14:creationId xmlns:p14="http://schemas.microsoft.com/office/powerpoint/2010/main" val="3597051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266136"/>
            <a:ext cx="6676221" cy="2212659"/>
          </a:xfrm>
        </p:spPr>
        <p:txBody>
          <a:bodyPr/>
          <a:lstStyle/>
          <a:p>
            <a:r>
              <a:rPr lang="en-US" sz="4000" dirty="0">
                <a:latin typeface="Arial"/>
                <a:cs typeface="Arial"/>
              </a:rPr>
              <a:t>Your legal rights and responsibilities</a:t>
            </a:r>
          </a:p>
        </p:txBody>
      </p:sp>
      <p:sp>
        <p:nvSpPr>
          <p:cNvPr id="6" name="Rectangle 5"/>
          <p:cNvSpPr/>
          <p:nvPr/>
        </p:nvSpPr>
        <p:spPr>
          <a:xfrm>
            <a:off x="1454227" y="2710149"/>
            <a:ext cx="7420142" cy="3437684"/>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Your legal rights come under the Trade Union and Labour Relations (Consolidation) Act 1992.</a:t>
            </a:r>
          </a:p>
          <a:p>
            <a:pPr>
              <a:spcBef>
                <a:spcPts val="1200"/>
              </a:spcBef>
            </a:pPr>
            <a:r>
              <a:rPr lang="en-GB" sz="2200" dirty="0">
                <a:latin typeface="Arial" panose="020B0604020202020204" pitchFamily="34" charset="0"/>
                <a:cs typeface="Arial" panose="020B0604020202020204" pitchFamily="34" charset="0"/>
              </a:rPr>
              <a:t>Under section 199 of the Trade Union and Labour Relations (Consolidation) Act 1992 the Advisory, Conciliation and Arbitration Service (</a:t>
            </a:r>
            <a:r>
              <a:rPr lang="en-GB" sz="2200" dirty="0" err="1">
                <a:latin typeface="Arial" panose="020B0604020202020204" pitchFamily="34" charset="0"/>
                <a:cs typeface="Arial" panose="020B0604020202020204" pitchFamily="34" charset="0"/>
              </a:rPr>
              <a:t>Acas</a:t>
            </a:r>
            <a:r>
              <a:rPr lang="en-GB" sz="2200" dirty="0">
                <a:latin typeface="Arial" panose="020B0604020202020204" pitchFamily="34" charset="0"/>
                <a:cs typeface="Arial" panose="020B0604020202020204" pitchFamily="34" charset="0"/>
              </a:rPr>
              <a:t>) has a duty to provide practical guidance on the time off to be permitted by an employer</a:t>
            </a:r>
          </a:p>
          <a:p>
            <a:pPr>
              <a:spcBef>
                <a:spcPts val="1200"/>
              </a:spcBef>
            </a:pPr>
            <a:r>
              <a:rPr lang="en-GB" sz="2200" dirty="0">
                <a:latin typeface="Arial" panose="020B0604020202020204" pitchFamily="34" charset="0"/>
                <a:cs typeface="Arial" panose="020B0604020202020204" pitchFamily="34" charset="0"/>
              </a:rPr>
              <a:t>ACAS Code of Practice 3</a:t>
            </a:r>
          </a:p>
          <a:p>
            <a:pPr>
              <a:spcBef>
                <a:spcPts val="1200"/>
              </a:spcBef>
            </a:pPr>
            <a:endParaRPr lang="en-GB" sz="2200" dirty="0"/>
          </a:p>
        </p:txBody>
      </p:sp>
    </p:spTree>
    <p:extLst>
      <p:ext uri="{BB962C8B-B14F-4D97-AF65-F5344CB8AC3E}">
        <p14:creationId xmlns:p14="http://schemas.microsoft.com/office/powerpoint/2010/main" val="1249846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Duties</a:t>
            </a:r>
          </a:p>
        </p:txBody>
      </p:sp>
      <p:sp>
        <p:nvSpPr>
          <p:cNvPr id="6" name="Rectangle 5"/>
          <p:cNvSpPr/>
          <p:nvPr/>
        </p:nvSpPr>
        <p:spPr>
          <a:xfrm>
            <a:off x="1454227" y="2068065"/>
            <a:ext cx="7788925"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Employees who are union representatives of an independent trade union recognised by their employer are to be permitted reasonable paid time off during working hours to carry out certain trade union </a:t>
            </a:r>
            <a:r>
              <a:rPr lang="en-GB" sz="2200" b="1" dirty="0">
                <a:latin typeface="Arial" panose="020B0604020202020204" pitchFamily="34" charset="0"/>
                <a:cs typeface="Arial" panose="020B0604020202020204" pitchFamily="34" charset="0"/>
              </a:rPr>
              <a:t>duties</a:t>
            </a:r>
            <a:r>
              <a:rPr lang="en-GB" sz="2200" dirty="0">
                <a:latin typeface="Arial" panose="020B0604020202020204" pitchFamily="34" charset="0"/>
                <a:cs typeface="Arial" panose="020B0604020202020204" pitchFamily="34" charset="0"/>
              </a:rPr>
              <a:t>.</a:t>
            </a:r>
          </a:p>
          <a:p>
            <a:pPr>
              <a:spcBef>
                <a:spcPts val="1200"/>
              </a:spcBef>
            </a:pPr>
            <a:r>
              <a:rPr lang="en-GB" sz="2200" dirty="0">
                <a:latin typeface="Arial" panose="020B0604020202020204" pitchFamily="34" charset="0"/>
                <a:cs typeface="Arial" panose="020B0604020202020204" pitchFamily="34" charset="0"/>
              </a:rPr>
              <a:t>Examples are: pay negotiations, consultation on restructuring, or representing an individual member in a grievance. These tasks also include time to prepare for these duties and to do other things "concerned with" them (</a:t>
            </a:r>
            <a:r>
              <a:rPr lang="en-GB" sz="2200" dirty="0" err="1">
                <a:latin typeface="Arial" panose="020B0604020202020204" pitchFamily="34" charset="0"/>
                <a:cs typeface="Arial" panose="020B0604020202020204" pitchFamily="34" charset="0"/>
              </a:rPr>
              <a:t>eg</a:t>
            </a:r>
            <a:r>
              <a:rPr lang="en-GB" sz="2200" dirty="0">
                <a:latin typeface="Arial" panose="020B0604020202020204" pitchFamily="34" charset="0"/>
                <a:cs typeface="Arial" panose="020B0604020202020204" pitchFamily="34" charset="0"/>
              </a:rPr>
              <a:t> briefing and consulting members before and after meetings with management, or branch committee meetings to discuss such issues).</a:t>
            </a:r>
          </a:p>
        </p:txBody>
      </p:sp>
    </p:spTree>
    <p:extLst>
      <p:ext uri="{BB962C8B-B14F-4D97-AF65-F5344CB8AC3E}">
        <p14:creationId xmlns:p14="http://schemas.microsoft.com/office/powerpoint/2010/main" val="1683073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Activities</a:t>
            </a:r>
          </a:p>
        </p:txBody>
      </p:sp>
      <p:sp>
        <p:nvSpPr>
          <p:cNvPr id="6" name="Rectangle 5"/>
          <p:cNvSpPr/>
          <p:nvPr/>
        </p:nvSpPr>
        <p:spPr>
          <a:xfrm>
            <a:off x="1454226" y="2126254"/>
            <a:ext cx="7788925"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Union reps are entitled to reasonable time off during working hours to carry out certain trade union </a:t>
            </a:r>
            <a:r>
              <a:rPr lang="en-GB" sz="2200" b="1" dirty="0">
                <a:latin typeface="Arial" panose="020B0604020202020204" pitchFamily="34" charset="0"/>
                <a:cs typeface="Arial" panose="020B0604020202020204" pitchFamily="34" charset="0"/>
              </a:rPr>
              <a:t>activities</a:t>
            </a:r>
            <a:r>
              <a:rPr lang="en-GB" sz="2200" dirty="0">
                <a:latin typeface="Arial" panose="020B0604020202020204" pitchFamily="34" charset="0"/>
                <a:cs typeface="Arial" panose="020B0604020202020204" pitchFamily="34" charset="0"/>
              </a:rPr>
              <a:t>, which are seen as different from </a:t>
            </a:r>
            <a:r>
              <a:rPr lang="en-GB" sz="2200" b="1" dirty="0">
                <a:latin typeface="Arial" panose="020B0604020202020204" pitchFamily="34" charset="0"/>
                <a:cs typeface="Arial" panose="020B0604020202020204" pitchFamily="34" charset="0"/>
              </a:rPr>
              <a:t>duties</a:t>
            </a:r>
            <a:r>
              <a:rPr lang="en-GB" sz="2200" dirty="0">
                <a:latin typeface="Arial" panose="020B0604020202020204" pitchFamily="34" charset="0"/>
                <a:cs typeface="Arial" panose="020B0604020202020204" pitchFamily="34" charset="0"/>
              </a:rPr>
              <a:t>. </a:t>
            </a:r>
          </a:p>
          <a:p>
            <a:pPr>
              <a:spcBef>
                <a:spcPts val="1200"/>
              </a:spcBef>
            </a:pPr>
            <a:r>
              <a:rPr lang="en-GB" sz="2200" dirty="0">
                <a:latin typeface="Arial" panose="020B0604020202020204" pitchFamily="34" charset="0"/>
                <a:cs typeface="Arial" panose="020B0604020202020204" pitchFamily="34" charset="0"/>
              </a:rPr>
              <a:t>In essence, the law recognises that unions need the participation of their members to operate effectively. </a:t>
            </a:r>
          </a:p>
          <a:p>
            <a:pPr>
              <a:spcBef>
                <a:spcPts val="1200"/>
              </a:spcBef>
            </a:pPr>
            <a:r>
              <a:rPr lang="en-GB" sz="2200" b="1" dirty="0">
                <a:latin typeface="Arial" panose="020B0604020202020204" pitchFamily="34" charset="0"/>
                <a:cs typeface="Arial" panose="020B0604020202020204" pitchFamily="34" charset="0"/>
              </a:rPr>
              <a:t>Activities</a:t>
            </a:r>
            <a:r>
              <a:rPr lang="en-GB" sz="2200" dirty="0">
                <a:latin typeface="Arial" panose="020B0604020202020204" pitchFamily="34" charset="0"/>
                <a:cs typeface="Arial" panose="020B0604020202020204" pitchFamily="34" charset="0"/>
              </a:rPr>
              <a:t> might include: attending meetings to discuss internal union business, organising union elections. </a:t>
            </a: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045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1736161"/>
            <a:ext cx="7259444" cy="1470025"/>
          </a:xfrm>
        </p:spPr>
        <p:txBody>
          <a:bodyPr>
            <a:normAutofit/>
          </a:bodyPr>
          <a:lstStyle/>
          <a:p>
            <a:r>
              <a:rPr lang="en-US" sz="4400" dirty="0">
                <a:latin typeface="Arial"/>
                <a:cs typeface="Arial"/>
              </a:rPr>
              <a:t>The definition </a:t>
            </a:r>
            <a:br>
              <a:rPr lang="en-US" sz="4400" dirty="0">
                <a:latin typeface="Arial"/>
                <a:cs typeface="Arial"/>
              </a:rPr>
            </a:br>
            <a:r>
              <a:rPr lang="en-US" sz="4400" dirty="0">
                <a:latin typeface="Arial"/>
                <a:cs typeface="Arial"/>
              </a:rPr>
              <a:t>of a trade union</a:t>
            </a:r>
          </a:p>
        </p:txBody>
      </p:sp>
      <p:sp>
        <p:nvSpPr>
          <p:cNvPr id="3" name="TextBox 2"/>
          <p:cNvSpPr txBox="1"/>
          <p:nvPr/>
        </p:nvSpPr>
        <p:spPr>
          <a:xfrm>
            <a:off x="1505415" y="3505038"/>
            <a:ext cx="6423102" cy="1107996"/>
          </a:xfrm>
          <a:prstGeom prst="rect">
            <a:avLst/>
          </a:prstGeom>
          <a:noFill/>
        </p:spPr>
        <p:txBody>
          <a:bodyPr wrap="square" lIns="0" tIns="0" rIns="0" bIns="0" rtlCol="0">
            <a:spAutoFit/>
          </a:bodyPr>
          <a:lstStyle/>
          <a:p>
            <a:r>
              <a:rPr lang="en-US" sz="2400" dirty="0">
                <a:latin typeface="Arial"/>
                <a:cs typeface="Arial"/>
              </a:rPr>
              <a:t>An </a:t>
            </a:r>
            <a:r>
              <a:rPr lang="en-US" sz="2400" dirty="0" err="1">
                <a:latin typeface="Arial"/>
                <a:cs typeface="Arial"/>
              </a:rPr>
              <a:t>organised</a:t>
            </a:r>
            <a:r>
              <a:rPr lang="en-US" sz="2400" dirty="0">
                <a:latin typeface="Arial"/>
                <a:cs typeface="Arial"/>
              </a:rPr>
              <a:t> association of workers in a trade, group of trades, or profession, formed to protect and further their rights and interests.</a:t>
            </a:r>
          </a:p>
        </p:txBody>
      </p:sp>
    </p:spTree>
    <p:extLst>
      <p:ext uri="{BB962C8B-B14F-4D97-AF65-F5344CB8AC3E}">
        <p14:creationId xmlns:p14="http://schemas.microsoft.com/office/powerpoint/2010/main" val="1601616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Responsibilities</a:t>
            </a:r>
          </a:p>
        </p:txBody>
      </p:sp>
      <p:sp>
        <p:nvSpPr>
          <p:cNvPr id="6" name="Rectangle 5"/>
          <p:cNvSpPr/>
          <p:nvPr/>
        </p:nvSpPr>
        <p:spPr>
          <a:xfrm>
            <a:off x="1454227" y="2126254"/>
            <a:ext cx="6830458"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A Union rep has to inform the employer when they wish paid time off to undertake trade union duties or activities.</a:t>
            </a:r>
          </a:p>
          <a:p>
            <a:pPr>
              <a:spcBef>
                <a:spcPts val="1200"/>
              </a:spcBef>
            </a:pPr>
            <a:r>
              <a:rPr lang="en-GB" sz="2200" dirty="0">
                <a:latin typeface="Arial" panose="020B0604020202020204" pitchFamily="34" charset="0"/>
                <a:cs typeface="Arial" panose="020B0604020202020204" pitchFamily="34" charset="0"/>
              </a:rPr>
              <a:t>The procedure would normally found in the facilities agreement or in the recognition agreement.</a:t>
            </a:r>
          </a:p>
          <a:p>
            <a:pPr>
              <a:spcBef>
                <a:spcPts val="1200"/>
              </a:spcBef>
            </a:pPr>
            <a:r>
              <a:rPr lang="en-GB" sz="2200" dirty="0">
                <a:latin typeface="Arial" panose="020B0604020202020204" pitchFamily="34" charset="0"/>
                <a:cs typeface="Arial" panose="020B0604020202020204" pitchFamily="34" charset="0"/>
              </a:rPr>
              <a:t>This should provide clear guidelines on how a rep applies for time off.</a:t>
            </a:r>
          </a:p>
          <a:p>
            <a:pPr>
              <a:spcBef>
                <a:spcPts val="1200"/>
              </a:spcBef>
            </a:pPr>
            <a:r>
              <a:rPr lang="en-GB" sz="2200" dirty="0">
                <a:latin typeface="Arial" panose="020B0604020202020204" pitchFamily="34" charset="0"/>
                <a:cs typeface="Arial" panose="020B0604020202020204" pitchFamily="34" charset="0"/>
              </a:rPr>
              <a:t>Time for training can be declined as there is no cover, but a reasonable request can’t keep being denied.</a:t>
            </a:r>
          </a:p>
        </p:txBody>
      </p:sp>
    </p:spTree>
    <p:extLst>
      <p:ext uri="{BB962C8B-B14F-4D97-AF65-F5344CB8AC3E}">
        <p14:creationId xmlns:p14="http://schemas.microsoft.com/office/powerpoint/2010/main" val="878973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F : </a:t>
            </a:r>
            <a:br>
              <a:rPr lang="en-US" sz="4000" dirty="0">
                <a:latin typeface="Arial"/>
                <a:cs typeface="Arial"/>
              </a:rPr>
            </a:br>
            <a:r>
              <a:rPr lang="en-US" sz="4000" dirty="0">
                <a:latin typeface="Arial"/>
                <a:cs typeface="Arial"/>
              </a:rPr>
              <a:t>What are your rights?</a:t>
            </a:r>
          </a:p>
        </p:txBody>
      </p:sp>
      <p:sp>
        <p:nvSpPr>
          <p:cNvPr id="5" name="TextBox 4"/>
          <p:cNvSpPr txBox="1"/>
          <p:nvPr/>
        </p:nvSpPr>
        <p:spPr>
          <a:xfrm>
            <a:off x="1505415" y="2427386"/>
            <a:ext cx="5130489" cy="2446824"/>
          </a:xfrm>
          <a:prstGeom prst="rect">
            <a:avLst/>
          </a:prstGeom>
          <a:noFill/>
        </p:spPr>
        <p:txBody>
          <a:bodyPr wrap="square" lIns="0" tIns="0" rIns="0" bIns="0" rtlCol="0">
            <a:spAutoFit/>
          </a:bodyPr>
          <a:lstStyle/>
          <a:p>
            <a:pPr>
              <a:spcBef>
                <a:spcPts val="900"/>
              </a:spcBef>
            </a:pPr>
            <a:r>
              <a:rPr lang="en-US" sz="2400" dirty="0">
                <a:latin typeface="Arial"/>
                <a:cs typeface="Arial"/>
              </a:rPr>
              <a:t>Working together in a big group, for the following examples, come up with what are the reps rights and what they can check to confirm this?</a:t>
            </a:r>
          </a:p>
          <a:p>
            <a:pPr>
              <a:spcBef>
                <a:spcPts val="900"/>
              </a:spcBef>
            </a:pPr>
            <a:r>
              <a:rPr lang="en-US" sz="2400" dirty="0">
                <a:latin typeface="Arial"/>
                <a:cs typeface="Arial"/>
              </a:rPr>
              <a:t>What other options are there?</a:t>
            </a: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041415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G: </a:t>
            </a:r>
            <a:br>
              <a:rPr lang="en-US" sz="4000" dirty="0">
                <a:latin typeface="Arial"/>
                <a:cs typeface="Arial"/>
              </a:rPr>
            </a:br>
            <a:r>
              <a:rPr lang="en-US" sz="4000" dirty="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dirty="0">
                <a:latin typeface="Arial"/>
                <a:cs typeface="Arial"/>
              </a:rPr>
              <a:t>As a big group look at  the situations and decide what can be done.</a:t>
            </a:r>
          </a:p>
          <a:p>
            <a:pPr>
              <a:spcBef>
                <a:spcPts val="900"/>
              </a:spcBef>
            </a:pPr>
            <a:endParaRPr lang="en-US" sz="2400" dirty="0">
              <a:latin typeface="Arial"/>
              <a:cs typeface="Arial"/>
            </a:endParaRP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dirty="0">
                <a:latin typeface="Arial"/>
                <a:cs typeface="Arial"/>
              </a:rPr>
              <a:t>Ingredients of union influence</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6</a:t>
            </a:r>
          </a:p>
        </p:txBody>
      </p:sp>
    </p:spTree>
    <p:extLst>
      <p:ext uri="{BB962C8B-B14F-4D97-AF65-F5344CB8AC3E}">
        <p14:creationId xmlns:p14="http://schemas.microsoft.com/office/powerpoint/2010/main" val="276270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951" y="283869"/>
            <a:ext cx="9064955" cy="2622430"/>
          </a:xfrm>
        </p:spPr>
        <p:txBody>
          <a:bodyPr>
            <a:normAutofit fontScale="90000"/>
          </a:bodyPr>
          <a:lstStyle/>
          <a:p>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br>
              <a:rPr lang="en-US" dirty="0">
                <a:latin typeface="Arial"/>
                <a:cs typeface="Arial"/>
              </a:rPr>
            </a:br>
            <a:r>
              <a:rPr lang="en-US" sz="4900" dirty="0">
                <a:latin typeface="Arial"/>
                <a:cs typeface="Arial"/>
              </a:rPr>
              <a:t>Activity H: </a:t>
            </a:r>
            <a:br>
              <a:rPr lang="en-US" sz="4900" dirty="0">
                <a:latin typeface="Arial"/>
                <a:cs typeface="Arial"/>
              </a:rPr>
            </a:br>
            <a:r>
              <a:rPr lang="en-US" sz="4900" dirty="0">
                <a:latin typeface="Arial"/>
                <a:cs typeface="Arial"/>
              </a:rPr>
              <a:t>What are the ingredients that increase the union’s influence </a:t>
            </a:r>
          </a:p>
        </p:txBody>
      </p:sp>
      <p:sp>
        <p:nvSpPr>
          <p:cNvPr id="5" name="TextBox 4"/>
          <p:cNvSpPr txBox="1"/>
          <p:nvPr/>
        </p:nvSpPr>
        <p:spPr>
          <a:xfrm>
            <a:off x="725736" y="1774757"/>
            <a:ext cx="10783763" cy="461665"/>
          </a:xfrm>
          <a:prstGeom prst="rect">
            <a:avLst/>
          </a:prstGeom>
          <a:noFill/>
        </p:spPr>
        <p:txBody>
          <a:bodyPr wrap="square" rtlCol="0">
            <a:spAutoFit/>
          </a:bodyPr>
          <a:lstStyle/>
          <a:p>
            <a:endParaRPr lang="en-GB" sz="2400" dirty="0">
              <a:latin typeface="Arial"/>
              <a:cs typeface="Arial"/>
            </a:endParaRPr>
          </a:p>
        </p:txBody>
      </p:sp>
      <p:sp>
        <p:nvSpPr>
          <p:cNvPr id="6" name="Rectangle 5"/>
          <p:cNvSpPr/>
          <p:nvPr/>
        </p:nvSpPr>
        <p:spPr>
          <a:xfrm>
            <a:off x="725736" y="2544792"/>
            <a:ext cx="5989389" cy="3785652"/>
          </a:xfrm>
          <a:prstGeom prst="rect">
            <a:avLst/>
          </a:prstGeom>
        </p:spPr>
        <p:txBody>
          <a:bodyPr wrap="square">
            <a:spAutoFit/>
          </a:bodyPr>
          <a:lstStyle/>
          <a:p>
            <a:endParaRPr lang="en-GB" sz="2400" dirty="0"/>
          </a:p>
          <a:p>
            <a:endParaRPr lang="en-GB" sz="2400" dirty="0"/>
          </a:p>
          <a:p>
            <a:r>
              <a:rPr lang="en-GB" sz="2400" dirty="0"/>
              <a:t>Working together in small groups, You will be split into groups and given an ‘ingredient’ </a:t>
            </a:r>
          </a:p>
          <a:p>
            <a:r>
              <a:rPr lang="en-GB" sz="2400" dirty="0"/>
              <a:t>Discuss as a group how this ingredient’s presence helps build an effective union on the ground and what happens if it isn’t there. Try to prove yours is the most important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7984" y="3372992"/>
            <a:ext cx="4525855" cy="3017237"/>
          </a:xfrm>
          <a:prstGeom prst="rect">
            <a:avLst/>
          </a:prstGeom>
        </p:spPr>
      </p:pic>
    </p:spTree>
    <p:extLst>
      <p:ext uri="{BB962C8B-B14F-4D97-AF65-F5344CB8AC3E}">
        <p14:creationId xmlns:p14="http://schemas.microsoft.com/office/powerpoint/2010/main" val="3341725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dirty="0">
                <a:latin typeface="Arial"/>
                <a:cs typeface="Arial"/>
              </a:rPr>
              <a:t>Ingredients</a:t>
            </a:r>
          </a:p>
        </p:txBody>
      </p:sp>
      <p:sp>
        <p:nvSpPr>
          <p:cNvPr id="6" name="Rectangle 5"/>
          <p:cNvSpPr/>
          <p:nvPr/>
        </p:nvSpPr>
        <p:spPr>
          <a:xfrm>
            <a:off x="1487605" y="2488816"/>
            <a:ext cx="4373367" cy="3330053"/>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Membership density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Engaged members</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Visible Profile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Constructive Dialogue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Representative membership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Representatives</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Equality &amp; Diversity</a:t>
            </a:r>
          </a:p>
        </p:txBody>
      </p:sp>
    </p:spTree>
    <p:extLst>
      <p:ext uri="{BB962C8B-B14F-4D97-AF65-F5344CB8AC3E}">
        <p14:creationId xmlns:p14="http://schemas.microsoft.com/office/powerpoint/2010/main" val="22984159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8838792" cy="1121989"/>
          </a:xfrm>
        </p:spPr>
        <p:txBody>
          <a:bodyPr/>
          <a:lstStyle/>
          <a:p>
            <a:r>
              <a:rPr lang="en-US" sz="4000" dirty="0">
                <a:latin typeface="Arial"/>
                <a:cs typeface="Arial"/>
              </a:rPr>
              <a:t>The virtuous circle</a:t>
            </a:r>
          </a:p>
        </p:txBody>
      </p:sp>
      <p:graphicFrame>
        <p:nvGraphicFramePr>
          <p:cNvPr id="3" name="Diagram 2">
            <a:extLst>
              <a:ext uri="{FF2B5EF4-FFF2-40B4-BE49-F238E27FC236}">
                <a16:creationId xmlns:a16="http://schemas.microsoft.com/office/drawing/2014/main" id="{E934396E-F17F-7149-967B-91FC8ECA6B22}"/>
              </a:ext>
            </a:extLst>
          </p:cNvPr>
          <p:cNvGraphicFramePr/>
          <p:nvPr/>
        </p:nvGraphicFramePr>
        <p:xfrm>
          <a:off x="1793711" y="1553378"/>
          <a:ext cx="5268101" cy="4770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417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613" y="510399"/>
            <a:ext cx="7477866" cy="1470025"/>
          </a:xfrm>
        </p:spPr>
        <p:txBody>
          <a:bodyPr/>
          <a:lstStyle/>
          <a:p>
            <a:r>
              <a:rPr lang="en-US" dirty="0">
                <a:latin typeface="Arial"/>
                <a:cs typeface="Arial"/>
              </a:rPr>
              <a:t>Activity I: Why people don</a:t>
            </a:r>
            <a:r>
              <a:rPr lang="mr-IN" dirty="0">
                <a:latin typeface="Arial"/>
                <a:cs typeface="Arial"/>
              </a:rPr>
              <a:t>’</a:t>
            </a:r>
            <a:r>
              <a:rPr lang="en-US" dirty="0">
                <a:latin typeface="Arial"/>
                <a:cs typeface="Arial"/>
              </a:rPr>
              <a:t>t join a union?</a:t>
            </a:r>
          </a:p>
        </p:txBody>
      </p:sp>
      <p:sp>
        <p:nvSpPr>
          <p:cNvPr id="5" name="TextBox 4"/>
          <p:cNvSpPr txBox="1"/>
          <p:nvPr/>
        </p:nvSpPr>
        <p:spPr>
          <a:xfrm>
            <a:off x="581613" y="2427386"/>
            <a:ext cx="8848138" cy="830997"/>
          </a:xfrm>
          <a:prstGeom prst="rect">
            <a:avLst/>
          </a:prstGeom>
          <a:noFill/>
        </p:spPr>
        <p:txBody>
          <a:bodyPr wrap="square" rtlCol="0">
            <a:spAutoFit/>
          </a:bodyPr>
          <a:lstStyle/>
          <a:p>
            <a:r>
              <a:rPr lang="en-GB" sz="2400" dirty="0"/>
              <a:t>In groups look to persuade a non-member to join who has a particular reason for not joining.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3695034"/>
            <a:ext cx="4525855" cy="3017237"/>
          </a:xfrm>
          <a:prstGeom prst="rect">
            <a:avLst/>
          </a:prstGeom>
        </p:spPr>
      </p:pic>
    </p:spTree>
    <p:extLst>
      <p:ext uri="{BB962C8B-B14F-4D97-AF65-F5344CB8AC3E}">
        <p14:creationId xmlns:p14="http://schemas.microsoft.com/office/powerpoint/2010/main" val="902109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t>Tea Break – 15 mins</a:t>
            </a:r>
          </a:p>
        </p:txBody>
      </p:sp>
    </p:spTree>
    <p:extLst>
      <p:ext uri="{BB962C8B-B14F-4D97-AF65-F5344CB8AC3E}">
        <p14:creationId xmlns:p14="http://schemas.microsoft.com/office/powerpoint/2010/main" val="29785469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8930650" cy="1124992"/>
          </a:xfrm>
        </p:spPr>
        <p:txBody>
          <a:bodyPr/>
          <a:lstStyle/>
          <a:p>
            <a:r>
              <a:rPr lang="en-US" dirty="0">
                <a:latin typeface="Arial"/>
                <a:cs typeface="Arial"/>
              </a:rPr>
              <a:t>Building a stronger union</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7</a:t>
            </a:r>
          </a:p>
        </p:txBody>
      </p:sp>
    </p:spTree>
    <p:extLst>
      <p:ext uri="{BB962C8B-B14F-4D97-AF65-F5344CB8AC3E}">
        <p14:creationId xmlns:p14="http://schemas.microsoft.com/office/powerpoint/2010/main" val="325135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54985"/>
            <a:ext cx="4150318" cy="1663025"/>
          </a:xfrm>
        </p:spPr>
        <p:txBody>
          <a:bodyPr>
            <a:normAutofit/>
          </a:bodyPr>
          <a:lstStyle/>
          <a:p>
            <a:r>
              <a:rPr lang="en-US" sz="4000" dirty="0">
                <a:latin typeface="Arial"/>
                <a:cs typeface="Arial"/>
              </a:rPr>
              <a:t>Recognition in the workplace</a:t>
            </a:r>
          </a:p>
        </p:txBody>
      </p:sp>
      <p:sp>
        <p:nvSpPr>
          <p:cNvPr id="8" name="TextBox 7"/>
          <p:cNvSpPr txBox="1"/>
          <p:nvPr/>
        </p:nvSpPr>
        <p:spPr>
          <a:xfrm>
            <a:off x="1505414" y="2152186"/>
            <a:ext cx="7895063" cy="1640239"/>
          </a:xfrm>
          <a:prstGeom prst="rect">
            <a:avLst/>
          </a:prstGeom>
          <a:noFill/>
        </p:spPr>
        <p:txBody>
          <a:bodyPr wrap="square" lIns="0" tIns="0" rIns="0" bIns="0" rtlCol="0">
            <a:noAutofit/>
          </a:bodyPr>
          <a:lstStyle/>
          <a:p>
            <a:pPr marL="457200" indent="-457200">
              <a:spcBef>
                <a:spcPts val="900"/>
              </a:spcBef>
              <a:buFont typeface="Arial" panose="020B0604020202020204" pitchFamily="34" charset="0"/>
              <a:buChar char="•"/>
            </a:pPr>
            <a:r>
              <a:rPr lang="en-US" sz="2400" dirty="0">
                <a:latin typeface="Arial" charset="0"/>
                <a:ea typeface="Arial" charset="0"/>
                <a:cs typeface="Arial" charset="0"/>
              </a:rPr>
              <a:t>Employers are not obliged to bargain with unions.</a:t>
            </a:r>
          </a:p>
          <a:p>
            <a:pPr marL="457200" indent="-457200">
              <a:spcBef>
                <a:spcPts val="900"/>
              </a:spcBef>
              <a:buFont typeface="Arial" panose="020B0604020202020204" pitchFamily="34" charset="0"/>
              <a:buChar char="•"/>
            </a:pPr>
            <a:r>
              <a:rPr lang="en-US" sz="2400" dirty="0">
                <a:latin typeface="Arial" charset="0"/>
                <a:ea typeface="Arial" charset="0"/>
                <a:cs typeface="Arial" charset="0"/>
              </a:rPr>
              <a:t>They can voluntarily </a:t>
            </a:r>
            <a:r>
              <a:rPr lang="en-US" sz="2400" dirty="0" err="1">
                <a:latin typeface="Arial" charset="0"/>
                <a:ea typeface="Arial" charset="0"/>
                <a:cs typeface="Arial" charset="0"/>
              </a:rPr>
              <a:t>recognise</a:t>
            </a:r>
            <a:r>
              <a:rPr lang="en-US" sz="2400" dirty="0">
                <a:latin typeface="Arial" charset="0"/>
                <a:ea typeface="Arial" charset="0"/>
                <a:cs typeface="Arial" charset="0"/>
              </a:rPr>
              <a:t> a union or a union can gain statutory recognition by meeting certain criteria and applying to the Central Arbitration Committee.</a:t>
            </a:r>
          </a:p>
        </p:txBody>
      </p:sp>
      <p:sp>
        <p:nvSpPr>
          <p:cNvPr id="9" name="TextBox 8"/>
          <p:cNvSpPr txBox="1"/>
          <p:nvPr/>
        </p:nvSpPr>
        <p:spPr>
          <a:xfrm>
            <a:off x="1505415" y="3958683"/>
            <a:ext cx="7538224" cy="1846659"/>
          </a:xfrm>
          <a:prstGeom prst="rect">
            <a:avLst/>
          </a:prstGeom>
          <a:noFill/>
        </p:spPr>
        <p:txBody>
          <a:bodyPr wrap="square" lIns="0" tIns="0" rIns="0" bIns="0" rtlCol="0">
            <a:spAutoFit/>
          </a:bodyPr>
          <a:lstStyle/>
          <a:p>
            <a:r>
              <a:rPr lang="en-US" sz="2400" dirty="0">
                <a:latin typeface="Arial" charset="0"/>
                <a:ea typeface="Arial" charset="0"/>
                <a:cs typeface="Arial" charset="0"/>
              </a:rPr>
              <a:t>With a recognition agreement in place, the employer ‘recognises’ the union for purposes of collective bargaining and a written agreement sets out the scope and the process of how it is done. Statutory recognition is limited to pay, hours and holidays. </a:t>
            </a:r>
          </a:p>
        </p:txBody>
      </p:sp>
    </p:spTree>
    <p:extLst>
      <p:ext uri="{BB962C8B-B14F-4D97-AF65-F5344CB8AC3E}">
        <p14:creationId xmlns:p14="http://schemas.microsoft.com/office/powerpoint/2010/main" val="17780264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Staff room recruitment.mov">
            <a:hlinkClick r:id="" action="ppaction://media"/>
            <a:extLst>
              <a:ext uri="{FF2B5EF4-FFF2-40B4-BE49-F238E27FC236}">
                <a16:creationId xmlns:a16="http://schemas.microsoft.com/office/drawing/2014/main" id="{DA536636-91A5-43D0-8412-2E7ED4ECF914}"/>
              </a:ext>
            </a:extLst>
          </p:cNvPr>
          <p:cNvPicPr>
            <a:picLocks noRot="1" noChangeAspect="1"/>
          </p:cNvPicPr>
          <p:nvPr>
            <a:videoFile r:link="rId1"/>
          </p:nvPr>
        </p:nvPicPr>
        <p:blipFill>
          <a:blip r:embed="rId4"/>
          <a:stretch>
            <a:fillRect/>
          </a:stretch>
        </p:blipFill>
        <p:spPr>
          <a:xfrm>
            <a:off x="-20368" y="3594"/>
            <a:ext cx="12221952" cy="6875971"/>
          </a:xfrm>
          <a:prstGeom prst="rect">
            <a:avLst/>
          </a:prstGeom>
        </p:spPr>
      </p:pic>
    </p:spTree>
    <p:extLst>
      <p:ext uri="{BB962C8B-B14F-4D97-AF65-F5344CB8AC3E}">
        <p14:creationId xmlns:p14="http://schemas.microsoft.com/office/powerpoint/2010/main" val="1877209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4" y="426911"/>
            <a:ext cx="7760988" cy="711009"/>
          </a:xfrm>
        </p:spPr>
        <p:txBody>
          <a:bodyPr>
            <a:noAutofit/>
          </a:bodyPr>
          <a:lstStyle/>
          <a:p>
            <a:r>
              <a:rPr lang="en-US" sz="5400" dirty="0"/>
              <a:t>Activity J continued</a:t>
            </a:r>
          </a:p>
        </p:txBody>
      </p:sp>
      <p:sp>
        <p:nvSpPr>
          <p:cNvPr id="3" name="Content Placeholder 2"/>
          <p:cNvSpPr>
            <a:spLocks noGrp="1"/>
          </p:cNvSpPr>
          <p:nvPr>
            <p:ph idx="1"/>
          </p:nvPr>
        </p:nvSpPr>
        <p:spPr/>
        <p:txBody>
          <a:bodyPr>
            <a:normAutofit fontScale="85000" lnSpcReduction="20000"/>
          </a:bodyPr>
          <a:lstStyle/>
          <a:p>
            <a:r>
              <a:rPr lang="en-GB" dirty="0"/>
              <a:t>in a big group discuss how you felt the recruitment went?</a:t>
            </a:r>
          </a:p>
          <a:p>
            <a:r>
              <a:rPr lang="en-GB" dirty="0"/>
              <a:t>Then in smaller groups discuss how one of the three issues below can be taken forward:</a:t>
            </a:r>
          </a:p>
          <a:p>
            <a:endParaRPr lang="en-GB" dirty="0"/>
          </a:p>
          <a:p>
            <a:pPr lvl="0"/>
            <a:r>
              <a:rPr lang="en-GB" dirty="0"/>
              <a:t>Staff survey</a:t>
            </a:r>
          </a:p>
          <a:p>
            <a:pPr lvl="0"/>
            <a:r>
              <a:rPr lang="en-GB" dirty="0"/>
              <a:t>IT issues</a:t>
            </a:r>
          </a:p>
          <a:p>
            <a:pPr lvl="0"/>
            <a:r>
              <a:rPr lang="en-GB" dirty="0"/>
              <a:t>Unachievable targets</a:t>
            </a:r>
          </a:p>
          <a:p>
            <a:endParaRPr lang="en-US" dirty="0"/>
          </a:p>
        </p:txBody>
      </p:sp>
    </p:spTree>
    <p:extLst>
      <p:ext uri="{BB962C8B-B14F-4D97-AF65-F5344CB8AC3E}">
        <p14:creationId xmlns:p14="http://schemas.microsoft.com/office/powerpoint/2010/main" val="897663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2276888"/>
            <a:ext cx="7760988" cy="1086929"/>
          </a:xfrm>
        </p:spPr>
        <p:txBody>
          <a:bodyPr>
            <a:noAutofit/>
          </a:bodyPr>
          <a:lstStyle/>
          <a:p>
            <a:r>
              <a:rPr lang="en-GB" dirty="0"/>
              <a:t>Activity K: How well organised is your workplace? </a:t>
            </a:r>
          </a:p>
        </p:txBody>
      </p:sp>
      <p:sp>
        <p:nvSpPr>
          <p:cNvPr id="3" name="Content Placeholder 2"/>
          <p:cNvSpPr>
            <a:spLocks noGrp="1"/>
          </p:cNvSpPr>
          <p:nvPr>
            <p:ph idx="1"/>
          </p:nvPr>
        </p:nvSpPr>
        <p:spPr>
          <a:xfrm>
            <a:off x="1475523" y="3597007"/>
            <a:ext cx="7668478" cy="1404651"/>
          </a:xfrm>
        </p:spPr>
        <p:txBody>
          <a:bodyPr>
            <a:noAutofit/>
          </a:bodyPr>
          <a:lstStyle/>
          <a:p>
            <a:pPr>
              <a:buClr>
                <a:schemeClr val="tx1"/>
              </a:buClr>
            </a:pPr>
            <a:r>
              <a:rPr lang="en-GB" sz="2400" dirty="0">
                <a:latin typeface="Arial" panose="020B0604020202020204" pitchFamily="34" charset="0"/>
                <a:cs typeface="Arial" panose="020B0604020202020204" pitchFamily="34" charset="0"/>
              </a:rPr>
              <a:t>On a scale of 1-10.</a:t>
            </a:r>
          </a:p>
          <a:p>
            <a:pPr>
              <a:buClr>
                <a:schemeClr val="tx1"/>
              </a:buClr>
            </a:pPr>
            <a:r>
              <a:rPr lang="en-GB" sz="2400" dirty="0">
                <a:latin typeface="Arial" panose="020B0604020202020204" pitchFamily="34" charset="0"/>
                <a:cs typeface="Arial" panose="020B0604020202020204" pitchFamily="34" charset="0"/>
              </a:rPr>
              <a:t>Fill in your action plan for when you return to the workplace to improve your organisation.</a:t>
            </a:r>
          </a:p>
        </p:txBody>
      </p:sp>
    </p:spTree>
    <p:extLst>
      <p:ext uri="{BB962C8B-B14F-4D97-AF65-F5344CB8AC3E}">
        <p14:creationId xmlns:p14="http://schemas.microsoft.com/office/powerpoint/2010/main" val="2846785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4207" y="266137"/>
            <a:ext cx="6703707" cy="1496676"/>
          </a:xfrm>
        </p:spPr>
        <p:txBody>
          <a:bodyPr/>
          <a:lstStyle/>
          <a:p>
            <a:r>
              <a:rPr lang="en-US" sz="4000" dirty="0">
                <a:latin typeface="Arial"/>
                <a:cs typeface="Arial"/>
              </a:rPr>
              <a:t>Activity L:</a:t>
            </a:r>
            <a:br>
              <a:rPr lang="en-US" sz="4000" dirty="0">
                <a:latin typeface="Arial"/>
                <a:cs typeface="Arial"/>
              </a:rPr>
            </a:br>
            <a:r>
              <a:rPr lang="en-US" sz="4000" dirty="0">
                <a:latin typeface="Arial"/>
                <a:cs typeface="Arial"/>
              </a:rPr>
              <a:t>Chart your work area</a:t>
            </a:r>
          </a:p>
        </p:txBody>
      </p:sp>
      <p:sp>
        <p:nvSpPr>
          <p:cNvPr id="5" name="TextBox 4"/>
          <p:cNvSpPr txBox="1"/>
          <p:nvPr/>
        </p:nvSpPr>
        <p:spPr>
          <a:xfrm>
            <a:off x="339365" y="1847654"/>
            <a:ext cx="6306532" cy="4578176"/>
          </a:xfrm>
          <a:prstGeom prst="rect">
            <a:avLst/>
          </a:prstGeom>
          <a:noFill/>
        </p:spPr>
        <p:txBody>
          <a:bodyPr wrap="square" lIns="0" tIns="0" rIns="0" bIns="0" rtlCol="0">
            <a:spAutoFit/>
          </a:bodyPr>
          <a:lstStyle/>
          <a:p>
            <a:pPr>
              <a:spcBef>
                <a:spcPts val="900"/>
              </a:spcBef>
            </a:pPr>
            <a:r>
              <a:rPr lang="en-GB" sz="2400" dirty="0">
                <a:latin typeface="Arial"/>
                <a:cs typeface="Arial"/>
              </a:rPr>
              <a:t>The tutor will provide a scenario for you (in workbooks) Activity L</a:t>
            </a:r>
          </a:p>
          <a:p>
            <a:pPr>
              <a:spcBef>
                <a:spcPts val="900"/>
              </a:spcBef>
            </a:pPr>
            <a:r>
              <a:rPr lang="en-GB" sz="2400" dirty="0">
                <a:latin typeface="Arial"/>
                <a:cs typeface="Arial"/>
              </a:rPr>
              <a:t>Devise a strategy to organise the members of each department and effectively feedback to management. </a:t>
            </a:r>
          </a:p>
          <a:p>
            <a:pPr>
              <a:spcBef>
                <a:spcPts val="900"/>
              </a:spcBef>
            </a:pPr>
            <a:r>
              <a:rPr lang="en-GB" sz="2000" dirty="0">
                <a:latin typeface="Arial"/>
                <a:cs typeface="Arial"/>
              </a:rPr>
              <a:t>Consider the following points.</a:t>
            </a:r>
          </a:p>
          <a:p>
            <a:pPr marL="342900" indent="-342900">
              <a:spcBef>
                <a:spcPts val="900"/>
              </a:spcBef>
              <a:buFont typeface="Arial" panose="020B0604020202020204" pitchFamily="34" charset="0"/>
              <a:buChar char="•"/>
            </a:pPr>
            <a:r>
              <a:rPr lang="en-GB" sz="2000" dirty="0">
                <a:latin typeface="Arial"/>
                <a:cs typeface="Arial"/>
              </a:rPr>
              <a:t>How can the branch co-ordinate dialogue between the various departments?</a:t>
            </a:r>
          </a:p>
          <a:p>
            <a:pPr marL="342900" indent="-342900">
              <a:spcBef>
                <a:spcPts val="900"/>
              </a:spcBef>
              <a:buFont typeface="Arial" panose="020B0604020202020204" pitchFamily="34" charset="0"/>
              <a:buChar char="•"/>
            </a:pPr>
            <a:r>
              <a:rPr lang="en-GB" sz="2000" dirty="0">
                <a:latin typeface="Arial"/>
                <a:cs typeface="Arial"/>
              </a:rPr>
              <a:t>How can the branch use this consultation for recruitment?</a:t>
            </a:r>
          </a:p>
          <a:p>
            <a:pPr marL="342900" indent="-342900">
              <a:spcBef>
                <a:spcPts val="900"/>
              </a:spcBef>
              <a:buFont typeface="Arial" panose="020B0604020202020204" pitchFamily="34" charset="0"/>
              <a:buChar char="•"/>
            </a:pPr>
            <a:r>
              <a:rPr lang="en-GB" sz="2000" dirty="0">
                <a:latin typeface="Arial"/>
                <a:cs typeface="Arial"/>
              </a:rPr>
              <a:t>What message do the branch want to communicate to the management?</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105776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254001"/>
            <a:ext cx="7760988" cy="896619"/>
          </a:xfrm>
        </p:spPr>
        <p:txBody>
          <a:bodyPr/>
          <a:lstStyle/>
          <a:p>
            <a:r>
              <a:rPr lang="en-GB" dirty="0"/>
              <a:t>Action Plan – Tasks</a:t>
            </a:r>
          </a:p>
        </p:txBody>
      </p:sp>
      <p:pic>
        <p:nvPicPr>
          <p:cNvPr id="3" name="Picture 2">
            <a:extLst>
              <a:ext uri="{FF2B5EF4-FFF2-40B4-BE49-F238E27FC236}">
                <a16:creationId xmlns:a16="http://schemas.microsoft.com/office/drawing/2014/main" id="{1B707929-7A63-47E1-DBCE-313FFD64D2F8}"/>
              </a:ext>
            </a:extLst>
          </p:cNvPr>
          <p:cNvPicPr>
            <a:picLocks noChangeAspect="1"/>
          </p:cNvPicPr>
          <p:nvPr/>
        </p:nvPicPr>
        <p:blipFill>
          <a:blip r:embed="rId3"/>
          <a:stretch>
            <a:fillRect/>
          </a:stretch>
        </p:blipFill>
        <p:spPr>
          <a:xfrm>
            <a:off x="1475523" y="1245151"/>
            <a:ext cx="5127180" cy="5358848"/>
          </a:xfrm>
          <a:prstGeom prst="rect">
            <a:avLst/>
          </a:prstGeom>
        </p:spPr>
      </p:pic>
    </p:spTree>
    <p:extLst>
      <p:ext uri="{BB962C8B-B14F-4D97-AF65-F5344CB8AC3E}">
        <p14:creationId xmlns:p14="http://schemas.microsoft.com/office/powerpoint/2010/main" val="27019933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dirty="0"/>
              <a:t>Questions?</a:t>
            </a:r>
          </a:p>
        </p:txBody>
      </p:sp>
    </p:spTree>
    <p:extLst>
      <p:ext uri="{BB962C8B-B14F-4D97-AF65-F5344CB8AC3E}">
        <p14:creationId xmlns:p14="http://schemas.microsoft.com/office/powerpoint/2010/main" val="395617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50" y="0"/>
            <a:ext cx="9601200" cy="1663025"/>
          </a:xfrm>
        </p:spPr>
        <p:txBody>
          <a:bodyPr>
            <a:normAutofit/>
          </a:bodyPr>
          <a:lstStyle/>
          <a:p>
            <a:r>
              <a:rPr lang="en-GB" sz="4000" dirty="0">
                <a:latin typeface="Arial"/>
                <a:cs typeface="Arial"/>
              </a:rPr>
              <a:t>An unrecognised workplace  Vs a recognised workplace</a:t>
            </a:r>
          </a:p>
        </p:txBody>
      </p:sp>
      <p:graphicFrame>
        <p:nvGraphicFramePr>
          <p:cNvPr id="3" name="Table 2">
            <a:extLst>
              <a:ext uri="{FF2B5EF4-FFF2-40B4-BE49-F238E27FC236}">
                <a16:creationId xmlns:a16="http://schemas.microsoft.com/office/drawing/2014/main" id="{2183B93C-E8AE-AD6E-56B7-DFAF43CCC5A9}"/>
              </a:ext>
            </a:extLst>
          </p:cNvPr>
          <p:cNvGraphicFramePr>
            <a:graphicFrameLocks noGrp="1"/>
          </p:cNvGraphicFramePr>
          <p:nvPr/>
        </p:nvGraphicFramePr>
        <p:xfrm>
          <a:off x="161926" y="1739655"/>
          <a:ext cx="11870554" cy="5011524"/>
        </p:xfrm>
        <a:graphic>
          <a:graphicData uri="http://schemas.openxmlformats.org/drawingml/2006/table">
            <a:tbl>
              <a:tblPr firstRow="1" firstCol="1" bandRow="1">
                <a:tableStyleId>{B301B821-A1FF-4177-AEE7-76D212191A09}</a:tableStyleId>
              </a:tblPr>
              <a:tblGrid>
                <a:gridCol w="4037225">
                  <a:extLst>
                    <a:ext uri="{9D8B030D-6E8A-4147-A177-3AD203B41FA5}">
                      <a16:colId xmlns:a16="http://schemas.microsoft.com/office/drawing/2014/main" val="767832659"/>
                    </a:ext>
                  </a:extLst>
                </a:gridCol>
                <a:gridCol w="7833329">
                  <a:extLst>
                    <a:ext uri="{9D8B030D-6E8A-4147-A177-3AD203B41FA5}">
                      <a16:colId xmlns:a16="http://schemas.microsoft.com/office/drawing/2014/main" val="1570355768"/>
                    </a:ext>
                  </a:extLst>
                </a:gridCol>
              </a:tblGrid>
              <a:tr h="426821">
                <a:tc>
                  <a:txBody>
                    <a:bodyPr/>
                    <a:lstStyle/>
                    <a:p>
                      <a:pPr>
                        <a:spcBef>
                          <a:spcPts val="900"/>
                        </a:spcBef>
                      </a:pPr>
                      <a:r>
                        <a:rPr lang="en-GB" sz="2000" dirty="0">
                          <a:effectLst/>
                        </a:rPr>
                        <a:t>In an unrecognised workplace</a:t>
                      </a:r>
                      <a:endParaRPr lang="en-GB" sz="2400" dirty="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spcBef>
                          <a:spcPts val="900"/>
                        </a:spcBef>
                      </a:pPr>
                      <a:r>
                        <a:rPr lang="en-GB" sz="2000" dirty="0">
                          <a:effectLst/>
                        </a:rPr>
                        <a:t>In a recognised workplace</a:t>
                      </a:r>
                      <a:endParaRPr lang="en-GB" sz="2400" dirty="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209581"/>
                  </a:ext>
                </a:extLst>
              </a:tr>
              <a:tr h="4584703">
                <a:tc>
                  <a:txBody>
                    <a:bodyPr/>
                    <a:lstStyle/>
                    <a:p>
                      <a:pPr>
                        <a:spcAft>
                          <a:spcPts val="1200"/>
                        </a:spcAft>
                      </a:pPr>
                      <a:r>
                        <a:rPr lang="en-GB" sz="1800" b="0" dirty="0">
                          <a:effectLst/>
                        </a:rPr>
                        <a:t>A union member can get:</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dirty="0">
                          <a:effectLst/>
                        </a:rPr>
                        <a:t>representation at disciplinary and grievance hearings with the employer.</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dirty="0">
                          <a:effectLst/>
                        </a:rPr>
                        <a:t>legal advice</a:t>
                      </a:r>
                    </a:p>
                    <a:p>
                      <a:pPr marL="342900" lvl="0" indent="-342900">
                        <a:spcAft>
                          <a:spcPts val="1200"/>
                        </a:spcAft>
                        <a:buFont typeface="Symbol" panose="05050102010706020507" pitchFamily="18" charset="2"/>
                        <a:buChar char=""/>
                      </a:pPr>
                      <a:r>
                        <a:rPr lang="en-GB" sz="1800" b="0" dirty="0">
                          <a:effectLst/>
                        </a:rPr>
                        <a:t>financial help and advice </a:t>
                      </a:r>
                    </a:p>
                    <a:p>
                      <a:pPr>
                        <a:spcAft>
                          <a:spcPts val="1200"/>
                        </a:spcAft>
                      </a:pPr>
                      <a:r>
                        <a:rPr lang="en-GB" sz="1800" dirty="0">
                          <a:effectLst/>
                        </a:rPr>
                        <a:t> </a:t>
                      </a:r>
                      <a:endParaRPr lang="en-GB" sz="1800" dirty="0">
                        <a:effectLst/>
                        <a:latin typeface="Arial" panose="020B0604020202020204" pitchFamily="34" charset="0"/>
                        <a:ea typeface="Times New Roman" panose="02020603050405020304" pitchFamily="18"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1200"/>
                        </a:spcAft>
                      </a:pPr>
                      <a:r>
                        <a:rPr lang="en-GB" sz="1800" dirty="0">
                          <a:effectLst/>
                        </a:rPr>
                        <a:t>On top of the individual rights, collective agreements usually cover pay arrangements and other terms and conditions of employment. </a:t>
                      </a:r>
                    </a:p>
                    <a:p>
                      <a:pPr>
                        <a:spcBef>
                          <a:spcPts val="900"/>
                        </a:spcBef>
                      </a:pPr>
                      <a:r>
                        <a:rPr lang="en-GB" sz="1800" dirty="0">
                          <a:effectLst/>
                        </a:rPr>
                        <a:t>These include the right to:</a:t>
                      </a:r>
                    </a:p>
                    <a:p>
                      <a:pPr marL="342900" lvl="0" indent="-342900">
                        <a:spcBef>
                          <a:spcPts val="900"/>
                        </a:spcBef>
                        <a:buFont typeface="Symbol" panose="05050102010706020507" pitchFamily="18" charset="2"/>
                        <a:buChar char=""/>
                      </a:pPr>
                      <a:r>
                        <a:rPr lang="en-GB" sz="1800" dirty="0">
                          <a:effectLst/>
                        </a:rPr>
                        <a:t>disclosure of information by the employer for collective bargaining purposes</a:t>
                      </a:r>
                    </a:p>
                    <a:p>
                      <a:pPr marL="342900" lvl="0" indent="-342900">
                        <a:buFont typeface="Symbol" panose="05050102010706020507" pitchFamily="18" charset="2"/>
                        <a:buChar char=""/>
                      </a:pPr>
                      <a:r>
                        <a:rPr lang="en-GB" sz="1800" dirty="0">
                          <a:effectLst/>
                        </a:rPr>
                        <a:t>reasonable paid time off for union reps to carry out union duties</a:t>
                      </a:r>
                    </a:p>
                    <a:p>
                      <a:pPr marL="342900" lvl="0" indent="-342900">
                        <a:buFont typeface="Symbol" panose="05050102010706020507" pitchFamily="18" charset="2"/>
                        <a:buChar char=""/>
                      </a:pPr>
                      <a:r>
                        <a:rPr lang="en-GB" sz="1800" dirty="0">
                          <a:effectLst/>
                        </a:rPr>
                        <a:t>reasonable paid time off for union learning reps to carry out their duties</a:t>
                      </a:r>
                    </a:p>
                    <a:p>
                      <a:pPr marL="342900" lvl="0" indent="-342900">
                        <a:buFont typeface="Symbol" panose="05050102010706020507" pitchFamily="18" charset="2"/>
                        <a:buChar char=""/>
                      </a:pPr>
                      <a:r>
                        <a:rPr lang="en-GB" sz="1800" dirty="0">
                          <a:effectLst/>
                        </a:rPr>
                        <a:t>reasonable unpaid time off for members to carry out union activities</a:t>
                      </a:r>
                    </a:p>
                    <a:p>
                      <a:pPr marL="342900" lvl="0" indent="-342900">
                        <a:buFont typeface="Symbol" panose="05050102010706020507" pitchFamily="18" charset="2"/>
                        <a:buChar char=""/>
                      </a:pPr>
                      <a:r>
                        <a:rPr lang="en-GB" sz="1800" dirty="0">
                          <a:effectLst/>
                        </a:rPr>
                        <a:t>appoint a union safety rep</a:t>
                      </a:r>
                    </a:p>
                    <a:p>
                      <a:pPr marL="342900" lvl="0" indent="-342900">
                        <a:buFont typeface="Symbol" panose="05050102010706020507" pitchFamily="18" charset="2"/>
                        <a:buChar char=""/>
                      </a:pPr>
                      <a:r>
                        <a:rPr lang="en-GB" sz="1800" dirty="0">
                          <a:effectLst/>
                        </a:rPr>
                        <a:t>appoint safety committee representatives</a:t>
                      </a:r>
                    </a:p>
                    <a:p>
                      <a:pPr marL="342900" lvl="0" indent="-342900">
                        <a:buFont typeface="Symbol" panose="05050102010706020507" pitchFamily="18" charset="2"/>
                        <a:buChar char=""/>
                      </a:pPr>
                      <a:r>
                        <a:rPr lang="en-GB" sz="1800" dirty="0">
                          <a:effectLst/>
                        </a:rPr>
                        <a:t>consultation prior to redundancy; and</a:t>
                      </a:r>
                    </a:p>
                    <a:p>
                      <a:pPr marL="342900" lvl="0" indent="-342900">
                        <a:spcAft>
                          <a:spcPts val="1200"/>
                        </a:spcAft>
                        <a:buFont typeface="Symbol" panose="05050102010706020507" pitchFamily="18" charset="2"/>
                        <a:buChar char=""/>
                      </a:pPr>
                      <a:r>
                        <a:rPr lang="en-GB" sz="1800" dirty="0">
                          <a:effectLst/>
                        </a:rPr>
                        <a:t>consultation prior to business transfers. </a:t>
                      </a:r>
                      <a:endParaRPr lang="en-GB" sz="1800" dirty="0">
                        <a:effectLst/>
                        <a:latin typeface="Arial" panose="020B0604020202020204" pitchFamily="34"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8978856"/>
                  </a:ext>
                </a:extLst>
              </a:tr>
            </a:tbl>
          </a:graphicData>
        </a:graphic>
      </p:graphicFrame>
    </p:spTree>
    <p:extLst>
      <p:ext uri="{BB962C8B-B14F-4D97-AF65-F5344CB8AC3E}">
        <p14:creationId xmlns:p14="http://schemas.microsoft.com/office/powerpoint/2010/main" val="47546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7"/>
            <a:ext cx="4277318" cy="1495756"/>
          </a:xfrm>
        </p:spPr>
        <p:txBody>
          <a:bodyPr>
            <a:normAutofit/>
          </a:bodyPr>
          <a:lstStyle/>
          <a:p>
            <a:r>
              <a:rPr lang="en-US" sz="4000" dirty="0">
                <a:latin typeface="Arial"/>
                <a:cs typeface="Arial"/>
              </a:rPr>
              <a:t>Your right to join a trade union</a:t>
            </a:r>
          </a:p>
        </p:txBody>
      </p:sp>
      <p:sp>
        <p:nvSpPr>
          <p:cNvPr id="3" name="TextBox 2"/>
          <p:cNvSpPr txBox="1"/>
          <p:nvPr/>
        </p:nvSpPr>
        <p:spPr>
          <a:xfrm>
            <a:off x="1505415" y="1936881"/>
            <a:ext cx="7415561" cy="4178067"/>
          </a:xfrm>
          <a:prstGeom prst="rect">
            <a:avLst/>
          </a:prstGeom>
          <a:noFill/>
        </p:spPr>
        <p:txBody>
          <a:bodyPr wrap="square" lIns="0" tIns="0" rIns="0" bIns="0" rtlCol="0">
            <a:spAutoFit/>
          </a:bodyPr>
          <a:lstStyle/>
          <a:p>
            <a:r>
              <a:rPr lang="en-US" sz="2400" b="1" dirty="0">
                <a:latin typeface="Arial"/>
                <a:cs typeface="Arial"/>
              </a:rPr>
              <a:t>You have the right to:</a:t>
            </a:r>
          </a:p>
          <a:p>
            <a:pPr marL="342900" indent="-342900">
              <a:buFont typeface="Arial"/>
              <a:buChar char="•"/>
            </a:pPr>
            <a:r>
              <a:rPr lang="en-US" sz="2400" dirty="0">
                <a:latin typeface="Arial"/>
                <a:cs typeface="Arial"/>
              </a:rPr>
              <a:t>choose to join, or not join, a union</a:t>
            </a:r>
          </a:p>
          <a:p>
            <a:pPr marL="342900" indent="-342900">
              <a:buFont typeface="Arial"/>
              <a:buChar char="•"/>
            </a:pPr>
            <a:r>
              <a:rPr lang="en-US" sz="2400" dirty="0">
                <a:latin typeface="Arial"/>
                <a:cs typeface="Arial"/>
              </a:rPr>
              <a:t>decide to leave or remain a member of a union</a:t>
            </a:r>
          </a:p>
          <a:p>
            <a:pPr marL="342900" indent="-342900">
              <a:buFont typeface="Arial"/>
              <a:buChar char="•"/>
            </a:pPr>
            <a:r>
              <a:rPr lang="en-US" sz="2400" dirty="0">
                <a:latin typeface="Arial"/>
                <a:cs typeface="Arial"/>
              </a:rPr>
              <a:t>belong to the union you choose, even if it’s not the one your employer negotiates with on pay, terms and conditions</a:t>
            </a:r>
          </a:p>
          <a:p>
            <a:pPr marL="342900" indent="-342900">
              <a:buFont typeface="Arial"/>
              <a:buChar char="•"/>
            </a:pPr>
            <a:r>
              <a:rPr lang="en-US" sz="2400" dirty="0">
                <a:latin typeface="Arial"/>
                <a:cs typeface="Arial"/>
              </a:rPr>
              <a:t>belong to more than one union.</a:t>
            </a:r>
          </a:p>
          <a:p>
            <a:pPr>
              <a:spcBef>
                <a:spcPts val="900"/>
              </a:spcBef>
            </a:pPr>
            <a:r>
              <a:rPr lang="en-US" sz="2400" b="1" dirty="0">
                <a:latin typeface="Arial"/>
                <a:cs typeface="Arial"/>
              </a:rPr>
              <a:t>Your employer isn’t allowed to:</a:t>
            </a:r>
          </a:p>
          <a:p>
            <a:pPr marL="342900" indent="-342900">
              <a:buFont typeface="Arial"/>
              <a:buChar char="•"/>
            </a:pPr>
            <a:r>
              <a:rPr lang="en-US" sz="2400" dirty="0">
                <a:latin typeface="Arial"/>
                <a:cs typeface="Arial"/>
              </a:rPr>
              <a:t>offer you a benefit to leave a trade union</a:t>
            </a:r>
          </a:p>
          <a:p>
            <a:pPr marL="342900" indent="-342900">
              <a:buFont typeface="Arial"/>
              <a:buChar char="•"/>
            </a:pPr>
            <a:r>
              <a:rPr lang="en-US" sz="2400" dirty="0">
                <a:latin typeface="Arial"/>
                <a:cs typeface="Arial"/>
              </a:rPr>
              <a:t>threaten to treat you unfairly if you don’t </a:t>
            </a:r>
            <a:br>
              <a:rPr lang="en-US" sz="2400" dirty="0">
                <a:latin typeface="Arial"/>
                <a:cs typeface="Arial"/>
              </a:rPr>
            </a:br>
            <a:r>
              <a:rPr lang="en-US" sz="2400" dirty="0">
                <a:latin typeface="Arial"/>
                <a:cs typeface="Arial"/>
              </a:rPr>
              <a:t>leave a union or stop doing union activities.</a:t>
            </a:r>
          </a:p>
        </p:txBody>
      </p:sp>
    </p:spTree>
    <p:extLst>
      <p:ext uri="{BB962C8B-B14F-4D97-AF65-F5344CB8AC3E}">
        <p14:creationId xmlns:p14="http://schemas.microsoft.com/office/powerpoint/2010/main" val="232403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12595"/>
            <a:ext cx="4438185" cy="1148576"/>
          </a:xfrm>
        </p:spPr>
        <p:txBody>
          <a:bodyPr>
            <a:noAutofit/>
          </a:bodyPr>
          <a:lstStyle/>
          <a:p>
            <a:r>
              <a:rPr lang="en-US" sz="4000" dirty="0">
                <a:latin typeface="Arial"/>
                <a:cs typeface="Arial"/>
              </a:rPr>
              <a:t>The benefits of trade unions</a:t>
            </a:r>
          </a:p>
        </p:txBody>
      </p:sp>
      <p:sp>
        <p:nvSpPr>
          <p:cNvPr id="8" name="TextBox 7">
            <a:extLst>
              <a:ext uri="{FF2B5EF4-FFF2-40B4-BE49-F238E27FC236}">
                <a16:creationId xmlns:a16="http://schemas.microsoft.com/office/drawing/2014/main" id="{AA7B3EB1-A793-4A33-A982-816E2D1E7F75}"/>
              </a:ext>
            </a:extLst>
          </p:cNvPr>
          <p:cNvSpPr txBox="1"/>
          <p:nvPr/>
        </p:nvSpPr>
        <p:spPr>
          <a:xfrm>
            <a:off x="1505416" y="1736014"/>
            <a:ext cx="2274850" cy="4241040"/>
          </a:xfrm>
          <a:prstGeom prst="rect">
            <a:avLst/>
          </a:prstGeom>
          <a:noFill/>
        </p:spPr>
        <p:txBody>
          <a:bodyPr wrap="square" lIns="0" tIns="0" rIns="0" bIns="0" rtlCol="0">
            <a:noAutofit/>
          </a:bodyPr>
          <a:lstStyle/>
          <a:p>
            <a:pPr>
              <a:spcBef>
                <a:spcPts val="900"/>
              </a:spcBef>
            </a:pPr>
            <a:r>
              <a:rPr lang="en-US" sz="2100" b="1" dirty="0">
                <a:latin typeface="Arial"/>
                <a:cs typeface="Arial"/>
              </a:rPr>
              <a:t>You are better off in a workplace that </a:t>
            </a:r>
            <a:r>
              <a:rPr lang="en-US" sz="2100" b="1" dirty="0" err="1">
                <a:latin typeface="Arial"/>
                <a:cs typeface="Arial"/>
              </a:rPr>
              <a:t>recognises</a:t>
            </a:r>
            <a:r>
              <a:rPr lang="en-US" sz="2100" b="1" dirty="0">
                <a:latin typeface="Arial"/>
                <a:cs typeface="Arial"/>
              </a:rPr>
              <a:t> a union because:</a:t>
            </a:r>
          </a:p>
          <a:p>
            <a:pPr marL="342900" indent="-342900">
              <a:spcBef>
                <a:spcPts val="900"/>
              </a:spcBef>
              <a:buFont typeface="Arial"/>
              <a:buChar char="•"/>
            </a:pPr>
            <a:r>
              <a:rPr lang="en-US" sz="2100" dirty="0">
                <a:latin typeface="Arial"/>
                <a:cs typeface="Arial"/>
              </a:rPr>
              <a:t>you average 4.1% more in salary (Statista 2020)</a:t>
            </a:r>
          </a:p>
          <a:p>
            <a:pPr marL="342900" indent="-342900">
              <a:spcBef>
                <a:spcPts val="900"/>
              </a:spcBef>
              <a:buFont typeface="Arial"/>
              <a:buChar char="•"/>
            </a:pPr>
            <a:r>
              <a:rPr lang="en-US" sz="2100" dirty="0">
                <a:latin typeface="Arial"/>
                <a:cs typeface="Arial"/>
              </a:rPr>
              <a:t>health and safety is better</a:t>
            </a:r>
          </a:p>
          <a:p>
            <a:pPr marL="342900" indent="-342900">
              <a:spcBef>
                <a:spcPts val="900"/>
              </a:spcBef>
              <a:buFont typeface="Arial"/>
              <a:buChar char="•"/>
            </a:pPr>
            <a:r>
              <a:rPr lang="en-US" sz="2100" dirty="0">
                <a:latin typeface="Arial"/>
                <a:cs typeface="Arial"/>
              </a:rPr>
              <a:t>more training.</a:t>
            </a:r>
          </a:p>
        </p:txBody>
      </p:sp>
      <p:sp>
        <p:nvSpPr>
          <p:cNvPr id="9" name="TextBox 8">
            <a:extLst>
              <a:ext uri="{FF2B5EF4-FFF2-40B4-BE49-F238E27FC236}">
                <a16:creationId xmlns:a16="http://schemas.microsoft.com/office/drawing/2014/main" id="{0DB1ED0E-9851-4AC5-95A8-19BA169CCB89}"/>
              </a:ext>
            </a:extLst>
          </p:cNvPr>
          <p:cNvSpPr txBox="1"/>
          <p:nvPr/>
        </p:nvSpPr>
        <p:spPr>
          <a:xfrm>
            <a:off x="4148255" y="1702534"/>
            <a:ext cx="2442116" cy="4018015"/>
          </a:xfrm>
          <a:prstGeom prst="rect">
            <a:avLst/>
          </a:prstGeom>
          <a:noFill/>
        </p:spPr>
        <p:txBody>
          <a:bodyPr wrap="square" lIns="0" tIns="0" rIns="0" bIns="0" rtlCol="0">
            <a:noAutofit/>
          </a:bodyPr>
          <a:lstStyle/>
          <a:p>
            <a:pPr>
              <a:spcBef>
                <a:spcPts val="900"/>
              </a:spcBef>
            </a:pPr>
            <a:r>
              <a:rPr lang="en-US" sz="2100" b="1" dirty="0">
                <a:latin typeface="Arial"/>
                <a:cs typeface="Arial"/>
              </a:rPr>
              <a:t>Trade unions all together in the UK:</a:t>
            </a:r>
          </a:p>
          <a:p>
            <a:pPr marL="342900" indent="-342900">
              <a:spcBef>
                <a:spcPts val="900"/>
              </a:spcBef>
              <a:buFont typeface="Arial"/>
              <a:buChar char="•"/>
            </a:pPr>
            <a:r>
              <a:rPr lang="en-US" sz="2100" dirty="0">
                <a:latin typeface="Arial"/>
                <a:cs typeface="Arial"/>
              </a:rPr>
              <a:t>6.6 million members: (Resolution Foundation 2021)</a:t>
            </a:r>
          </a:p>
          <a:p>
            <a:pPr marL="342900" indent="-342900">
              <a:spcBef>
                <a:spcPts val="900"/>
              </a:spcBef>
              <a:buFont typeface="Arial"/>
              <a:buChar char="•"/>
            </a:pPr>
            <a:r>
              <a:rPr lang="en-US" sz="2100" dirty="0">
                <a:latin typeface="Arial"/>
                <a:cs typeface="Arial"/>
              </a:rPr>
              <a:t>Got £320 million in compensation (TUC 2015)</a:t>
            </a:r>
          </a:p>
          <a:p>
            <a:pPr marL="342900" indent="-342900">
              <a:spcBef>
                <a:spcPts val="900"/>
              </a:spcBef>
              <a:buFont typeface="Arial"/>
              <a:buChar char="•"/>
            </a:pPr>
            <a:r>
              <a:rPr lang="en-US" sz="2100" dirty="0">
                <a:latin typeface="Arial"/>
                <a:cs typeface="Arial"/>
              </a:rPr>
              <a:t>Trained 29,694 representatives (TUC 2019)</a:t>
            </a:r>
          </a:p>
        </p:txBody>
      </p:sp>
      <p:sp>
        <p:nvSpPr>
          <p:cNvPr id="3" name="TextBox 9">
            <a:extLst>
              <a:ext uri="{FF2B5EF4-FFF2-40B4-BE49-F238E27FC236}">
                <a16:creationId xmlns:a16="http://schemas.microsoft.com/office/drawing/2014/main" id="{2946BD18-DCC5-47BA-9862-DE217D4D4BB1}"/>
              </a:ext>
            </a:extLst>
          </p:cNvPr>
          <p:cNvSpPr txBox="1"/>
          <p:nvPr/>
        </p:nvSpPr>
        <p:spPr>
          <a:xfrm>
            <a:off x="6958360" y="1660238"/>
            <a:ext cx="2642839" cy="3854323"/>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900"/>
              </a:spcBef>
            </a:pPr>
            <a:r>
              <a:rPr lang="en-US" sz="2100" b="1" dirty="0">
                <a:latin typeface="Arial"/>
                <a:cs typeface="Arial"/>
              </a:rPr>
              <a:t>Prospect:</a:t>
            </a:r>
          </a:p>
          <a:p>
            <a:pPr marL="342900" indent="-342900">
              <a:spcBef>
                <a:spcPts val="900"/>
              </a:spcBef>
              <a:buFont typeface="Arial"/>
              <a:buChar char="•"/>
            </a:pPr>
            <a:r>
              <a:rPr lang="en-US" sz="2100" dirty="0">
                <a:latin typeface="Arial"/>
                <a:cs typeface="Arial"/>
              </a:rPr>
              <a:t>157,000 members as </a:t>
            </a:r>
            <a:r>
              <a:rPr lang="en-US" sz="2100">
                <a:latin typeface="Arial"/>
                <a:cs typeface="Arial"/>
              </a:rPr>
              <a:t>of July 2023</a:t>
            </a:r>
            <a:endParaRPr lang="en-US" sz="2100" dirty="0">
              <a:latin typeface="Arial"/>
              <a:cs typeface="Arial"/>
            </a:endParaRPr>
          </a:p>
          <a:p>
            <a:pPr marL="342900" indent="-342900">
              <a:spcBef>
                <a:spcPts val="900"/>
              </a:spcBef>
              <a:buFont typeface="Arial"/>
              <a:buChar char="•"/>
            </a:pPr>
            <a:r>
              <a:rPr lang="en-US" sz="2100" dirty="0">
                <a:latin typeface="Arial"/>
                <a:cs typeface="Arial"/>
              </a:rPr>
              <a:t>Got £4.5m in 2022 for injury compensation and £960,000 at tribunal in 2020 </a:t>
            </a:r>
            <a:r>
              <a:rPr lang="en-US" sz="900" dirty="0">
                <a:latin typeface="Arial"/>
                <a:cs typeface="Arial"/>
              </a:rPr>
              <a:t>(latest figures available)</a:t>
            </a:r>
          </a:p>
          <a:p>
            <a:pPr marL="342900" indent="-342900">
              <a:spcBef>
                <a:spcPts val="900"/>
              </a:spcBef>
              <a:buFont typeface="Arial"/>
              <a:buChar char="•"/>
            </a:pPr>
            <a:r>
              <a:rPr lang="en-US" sz="2100" dirty="0">
                <a:latin typeface="Arial"/>
                <a:cs typeface="Arial"/>
              </a:rPr>
              <a:t>Provided over 950 members with training in 2022</a:t>
            </a:r>
          </a:p>
        </p:txBody>
      </p:sp>
    </p:spTree>
    <p:extLst>
      <p:ext uri="{BB962C8B-B14F-4D97-AF65-F5344CB8AC3E}">
        <p14:creationId xmlns:p14="http://schemas.microsoft.com/office/powerpoint/2010/main" val="23847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7326351" cy="1919503"/>
          </a:xfrm>
        </p:spPr>
        <p:txBody>
          <a:bodyPr/>
          <a:lstStyle/>
          <a:p>
            <a:r>
              <a:rPr lang="en-US" sz="4000" dirty="0">
                <a:latin typeface="Arial"/>
                <a:cs typeface="Arial"/>
              </a:rPr>
              <a:t>Activity B: Other options</a:t>
            </a:r>
          </a:p>
        </p:txBody>
      </p:sp>
      <p:sp>
        <p:nvSpPr>
          <p:cNvPr id="5" name="TextBox 4"/>
          <p:cNvSpPr txBox="1"/>
          <p:nvPr/>
        </p:nvSpPr>
        <p:spPr>
          <a:xfrm>
            <a:off x="1505415" y="2427386"/>
            <a:ext cx="5085885" cy="3262432"/>
          </a:xfrm>
          <a:prstGeom prst="rect">
            <a:avLst/>
          </a:prstGeom>
          <a:noFill/>
        </p:spPr>
        <p:txBody>
          <a:bodyPr wrap="square" lIns="0" tIns="0" rIns="0" bIns="0" rtlCol="0">
            <a:spAutoFit/>
          </a:bodyPr>
          <a:lstStyle/>
          <a:p>
            <a:r>
              <a:rPr lang="en-US" sz="2400" dirty="0">
                <a:latin typeface="Arial"/>
                <a:cs typeface="Arial"/>
              </a:rPr>
              <a:t>Discuss the benefits of being in a trade union as opposed to some of the following options:</a:t>
            </a:r>
          </a:p>
          <a:p>
            <a:pPr marL="342900" indent="-342900">
              <a:spcBef>
                <a:spcPts val="600"/>
              </a:spcBef>
              <a:buFont typeface="Arial"/>
              <a:buChar char="•"/>
            </a:pPr>
            <a:r>
              <a:rPr lang="en-US" sz="2400" dirty="0">
                <a:latin typeface="Arial"/>
                <a:cs typeface="Arial"/>
              </a:rPr>
              <a:t>Facebook group or other social media groups</a:t>
            </a:r>
          </a:p>
          <a:p>
            <a:pPr marL="342900" indent="-342900">
              <a:spcBef>
                <a:spcPts val="600"/>
              </a:spcBef>
              <a:buFont typeface="Arial"/>
              <a:buChar char="•"/>
            </a:pPr>
            <a:r>
              <a:rPr lang="en-US" sz="2400" dirty="0">
                <a:latin typeface="Arial"/>
                <a:cs typeface="Arial"/>
              </a:rPr>
              <a:t>Workers/employee’s forum</a:t>
            </a:r>
          </a:p>
          <a:p>
            <a:pPr marL="342900" indent="-342900">
              <a:spcBef>
                <a:spcPts val="600"/>
              </a:spcBef>
              <a:buFont typeface="Arial"/>
              <a:buChar char="•"/>
            </a:pPr>
            <a:r>
              <a:rPr lang="en-US" sz="2400" dirty="0">
                <a:latin typeface="Arial"/>
                <a:cs typeface="Arial"/>
              </a:rPr>
              <a:t>Single employee action</a:t>
            </a:r>
          </a:p>
          <a:p>
            <a:pPr marL="342900" indent="-342900">
              <a:spcBef>
                <a:spcPts val="600"/>
              </a:spcBef>
              <a:buFont typeface="Arial"/>
              <a:buChar char="•"/>
            </a:pPr>
            <a:r>
              <a:rPr lang="en-US" sz="2400" dirty="0">
                <a:latin typeface="Arial"/>
                <a:cs typeface="Arial"/>
              </a:rPr>
              <a:t>Professional body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2895553315"/>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2019-01389-Template-Bectu-Powerpoint-template-Version-12-09-2019 (1)</Template>
  <TotalTime>5691</TotalTime>
  <Words>6819</Words>
  <Application>Microsoft Office PowerPoint</Application>
  <PresentationFormat>Widescreen</PresentationFormat>
  <Paragraphs>601</Paragraphs>
  <Slides>55</Slides>
  <Notes>53</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Calibri</vt:lpstr>
      <vt:lpstr>Symbol</vt:lpstr>
      <vt:lpstr>Tahoma</vt:lpstr>
      <vt:lpstr>Trebuchet MS</vt:lpstr>
      <vt:lpstr>Wingdings</vt:lpstr>
      <vt:lpstr>Wingdings 3</vt:lpstr>
      <vt:lpstr>2019-01389-Template-Bectu-Powerpoint-template-Version-12-09-2019 (1)</vt:lpstr>
      <vt:lpstr>Key skills for union reps: union reps part 1 </vt:lpstr>
      <vt:lpstr>          Session 1: Activity A Introductions </vt:lpstr>
      <vt:lpstr>What is a trade union?</vt:lpstr>
      <vt:lpstr>The definition  of a trade union</vt:lpstr>
      <vt:lpstr>Recognition in the workplace</vt:lpstr>
      <vt:lpstr>An unrecognised workplace  Vs a recognised workplace</vt:lpstr>
      <vt:lpstr>Your right to join a trade union</vt:lpstr>
      <vt:lpstr>The benefits of trade unions</vt:lpstr>
      <vt:lpstr>Activity B: Other options</vt:lpstr>
      <vt:lpstr>Activity C: What can a union negotiate on?</vt:lpstr>
      <vt:lpstr>Activity D: Your workplace </vt:lpstr>
      <vt:lpstr>PowerPoint Presentation</vt:lpstr>
      <vt:lpstr>PowerPoint Presentation</vt:lpstr>
      <vt:lpstr>PowerPoint Presentation</vt:lpstr>
      <vt:lpstr>A branch </vt:lpstr>
      <vt:lpstr>Why does it matter what branch you are in?</vt:lpstr>
      <vt:lpstr>What happens when a new member joins Prospect?</vt:lpstr>
      <vt:lpstr>A branch </vt:lpstr>
      <vt:lpstr>How is a branch democratic?</vt:lpstr>
      <vt:lpstr>Branch issues</vt:lpstr>
      <vt:lpstr> Division </vt:lpstr>
      <vt:lpstr>Bectu sector </vt:lpstr>
      <vt:lpstr>Branch support</vt:lpstr>
      <vt:lpstr>Prospect structure</vt:lpstr>
      <vt:lpstr>The role of a rep</vt:lpstr>
      <vt:lpstr>Activity E: What do union reps do?</vt:lpstr>
      <vt:lpstr>Different types of reps</vt:lpstr>
      <vt:lpstr>Code of practice for Prospect reps</vt:lpstr>
      <vt:lpstr>Recap of the expected values and behaviour of reps</vt:lpstr>
      <vt:lpstr>The branch and its data</vt:lpstr>
      <vt:lpstr>GDPR – things to remember</vt:lpstr>
      <vt:lpstr>GDPR – Don’t</vt:lpstr>
      <vt:lpstr>PowerPoint Presentation</vt:lpstr>
      <vt:lpstr>Action plan so far…</vt:lpstr>
      <vt:lpstr>Lunch break</vt:lpstr>
      <vt:lpstr>A rep’s rights</vt:lpstr>
      <vt:lpstr>Your legal rights and responsibilities</vt:lpstr>
      <vt:lpstr>Duties</vt:lpstr>
      <vt:lpstr>Activities</vt:lpstr>
      <vt:lpstr>Responsibilities</vt:lpstr>
      <vt:lpstr>Activity F :  What are your rights?</vt:lpstr>
      <vt:lpstr>Activity G:  What would you do if?</vt:lpstr>
      <vt:lpstr>Ingredients of union influence</vt:lpstr>
      <vt:lpstr>          Activity H:  What are the ingredients that increase the union’s influence </vt:lpstr>
      <vt:lpstr>Ingredients</vt:lpstr>
      <vt:lpstr>The virtuous circle</vt:lpstr>
      <vt:lpstr>Activity I: Why people don’t join a union?</vt:lpstr>
      <vt:lpstr>Tea Break – 15 mins</vt:lpstr>
      <vt:lpstr>Building a stronger union</vt:lpstr>
      <vt:lpstr>PowerPoint Presentation</vt:lpstr>
      <vt:lpstr>Activity J continued</vt:lpstr>
      <vt:lpstr>Activity K: How well organised is your workplace? </vt:lpstr>
      <vt:lpstr>Activity L: Chart your work area</vt:lpstr>
      <vt:lpstr>Action Plan – Tasks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lastModifiedBy>Kathryn Sharratt</cp:lastModifiedBy>
  <cp:revision>88</cp:revision>
  <cp:lastPrinted>2019-08-27T12:20:31Z</cp:lastPrinted>
  <dcterms:created xsi:type="dcterms:W3CDTF">2019-10-02T11:32:19Z</dcterms:created>
  <dcterms:modified xsi:type="dcterms:W3CDTF">2023-08-14T14:52:22Z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-850043373</vt:i4>
  </property>
  <property fmtid="{D5CDD505-2E9C-101B-9397-08002B2CF9AE}" pid="3" name="_NewReviewCycle">
    <vt:lpwstr/>
  </property>
  <property fmtid="{D5CDD505-2E9C-101B-9397-08002B2CF9AE}" pid="4" name="_EmailSubject">
    <vt:lpwstr>Rep updates</vt:lpwstr>
  </property>
  <property fmtid="{D5CDD505-2E9C-101B-9397-08002B2CF9AE}" pid="5" name="_AuthorEmail">
    <vt:lpwstr>mroberts@bectu.org.uk</vt:lpwstr>
  </property>
  <property fmtid="{D5CDD505-2E9C-101B-9397-08002B2CF9AE}" pid="6" name="_AuthorEmailDisplayName">
    <vt:lpwstr>Martin Roberts</vt:lpwstr>
  </property>
</Properties>
</file>