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34" r:id="rId26"/>
    <p:sldId id="589" r:id="rId27"/>
    <p:sldId id="552" r:id="rId28"/>
    <p:sldId id="580" r:id="rId29"/>
    <p:sldId id="5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34"/>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8485" autoAdjust="0"/>
  </p:normalViewPr>
  <p:slideViewPr>
    <p:cSldViewPr snapToGrid="0" snapToObjects="1">
      <p:cViewPr varScale="1">
        <p:scale>
          <a:sx n="114" d="100"/>
          <a:sy n="114" d="100"/>
        </p:scale>
        <p:origin x="354"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0" d="100"/>
          <a:sy n="60" d="100"/>
        </p:scale>
        <p:origin x="1323"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2T15:32:24.620"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Sport</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Event</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HODs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Trainees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Technicians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Sport</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Event</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Hair &amp; Make-up</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Electrics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Camera</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dirty="0" err="1"/>
            <a:t>Bectu</a:t>
          </a:r>
          <a:endParaRPr lang="en-US" dirty="0"/>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dirty="0"/>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dirty="0"/>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dirty="0"/>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dirty="0"/>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dirty="0"/>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dirty="0"/>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Sport</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Event</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HODs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Trainees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Technicians</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Sport</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Event</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Hair &amp; Make-up</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Electrics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Camera</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t>Bectu</a:t>
          </a:r>
          <a:endParaRPr lang="en-US" sz="3600" kern="1200" dirty="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Learn</a:t>
            </a:r>
            <a:r>
              <a:rPr lang="en-US" b="1" baseline="0" dirty="0">
                <a:latin typeface="Arial" charset="0"/>
                <a:ea typeface="Arial" charset="0"/>
                <a:cs typeface="Arial" charset="0"/>
              </a:rPr>
              <a:t> how the member interacts with union as a whole</a:t>
            </a:r>
          </a:p>
          <a:p>
            <a:r>
              <a:rPr lang="en-US" b="0" baseline="0" dirty="0">
                <a:latin typeface="Arial" charset="0"/>
                <a:ea typeface="Arial" charset="0"/>
                <a:cs typeface="Arial" charset="0"/>
              </a:rPr>
              <a:t>This diagram is from the rep’s handbook and shows the communication and relationship members have with parts of the union.</a:t>
            </a:r>
          </a:p>
          <a:p>
            <a:endParaRPr lang="en-US" dirty="0">
              <a:latin typeface="Arial" charset="0"/>
              <a:cs typeface="Arial" charset="0"/>
            </a:endParaRPr>
          </a:p>
          <a:p>
            <a:r>
              <a:rPr lang="en-US" dirty="0">
                <a:latin typeface="Arial" charset="0"/>
                <a:cs typeface="Arial" charset="0"/>
              </a:rPr>
              <a:t>New tutor note; reminder we now have a new sector of Prospect; 4 in total; </a:t>
            </a:r>
          </a:p>
          <a:p>
            <a:endParaRPr lang="en-US" b="0" dirty="0">
              <a:latin typeface="Arial" charset="0"/>
              <a:cs typeface="Arial" charset="0"/>
            </a:endParaRPr>
          </a:p>
          <a:p>
            <a:r>
              <a:rPr lang="en-US" dirty="0" err="1">
                <a:latin typeface="Arial" charset="0"/>
                <a:cs typeface="Arial" charset="0"/>
              </a:rPr>
              <a:t>Bectu</a:t>
            </a:r>
            <a:r>
              <a:rPr lang="en-US" dirty="0">
                <a:latin typeface="Arial" charset="0"/>
                <a:cs typeface="Arial" charset="0"/>
              </a:rPr>
              <a:t> Sector,</a:t>
            </a:r>
          </a:p>
          <a:p>
            <a:r>
              <a:rPr lang="en-US" b="0" dirty="0">
                <a:latin typeface="Arial" charset="0"/>
                <a:cs typeface="Arial" charset="0"/>
              </a:rPr>
              <a:t>Public Sector</a:t>
            </a:r>
          </a:p>
          <a:p>
            <a:r>
              <a:rPr lang="en-US" dirty="0">
                <a:latin typeface="Arial" charset="0"/>
                <a:cs typeface="Arial" charset="0"/>
              </a:rPr>
              <a:t>Energy Sector</a:t>
            </a:r>
          </a:p>
          <a:p>
            <a:r>
              <a:rPr lang="en-US" sz="1400" b="0" dirty="0"/>
              <a:t>Information Technology and Telecoms Sector.</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a motion is </a:t>
            </a:r>
          </a:p>
          <a:p>
            <a:r>
              <a:rPr lang="en-US" sz="1200" kern="1200" dirty="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dirty="0">
                <a:solidFill>
                  <a:schemeClr val="tx1"/>
                </a:solidFill>
                <a:effectLst/>
                <a:latin typeface="+mn-lt"/>
                <a:ea typeface="+mn-ea"/>
                <a:cs typeface="+mn-cs"/>
              </a:rPr>
              <a:t>Passing a</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motion</a:t>
            </a:r>
            <a:r>
              <a:rPr lang="en-US" sz="1200" kern="1200" baseline="0" dirty="0">
                <a:solidFill>
                  <a:schemeClr val="tx1"/>
                </a:solidFill>
                <a:effectLst/>
                <a:latin typeface="+mn-lt"/>
                <a:ea typeface="+mn-ea"/>
                <a:cs typeface="+mn-cs"/>
              </a:rPr>
              <a:t> is the formal way to agree on an action</a:t>
            </a:r>
          </a:p>
          <a:p>
            <a:pPr marL="171450" indent="-171450">
              <a:buFont typeface="Arial"/>
              <a:buChar char="•"/>
            </a:pPr>
            <a:r>
              <a:rPr lang="en-US" sz="1200" kern="1200" baseline="0" dirty="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dirty="0">
                <a:solidFill>
                  <a:schemeClr val="tx1"/>
                </a:solidFill>
                <a:effectLst/>
                <a:latin typeface="+mn-lt"/>
                <a:ea typeface="+mn-ea"/>
                <a:cs typeface="+mn-cs"/>
              </a:rPr>
              <a:t>Once passed it becomes a resolution</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dirty="0"/>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what a bargaining unit is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Prospect</a:t>
            </a:r>
            <a:r>
              <a:rPr lang="en-US" baseline="0" dirty="0"/>
              <a:t> branches come in all different shapes and sizes. They evolve to fit the needs of their members. Most are designed to match the </a:t>
            </a:r>
            <a:r>
              <a:rPr lang="en-US" baseline="0" dirty="0" err="1"/>
              <a:t>organisational</a:t>
            </a:r>
            <a:r>
              <a:rPr lang="en-US" baseline="0" dirty="0"/>
              <a:t> structure of the employer. There are a number of regional branches that contain members from various employers which are too small to form a branch or there is no recognition with their employer.</a:t>
            </a:r>
            <a:endParaRPr lang="en-US" dirty="0"/>
          </a:p>
          <a:p>
            <a:pPr marL="171450" indent="-171450">
              <a:buFont typeface="Arial"/>
              <a:buChar char="•"/>
            </a:pPr>
            <a:r>
              <a:rPr lang="en-US" dirty="0"/>
              <a:t>Because of the TU</a:t>
            </a:r>
            <a:r>
              <a:rPr lang="en-US" baseline="0" dirty="0"/>
              <a:t> ACT 2016, for a ballot to be legal, it has to have all the members who are affected by the outcome balloted, and this may be called into question by the employer.</a:t>
            </a:r>
            <a:endParaRPr lang="en-US" dirty="0"/>
          </a:p>
          <a:p>
            <a:r>
              <a:rPr lang="en-US" dirty="0"/>
              <a:t>This is a basic principle</a:t>
            </a:r>
            <a:r>
              <a:rPr lang="en-US" baseline="0" dirty="0"/>
              <a:t> to get reps to start to understand the structure and democratic structure of the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300" y="4229100"/>
            <a:ext cx="5930900" cy="3771900"/>
          </a:xfrm>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a:t>
            </a:r>
          </a:p>
          <a:p>
            <a:r>
              <a:rPr lang="en-GB" dirty="0"/>
              <a:t>Slide 18: It is worth mentioning to reps that during the changeover period to the new website from the old website, all the branch pages were disabled and have only recently been viewed again by members. As these are maintained by reps from each  individual branch, your branch page may be out of date. </a:t>
            </a:r>
          </a:p>
          <a:p>
            <a:endParaRPr lang="en-GB" dirty="0"/>
          </a:p>
          <a:p>
            <a:r>
              <a:rPr lang="en-GB" dirty="0"/>
              <a:t>2 roles dedicated to the </a:t>
            </a:r>
            <a:r>
              <a:rPr lang="en-GB" dirty="0" err="1"/>
              <a:t>ebranch</a:t>
            </a:r>
            <a:r>
              <a:rPr lang="en-GB" dirty="0"/>
              <a:t> are; </a:t>
            </a:r>
          </a:p>
          <a:p>
            <a:r>
              <a:rPr lang="en-GB" dirty="0" err="1"/>
              <a:t>Ebranch</a:t>
            </a:r>
            <a:r>
              <a:rPr lang="en-GB" dirty="0"/>
              <a:t> administrator – has access to update information and upload information onto the </a:t>
            </a:r>
            <a:r>
              <a:rPr lang="en-GB" dirty="0" err="1"/>
              <a:t>ebranch</a:t>
            </a:r>
            <a:r>
              <a:rPr lang="en-GB" dirty="0"/>
              <a:t>. (not a rep role)</a:t>
            </a:r>
          </a:p>
          <a:p>
            <a:r>
              <a:rPr lang="en-GB" dirty="0"/>
              <a:t>Communications Rep -  Also has access to update and upload but has access also to the bulk mail system to notify members in the branch of forthcoming events, meetings and information. </a:t>
            </a:r>
          </a:p>
          <a:p>
            <a:endParaRPr lang="en-GB" dirty="0"/>
          </a:p>
          <a:p>
            <a:r>
              <a:rPr lang="en-GB" dirty="0"/>
              <a:t>Please note the Secretary/assist, Chair/vice, membership and recruitment secretary all have automatic access to the </a:t>
            </a:r>
            <a:r>
              <a:rPr lang="en-GB" dirty="0" err="1"/>
              <a:t>ebranch</a:t>
            </a:r>
            <a:r>
              <a:rPr lang="en-GB" dirty="0"/>
              <a:t> and have access to the membership lists, new joiner and leavers.</a:t>
            </a:r>
          </a:p>
          <a:p>
            <a:endParaRPr lang="en-GB" dirty="0"/>
          </a:p>
          <a:p>
            <a:r>
              <a:rPr lang="en-GB" dirty="0"/>
              <a:t>NB: Lots of reps and members are frustrated with the </a:t>
            </a:r>
            <a:r>
              <a:rPr lang="en-GB" dirty="0" err="1"/>
              <a:t>Bectu</a:t>
            </a:r>
            <a:r>
              <a:rPr lang="en-GB" dirty="0"/>
              <a:t> website while the transition happens. </a:t>
            </a:r>
          </a:p>
          <a:p>
            <a:r>
              <a:rPr lang="en-GB" dirty="0"/>
              <a:t>Sometimes it is easier to find what you are looking for on the </a:t>
            </a:r>
            <a:r>
              <a:rPr lang="en-GB" dirty="0" err="1"/>
              <a:t>Bectu</a:t>
            </a:r>
            <a:r>
              <a:rPr lang="en-GB" dirty="0"/>
              <a:t> website by using a search engine rather than the </a:t>
            </a:r>
            <a:r>
              <a:rPr lang="en-GB" dirty="0" err="1"/>
              <a:t>Bectu</a:t>
            </a:r>
            <a:r>
              <a:rPr lang="en-GB" dirty="0"/>
              <a:t> website search function, while there are still the two websites running.</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167456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GB" dirty="0"/>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improve recruitment </a:t>
            </a:r>
            <a:r>
              <a:rPr lang="en-US" b="1" baseline="0" dirty="0">
                <a:latin typeface="Arial" charset="0"/>
                <a:ea typeface="Arial" charset="0"/>
                <a:cs typeface="Arial" charset="0"/>
              </a:rPr>
              <a:t>(10 minutes)</a:t>
            </a:r>
            <a:endParaRPr lang="en-US" b="1" dirty="0">
              <a:latin typeface="Arial" charset="0"/>
              <a:ea typeface="Arial" charset="0"/>
              <a:cs typeface="Arial" charset="0"/>
            </a:endParaRPr>
          </a:p>
          <a:p>
            <a:r>
              <a:rPr lang="en-US" dirty="0"/>
              <a:t>Assign a common reason to a group to come up with an answer in list in the workbook</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0" indent="0">
              <a:buFont typeface="Arial"/>
              <a:buNone/>
            </a:pPr>
            <a:r>
              <a:rPr lang="en-US" dirty="0"/>
              <a:t>Ask delegates to turn to page 15 in</a:t>
            </a:r>
            <a:r>
              <a:rPr lang="en-US" baseline="0" dirty="0"/>
              <a:t> the workbook to look at the diagram. Use examples of how this works for their branch.</a:t>
            </a:r>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What can happen at a meeting or a committee meeting</a:t>
            </a:r>
          </a:p>
          <a:p>
            <a:r>
              <a:rPr lang="en-US" sz="1200" kern="1200" dirty="0">
                <a:solidFill>
                  <a:schemeClr val="tx1"/>
                </a:solidFill>
                <a:effectLst/>
                <a:latin typeface="+mn-lt"/>
                <a:ea typeface="+mn-ea"/>
                <a:cs typeface="+mn-cs"/>
              </a:rPr>
              <a:t>A meeting needs to be in quorate for a decision to be made and action taken at the meeting.</a:t>
            </a:r>
          </a:p>
          <a:p>
            <a:r>
              <a:rPr lang="en-US" sz="1200" kern="1200" dirty="0">
                <a:solidFill>
                  <a:schemeClr val="tx1"/>
                </a:solidFill>
                <a:effectLst/>
                <a:latin typeface="+mn-lt"/>
                <a:ea typeface="+mn-ea"/>
                <a:cs typeface="+mn-cs"/>
              </a:rPr>
              <a:t>A quorum is enough members to be a reasonable representation of the branch total number. It can be set to reflect the branch, so 10% for instance.</a:t>
            </a:r>
            <a:r>
              <a:rPr lang="en-GB" dirty="0">
                <a:effectLst/>
              </a:rPr>
              <a:t> </a:t>
            </a:r>
          </a:p>
          <a:p>
            <a:pPr marL="171450" indent="-171450">
              <a:buFont typeface="Arial"/>
              <a:buChar char="•"/>
            </a:pPr>
            <a:r>
              <a:rPr lang="en-GB" dirty="0">
                <a:effectLst/>
              </a:rPr>
              <a:t>Emphasise that the committee acts on the will of the members at the meeting. It is generally the case that the committee has to steer the members into making a decision and keep expectations realistic.</a:t>
            </a:r>
            <a:r>
              <a:rPr lang="en-GB" baseline="0" dirty="0">
                <a:effectLst/>
              </a:rPr>
              <a: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Explain how we look which</a:t>
            </a:r>
            <a:r>
              <a:rPr lang="en-US" b="1" baseline="0" dirty="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 through the slide as to which problem to tackle first,</a:t>
            </a:r>
            <a:r>
              <a:rPr lang="en-US" baseline="0" dirty="0"/>
              <a:t> try adding member numbers to the departments/offices/locations such department C having more members than </a:t>
            </a:r>
            <a:r>
              <a:rPr lang="en-US" baseline="0" dirty="0" err="1"/>
              <a:t>dept</a:t>
            </a:r>
            <a:r>
              <a:rPr lang="en-US" baseline="0" dirty="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One of the golden rules for reps is if you are not sure what to do, consult a more experienced rep or a Prospect full-time office</a:t>
            </a:r>
            <a:r>
              <a:rPr lang="en-US" baseline="0" dirty="0"/>
              <a:t>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be able to retain members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p>
          <a:p>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2104483970"/>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dirty="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dirty="0">
                <a:latin typeface="Arial"/>
                <a:cs typeface="Arial"/>
              </a:rPr>
              <a:t>How do you get Prospect to</a:t>
            </a:r>
            <a:br>
              <a:rPr lang="en-US" sz="4800" dirty="0">
                <a:latin typeface="Arial"/>
                <a:cs typeface="Arial"/>
              </a:rPr>
            </a:br>
            <a:r>
              <a:rPr lang="en-US" sz="4800" dirty="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dirty="0">
              <a:latin typeface="Arial"/>
              <a:cs typeface="Arial"/>
            </a:endParaRPr>
          </a:p>
          <a:p>
            <a:r>
              <a:rPr lang="en-US" sz="2400" b="1" dirty="0">
                <a:latin typeface="Arial"/>
                <a:cs typeface="Arial"/>
              </a:rPr>
              <a:t>Motion: </a:t>
            </a:r>
            <a:r>
              <a:rPr lang="en-US" sz="2400" dirty="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dirty="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dirty="0">
                <a:latin typeface="Arial"/>
                <a:cs typeface="Arial"/>
              </a:rPr>
              <a:t>A </a:t>
            </a:r>
            <a:r>
              <a:rPr lang="en-US" sz="2400" b="1" dirty="0">
                <a:latin typeface="Arial"/>
                <a:cs typeface="Arial"/>
              </a:rPr>
              <a:t>motion</a:t>
            </a:r>
            <a:r>
              <a:rPr lang="en-US" sz="2400" dirty="0">
                <a:latin typeface="Arial"/>
                <a:cs typeface="Arial"/>
              </a:rPr>
              <a:t>:</a:t>
            </a:r>
            <a:endParaRPr lang="en-GB" sz="2400" dirty="0">
              <a:latin typeface="Arial"/>
              <a:cs typeface="Arial"/>
            </a:endParaRPr>
          </a:p>
          <a:p>
            <a:pPr lvl="0"/>
            <a:r>
              <a:rPr lang="en-US" sz="2400" dirty="0">
                <a:latin typeface="Arial"/>
                <a:cs typeface="Arial"/>
              </a:rPr>
              <a:t>Identifies an issue or problem</a:t>
            </a:r>
            <a:endParaRPr lang="en-GB" sz="2400" dirty="0">
              <a:latin typeface="Arial"/>
              <a:cs typeface="Arial"/>
            </a:endParaRPr>
          </a:p>
          <a:p>
            <a:pPr lvl="0"/>
            <a:r>
              <a:rPr lang="en-US" sz="2400" dirty="0">
                <a:latin typeface="Arial"/>
                <a:cs typeface="Arial"/>
              </a:rPr>
              <a:t>Describes an action to be taken</a:t>
            </a:r>
            <a:endParaRPr lang="en-GB" sz="2400" dirty="0">
              <a:latin typeface="Arial"/>
              <a:cs typeface="Arial"/>
            </a:endParaRPr>
          </a:p>
          <a:p>
            <a:pPr lvl="0"/>
            <a:r>
              <a:rPr lang="en-US" sz="2400" dirty="0">
                <a:latin typeface="Arial"/>
                <a:cs typeface="Arial"/>
              </a:rPr>
              <a:t>Identifies the people who are being asked to take the action (a conference, SEC, branch committee, etc.)</a:t>
            </a:r>
          </a:p>
          <a:p>
            <a:pPr lvl="0"/>
            <a:r>
              <a:rPr lang="en-US" sz="2400" dirty="0">
                <a:latin typeface="Arial"/>
                <a:cs typeface="Arial"/>
              </a:rPr>
              <a:t>More detail on </a:t>
            </a:r>
            <a:r>
              <a:rPr lang="en-US" sz="2400">
                <a:latin typeface="Arial"/>
                <a:cs typeface="Arial"/>
              </a:rPr>
              <a:t>page 32 </a:t>
            </a:r>
            <a:r>
              <a:rPr lang="en-US" sz="2400" dirty="0">
                <a:latin typeface="Arial"/>
                <a:cs typeface="Arial"/>
              </a:rPr>
              <a:t>of </a:t>
            </a:r>
            <a:r>
              <a:rPr lang="en-US" sz="2400">
                <a:latin typeface="Arial"/>
                <a:cs typeface="Arial"/>
              </a:rPr>
              <a:t>the workbook</a:t>
            </a:r>
            <a:endParaRPr lang="en-GB" sz="2400" dirty="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large group, make a list of all the things a Prospect rep might do as part of their duties.</a:t>
            </a:r>
          </a:p>
          <a:p>
            <a:pPr>
              <a:spcBef>
                <a:spcPts val="900"/>
              </a:spcBef>
            </a:pPr>
            <a:r>
              <a:rPr lang="en-US" sz="2400" dirty="0">
                <a:latin typeface="Arial"/>
                <a:cs typeface="Arial"/>
              </a:rPr>
              <a:t>Complete the list of things a rep does.</a:t>
            </a:r>
          </a:p>
          <a:p>
            <a:pPr>
              <a:spcBef>
                <a:spcPts val="900"/>
              </a:spcBef>
            </a:pPr>
            <a:r>
              <a:rPr lang="en-US" sz="2400" dirty="0">
                <a:latin typeface="Arial"/>
                <a:cs typeface="Arial"/>
              </a:rPr>
              <a:t>Make a list of the skills needed by a rep to do the tasks.</a:t>
            </a:r>
          </a:p>
          <a:p>
            <a:pPr>
              <a:spcBef>
                <a:spcPts val="900"/>
              </a:spcBef>
            </a:pPr>
            <a:r>
              <a:rPr lang="en-US" sz="2400" dirty="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dirty="0"/>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dirty="0"/>
              <a:t>Responsibilities</a:t>
            </a:r>
          </a:p>
          <a:p>
            <a:pPr>
              <a:buClrTx/>
            </a:pPr>
            <a:r>
              <a:rPr lang="en-GB" sz="2400" dirty="0"/>
              <a:t>Act honestly, responsibly and with integrity.</a:t>
            </a:r>
          </a:p>
          <a:p>
            <a:pPr>
              <a:buClrTx/>
            </a:pPr>
            <a:r>
              <a:rPr lang="en-GB" sz="2400" dirty="0"/>
              <a:t>Communicate respectfully and honestly. </a:t>
            </a:r>
          </a:p>
          <a:p>
            <a:pPr>
              <a:buClrTx/>
            </a:pPr>
            <a:r>
              <a:rPr lang="en-GB" sz="2400" dirty="0"/>
              <a:t>Treat others with fairness, dignity, and respect. </a:t>
            </a:r>
          </a:p>
          <a:p>
            <a:pPr>
              <a:buClrTx/>
            </a:pPr>
            <a:r>
              <a:rPr lang="en-GB" sz="2400" dirty="0"/>
              <a:t>Encourage the open expression of views at meetings but accept collective responsibility for all decisions and policies once finalised.</a:t>
            </a:r>
          </a:p>
          <a:p>
            <a:pPr>
              <a:buClrTx/>
            </a:pPr>
            <a:r>
              <a:rPr lang="en-GB" sz="2400"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dirty="0">
                <a:latin typeface="Arial"/>
                <a:cs typeface="Arial"/>
              </a:rPr>
              <a:t>Code of practice for Prospect/</a:t>
            </a:r>
            <a:r>
              <a:rPr lang="en-GB" dirty="0" err="1">
                <a:latin typeface="Arial"/>
                <a:cs typeface="Arial"/>
              </a:rPr>
              <a:t>Bectu</a:t>
            </a:r>
            <a:r>
              <a:rPr lang="en-GB" dirty="0">
                <a:latin typeface="Arial"/>
                <a:cs typeface="Arial"/>
              </a:rPr>
              <a:t> reps</a:t>
            </a:r>
            <a:endParaRPr lang="en-GB" b="0" dirty="0">
              <a:latin typeface="Arial"/>
              <a:cs typeface="Arial"/>
            </a:endParaRPr>
          </a:p>
          <a:p>
            <a:endParaRPr lang="en-GB" dirty="0"/>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In representing Prospect/</a:t>
            </a:r>
            <a:r>
              <a:rPr lang="en-US" sz="2400" dirty="0" err="1">
                <a:latin typeface="Arial"/>
                <a:cs typeface="Arial"/>
              </a:rPr>
              <a:t>Bectu</a:t>
            </a:r>
            <a:r>
              <a:rPr lang="en-US" sz="2400" dirty="0">
                <a:latin typeface="Arial"/>
                <a:cs typeface="Arial"/>
              </a:rPr>
              <a:t>, representatives must:</a:t>
            </a:r>
          </a:p>
          <a:p>
            <a:pPr marL="457200" indent="-457200">
              <a:buFont typeface="Arial"/>
              <a:buChar char="•"/>
            </a:pPr>
            <a:r>
              <a:rPr lang="en-US" sz="2400" dirty="0">
                <a:latin typeface="Arial"/>
                <a:cs typeface="Arial"/>
              </a:rPr>
              <a:t>Only speak or act on behalf of Prospect/</a:t>
            </a:r>
            <a:r>
              <a:rPr lang="en-US" sz="2400" dirty="0" err="1">
                <a:latin typeface="Arial"/>
                <a:cs typeface="Arial"/>
              </a:rPr>
              <a:t>Bectu</a:t>
            </a:r>
            <a:r>
              <a:rPr lang="en-US" sz="2400" dirty="0">
                <a:latin typeface="Arial"/>
                <a:cs typeface="Arial"/>
              </a:rPr>
              <a:t> when </a:t>
            </a:r>
            <a:r>
              <a:rPr lang="en-US" sz="2400" dirty="0" err="1">
                <a:latin typeface="Arial"/>
                <a:cs typeface="Arial"/>
              </a:rPr>
              <a:t>authorised</a:t>
            </a:r>
            <a:r>
              <a:rPr lang="en-US" sz="2400" dirty="0">
                <a:latin typeface="Arial"/>
                <a:cs typeface="Arial"/>
              </a:rPr>
              <a:t> to do so and clarify the capacity in which you are speaking. </a:t>
            </a:r>
          </a:p>
          <a:p>
            <a:pPr marL="457200" indent="-457200">
              <a:buFont typeface="Arial"/>
              <a:buChar char="•"/>
            </a:pPr>
            <a:r>
              <a:rPr lang="en-US" sz="2400" dirty="0">
                <a:latin typeface="Arial"/>
                <a:cs typeface="Arial"/>
              </a:rPr>
              <a:t>Always be mindful of their responsibility to maintain and develop Prospect’s ethos and reputation.</a:t>
            </a:r>
          </a:p>
          <a:p>
            <a:pPr marL="457200" indent="-457200">
              <a:buFont typeface="Arial"/>
              <a:buChar char="•"/>
            </a:pPr>
            <a:r>
              <a:rPr lang="en-US" sz="2400" dirty="0">
                <a:latin typeface="Arial"/>
                <a:cs typeface="Arial"/>
              </a:rPr>
              <a:t>Declare any interests that may conflict with their role in Prospect/</a:t>
            </a:r>
            <a:r>
              <a:rPr lang="en-US" sz="2400" dirty="0" err="1">
                <a:latin typeface="Arial"/>
                <a:cs typeface="Arial"/>
              </a:rPr>
              <a:t>Bectu</a:t>
            </a:r>
            <a:r>
              <a:rPr lang="en-US" sz="2400" dirty="0">
                <a:latin typeface="Arial"/>
                <a:cs typeface="Arial"/>
              </a:rPr>
              <a:t>, for example in a professional or political capacity.</a:t>
            </a:r>
          </a:p>
          <a:p>
            <a:pPr marL="457200" indent="-457200">
              <a:buFont typeface="Arial"/>
              <a:buChar char="•"/>
            </a:pPr>
            <a:r>
              <a:rPr lang="en-US" sz="2400" dirty="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dirty="0">
                <a:latin typeface="Arial"/>
                <a:cs typeface="Arial"/>
              </a:rPr>
              <a:t>Not bring Prospect/</a:t>
            </a:r>
            <a:r>
              <a:rPr lang="en-US" sz="2400" dirty="0" err="1">
                <a:latin typeface="Arial"/>
                <a:cs typeface="Arial"/>
              </a:rPr>
              <a:t>Bectu</a:t>
            </a:r>
            <a:r>
              <a:rPr lang="en-US" sz="2400" dirty="0">
                <a:latin typeface="Arial"/>
                <a:cs typeface="Arial"/>
              </a:rPr>
              <a:t> into disrepute, including through the use of email, social and mainstream media and other internet sites. </a:t>
            </a:r>
          </a:p>
          <a:p>
            <a:pPr marL="171450" indent="-171450">
              <a:buFont typeface="Arial"/>
              <a:buChar char="•"/>
            </a:pPr>
            <a:endParaRPr lang="en-US" sz="1200" dirty="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dirty="0">
                <a:latin typeface="Arial"/>
                <a:cs typeface="Arial"/>
              </a:rPr>
              <a:t>Recap of the expected values and </a:t>
            </a:r>
            <a:r>
              <a:rPr lang="en-GB" sz="4000" dirty="0">
                <a:latin typeface="Arial"/>
                <a:cs typeface="Arial"/>
              </a:rPr>
              <a:t>behaviour</a:t>
            </a:r>
            <a:r>
              <a:rPr lang="en-US" sz="4000" dirty="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Able to network</a:t>
            </a:r>
          </a:p>
          <a:p>
            <a:pPr>
              <a:spcBef>
                <a:spcPts val="900"/>
              </a:spcBef>
            </a:pP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Picking the right reps</a:t>
            </a:r>
          </a:p>
        </p:txBody>
      </p:sp>
      <p:sp>
        <p:nvSpPr>
          <p:cNvPr id="3" name="Content Placeholder 2"/>
          <p:cNvSpPr>
            <a:spLocks noGrp="1"/>
          </p:cNvSpPr>
          <p:nvPr>
            <p:ph idx="1"/>
          </p:nvPr>
        </p:nvSpPr>
        <p:spPr/>
        <p:txBody>
          <a:bodyPr/>
          <a:lstStyle/>
          <a:p>
            <a:r>
              <a:rPr lang="en-GB" dirty="0"/>
              <a:t>Who do your colleagues listen to?</a:t>
            </a:r>
          </a:p>
          <a:p>
            <a:r>
              <a:rPr lang="en-GB" dirty="0"/>
              <a:t>Do other department/ management listen to them?</a:t>
            </a:r>
          </a:p>
          <a:p>
            <a:r>
              <a:rPr lang="en-GB" dirty="0"/>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dirty="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dirty="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dirty="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dirty="0">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dirty="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a:p>
            <a:pPr marL="0" indent="0">
              <a:buClr>
                <a:schemeClr val="tx1"/>
              </a:buClr>
              <a:buNone/>
            </a:pPr>
            <a:r>
              <a:rPr lang="en-GB" sz="1800" dirty="0">
                <a:latin typeface="Arial" panose="020B0604020202020204" pitchFamily="34" charset="0"/>
                <a:cs typeface="Arial" panose="020B0604020202020204" pitchFamily="34" charset="0"/>
              </a:rPr>
              <a:t>*New template agreement added to the course resource area for reps to formalise their own agreement with the employer around Data needs. </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dirty="0"/>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998" y="394861"/>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 Branch</a:t>
            </a:r>
            <a:br>
              <a:rPr lang="en-US" dirty="0"/>
            </a:br>
            <a:endParaRPr lang="en-US" dirty="0"/>
          </a:p>
        </p:txBody>
      </p:sp>
      <p:sp>
        <p:nvSpPr>
          <p:cNvPr id="4" name="TextBox 3"/>
          <p:cNvSpPr txBox="1"/>
          <p:nvPr/>
        </p:nvSpPr>
        <p:spPr>
          <a:xfrm>
            <a:off x="571499" y="5612367"/>
            <a:ext cx="7893487" cy="923330"/>
          </a:xfrm>
          <a:prstGeom prst="rect">
            <a:avLst/>
          </a:prstGeom>
          <a:noFill/>
        </p:spPr>
        <p:txBody>
          <a:bodyPr wrap="square" rtlCol="0">
            <a:spAutoFit/>
          </a:bodyPr>
          <a:lstStyle/>
          <a:p>
            <a:r>
              <a:rPr lang="en-US" dirty="0"/>
              <a:t>On your action plan look sign up to the BECTU website and look at your branches pages and find out how the branch communicates with its members safely</a:t>
            </a:r>
          </a:p>
        </p:txBody>
      </p:sp>
      <p:pic>
        <p:nvPicPr>
          <p:cNvPr id="5" name="Picture 4"/>
          <p:cNvPicPr>
            <a:picLocks noChangeAspect="1"/>
          </p:cNvPicPr>
          <p:nvPr/>
        </p:nvPicPr>
        <p:blipFill rotWithShape="1">
          <a:blip r:embed="rId3"/>
          <a:srcRect t="8125" r="1860" b="10771"/>
          <a:stretch/>
        </p:blipFill>
        <p:spPr>
          <a:xfrm>
            <a:off x="1760019" y="1409701"/>
            <a:ext cx="6788669" cy="3709988"/>
          </a:xfrm>
          <a:prstGeom prst="rect">
            <a:avLst/>
          </a:prstGeom>
        </p:spPr>
      </p:pic>
    </p:spTree>
    <p:extLst>
      <p:ext uri="{BB962C8B-B14F-4D97-AF65-F5344CB8AC3E}">
        <p14:creationId xmlns:p14="http://schemas.microsoft.com/office/powerpoint/2010/main" val="129843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In groups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dirty="0">
                <a:latin typeface="Arial"/>
                <a:cs typeface="Arial"/>
              </a:rPr>
              <a:t>Activity G: Why people don</a:t>
            </a:r>
            <a:r>
              <a:rPr lang="mr-IN" sz="4000" dirty="0">
                <a:latin typeface="Arial"/>
                <a:cs typeface="Arial"/>
              </a:rPr>
              <a:t>’</a:t>
            </a:r>
            <a:r>
              <a:rPr lang="en-US" sz="4000" dirty="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dirty="0" err="1">
                <a:latin typeface="Arial" panose="020B0604020202020204" pitchFamily="34" charset="0"/>
                <a:cs typeface="Arial" panose="020B0604020202020204" pitchFamily="34" charset="0"/>
              </a:rPr>
              <a:t>infurther</a:t>
            </a:r>
            <a:r>
              <a:rPr lang="en-GB" sz="2400" dirty="0">
                <a:latin typeface="Arial" panose="020B0604020202020204" pitchFamily="34" charset="0"/>
                <a:cs typeface="Arial" panose="020B0604020202020204" pitchFamily="34" charset="0"/>
              </a:rPr>
              <a:t> online sessions.</a:t>
            </a:r>
          </a:p>
          <a:p>
            <a:pPr>
              <a:buClr>
                <a:schemeClr val="tx1"/>
              </a:buClr>
            </a:pPr>
            <a:r>
              <a:rPr lang="en-GB" sz="2400" dirty="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dirty="0" err="1">
                <a:latin typeface="Arial" panose="020B0604020202020204" pitchFamily="34" charset="0"/>
                <a:cs typeface="Arial" panose="020B0604020202020204" pitchFamily="34" charset="0"/>
              </a:rPr>
              <a:t>F.T.O</a:t>
            </a:r>
            <a:r>
              <a:rPr lang="en-GB" sz="2400" dirty="0">
                <a:latin typeface="Arial" panose="020B0604020202020204" pitchFamily="34" charset="0"/>
                <a:cs typeface="Arial" panose="020B0604020202020204" pitchFamily="34" charset="0"/>
              </a:rPr>
              <a:t>?</a:t>
            </a:r>
          </a:p>
          <a:p>
            <a:pPr>
              <a:buClr>
                <a:schemeClr val="tx1"/>
              </a:buClr>
            </a:pPr>
            <a:r>
              <a:rPr lang="en-GB" sz="2400" dirty="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dirty="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dirty="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863750079"/>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dirty="0">
                <a:latin typeface="Arial"/>
                <a:cs typeface="Arial"/>
              </a:rPr>
              <a:t>As part of the rep’s action plan on going back to the workplace you need to find out who fills these roles in your branch?</a:t>
            </a:r>
          </a:p>
          <a:p>
            <a:r>
              <a:rPr lang="en-US" sz="2000" b="1" dirty="0">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dirty="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dirty="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dirty="0">
                <a:latin typeface="Arial"/>
                <a:cs typeface="Arial"/>
              </a:rPr>
              <a:t>In between meetings, the committee can discuss an issue that arises and </a:t>
            </a:r>
            <a:br>
              <a:rPr lang="en-US" sz="2200" i="1" dirty="0">
                <a:latin typeface="Arial"/>
                <a:cs typeface="Arial"/>
              </a:rPr>
            </a:br>
            <a:r>
              <a:rPr lang="en-US" sz="2200" i="1" dirty="0">
                <a:latin typeface="Arial"/>
                <a:cs typeface="Arial"/>
              </a:rPr>
              <a:t>an action decided on</a:t>
            </a:r>
            <a:r>
              <a:rPr lang="en-GB" sz="2200" i="1" dirty="0">
                <a:latin typeface="Arial"/>
                <a:cs typeface="Arial"/>
              </a:rPr>
              <a:t>.</a:t>
            </a:r>
            <a:endParaRPr lang="en-US" sz="2200" i="1" dirty="0">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dirty="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216754141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dirty="0">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dirty="0">
                <a:latin typeface="Arial"/>
                <a:cs typeface="Arial"/>
              </a:rPr>
              <a:t>Which issue should the branch try to address first?</a:t>
            </a:r>
          </a:p>
          <a:p>
            <a:r>
              <a:rPr lang="en-US" sz="2400" b="1" dirty="0">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76" y="0"/>
            <a:ext cx="9475088" cy="1187795"/>
          </a:xfrm>
        </p:spPr>
        <p:txBody>
          <a:bodyPr/>
          <a:lstStyle/>
          <a:p>
            <a:r>
              <a:rPr lang="en-US" dirty="0">
                <a:latin typeface="Arial"/>
                <a:cs typeface="Arial"/>
              </a:rPr>
              <a:t>London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054067317"/>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dirty="0">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dirty="0" err="1">
                <a:latin typeface="Arial"/>
                <a:cs typeface="Arial"/>
              </a:rPr>
              <a:t>Bectu</a:t>
            </a:r>
            <a:r>
              <a:rPr lang="en-US" dirty="0">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3" ma:contentTypeDescription="Create a new document." ma:contentTypeScope="" ma:versionID="017f794e8f59b8cff7f028998416f396">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86f9376a0d39daeadec670cad5d0a54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C5CA7E-F3D2-48B3-8B34-DB884AFA84F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CFF3B23-F7E0-46E6-8ABF-7CD4A1C6243A}">
  <ds:schemaRefs>
    <ds:schemaRef ds:uri="http://schemas.microsoft.com/sharepoint/v3/contenttype/forms"/>
  </ds:schemaRefs>
</ds:datastoreItem>
</file>

<file path=customXml/itemProps3.xml><?xml version="1.0" encoding="utf-8"?>
<ds:datastoreItem xmlns:ds="http://schemas.openxmlformats.org/officeDocument/2006/customXml" ds:itemID="{B8C08911-29E3-4785-B584-C25116CB3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7151</TotalTime>
  <Words>3264</Words>
  <Application>Microsoft Office PowerPoint</Application>
  <PresentationFormat>Widescreen</PresentationFormat>
  <Paragraphs>313</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London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PowerPoint Presentation</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49</cp:revision>
  <cp:lastPrinted>2019-08-27T12:20:31Z</cp:lastPrinted>
  <dcterms:created xsi:type="dcterms:W3CDTF">2019-10-02T11:32:19Z</dcterms:created>
  <dcterms:modified xsi:type="dcterms:W3CDTF">2023-11-29T16:20:35Z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