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6" r:id="rId6"/>
  </p:sldMasterIdLst>
  <p:notesMasterIdLst>
    <p:notesMasterId r:id="rId8"/>
  </p:notesMasterIdLst>
  <p:sldIdLst>
    <p:sldId id="1435" r:id="rId7"/>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AEC422-6B6B-DE3B-30C4-DFE393DF177F}" name="Smith, Kay" initials="SK" userId="S::Kay.Smith2@uuplc.co.uk::fc76e1de-9fa4-4c80-923b-e7e7386540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lton, Philippa" initials="BP" lastIdx="1" clrIdx="0">
    <p:extLst>
      <p:ext uri="{19B8F6BF-5375-455C-9EA6-DF929625EA0E}">
        <p15:presenceInfo xmlns:p15="http://schemas.microsoft.com/office/powerpoint/2012/main" userId="S-1-5-21-2981788143-3642604718-2883591210-311323" providerId="AD"/>
      </p:ext>
    </p:extLst>
  </p:cmAuthor>
  <p:cmAuthor id="2" name="Rotherham, Jane" initials="RJ" lastIdx="4" clrIdx="1">
    <p:extLst>
      <p:ext uri="{19B8F6BF-5375-455C-9EA6-DF929625EA0E}">
        <p15:presenceInfo xmlns:p15="http://schemas.microsoft.com/office/powerpoint/2012/main" userId="S-1-5-21-2981788143-3642604718-2883591210-2970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43"/>
    <a:srgbClr val="C3E088"/>
    <a:srgbClr val="FFCA21"/>
    <a:srgbClr val="008542"/>
    <a:srgbClr val="DBD9D6"/>
    <a:srgbClr val="F0F7E1"/>
    <a:srgbClr val="257C02"/>
    <a:srgbClr val="77226C"/>
    <a:srgbClr val="67CFE3"/>
    <a:srgbClr val="D8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6395" autoAdjust="0"/>
  </p:normalViewPr>
  <p:slideViewPr>
    <p:cSldViewPr snapToGrid="0">
      <p:cViewPr varScale="1">
        <p:scale>
          <a:sx n="64" d="100"/>
          <a:sy n="64" d="100"/>
        </p:scale>
        <p:origin x="392"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57354" cy="52421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35014" y="0"/>
            <a:ext cx="2857354" cy="524210"/>
          </a:xfrm>
          <a:prstGeom prst="rect">
            <a:avLst/>
          </a:prstGeom>
        </p:spPr>
        <p:txBody>
          <a:bodyPr vert="horz" lIns="91440" tIns="45720" rIns="91440" bIns="45720" rtlCol="0"/>
          <a:lstStyle>
            <a:lvl1pPr algn="r">
              <a:defRPr sz="1200"/>
            </a:lvl1pPr>
          </a:lstStyle>
          <a:p>
            <a:fld id="{8C8718E7-36B8-47DD-B2E9-C817EBCADD15}" type="datetimeFigureOut">
              <a:rPr lang="en-GB" smtClean="0"/>
              <a:t>08/05/2025</a:t>
            </a:fld>
            <a:endParaRPr lang="en-GB" dirty="0"/>
          </a:p>
        </p:txBody>
      </p:sp>
      <p:sp>
        <p:nvSpPr>
          <p:cNvPr id="4" name="Slide Image Placeholder 3"/>
          <p:cNvSpPr>
            <a:spLocks noGrp="1" noRot="1" noChangeAspect="1"/>
          </p:cNvSpPr>
          <p:nvPr>
            <p:ph type="sldImg" idx="2"/>
          </p:nvPr>
        </p:nvSpPr>
        <p:spPr>
          <a:xfrm>
            <a:off x="163513" y="1306513"/>
            <a:ext cx="6267450" cy="35258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59389" y="5028059"/>
            <a:ext cx="5275114" cy="4113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923705"/>
            <a:ext cx="2857354" cy="52420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35014" y="9923705"/>
            <a:ext cx="2857354" cy="524209"/>
          </a:xfrm>
          <a:prstGeom prst="rect">
            <a:avLst/>
          </a:prstGeom>
        </p:spPr>
        <p:txBody>
          <a:bodyPr vert="horz" lIns="91440" tIns="45720" rIns="91440" bIns="45720" rtlCol="0" anchor="b"/>
          <a:lstStyle>
            <a:lvl1pPr algn="r">
              <a:defRPr sz="1200"/>
            </a:lvl1pPr>
          </a:lstStyle>
          <a:p>
            <a:fld id="{26367A95-55FD-4225-9A00-C20BCF7FDEA4}" type="slidenum">
              <a:rPr lang="en-GB" smtClean="0"/>
              <a:t>‹#›</a:t>
            </a:fld>
            <a:endParaRPr lang="en-GB" dirty="0"/>
          </a:p>
        </p:txBody>
      </p:sp>
    </p:spTree>
    <p:extLst>
      <p:ext uri="{BB962C8B-B14F-4D97-AF65-F5344CB8AC3E}">
        <p14:creationId xmlns:p14="http://schemas.microsoft.com/office/powerpoint/2010/main" val="276812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211651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229517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351225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iefing Box Content">
    <p:spTree>
      <p:nvGrpSpPr>
        <p:cNvPr id="1" name=""/>
        <p:cNvGrpSpPr/>
        <p:nvPr/>
      </p:nvGrpSpPr>
      <p:grpSpPr>
        <a:xfrm>
          <a:off x="0" y="0"/>
          <a:ext cx="0" cy="0"/>
          <a:chOff x="0" y="0"/>
          <a:chExt cx="0" cy="0"/>
        </a:xfrm>
      </p:grpSpPr>
      <p:sp>
        <p:nvSpPr>
          <p:cNvPr id="14" name="Rectangle 13"/>
          <p:cNvSpPr/>
          <p:nvPr userDrawn="1"/>
        </p:nvSpPr>
        <p:spPr>
          <a:xfrm>
            <a:off x="5030" y="594502"/>
            <a:ext cx="12192000" cy="608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62003" y="678657"/>
            <a:ext cx="8551332" cy="439981"/>
          </a:xfrm>
          <a:prstGeom prst="rect">
            <a:avLst/>
          </a:prstGeom>
        </p:spPr>
        <p:txBody>
          <a:bodyPr>
            <a:noAutofit/>
          </a:bodyPr>
          <a:lstStyle>
            <a:lvl1pPr>
              <a:defRPr sz="2800" b="1">
                <a:solidFill>
                  <a:schemeClr val="bg1"/>
                </a:solidFill>
                <a:latin typeface="Calibri" panose="020F0502020204030204" pitchFamily="34" charset="0"/>
              </a:defRPr>
            </a:lvl1pPr>
          </a:lstStyle>
          <a:p>
            <a:r>
              <a:rPr lang="en-US" dirty="0"/>
              <a:t>Heading: 28pt</a:t>
            </a:r>
          </a:p>
        </p:txBody>
      </p:sp>
      <p:sp>
        <p:nvSpPr>
          <p:cNvPr id="19" name="Footer Placeholder 1"/>
          <p:cNvSpPr txBox="1">
            <a:spLocks/>
          </p:cNvSpPr>
          <p:nvPr/>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rPr>
              <a:pPr algn="r"/>
              <a:t>‹#›</a:t>
            </a:fld>
            <a:endParaRPr lang="en-GB" sz="600" dirty="0">
              <a:solidFill>
                <a:srgbClr val="FFFFFF">
                  <a:lumMod val="50000"/>
                </a:srgbClr>
              </a:solidFill>
            </a:endParaRPr>
          </a:p>
        </p:txBody>
      </p:sp>
      <p:sp>
        <p:nvSpPr>
          <p:cNvPr id="7" name="Content Placeholder 6"/>
          <p:cNvSpPr>
            <a:spLocks noGrp="1"/>
          </p:cNvSpPr>
          <p:nvPr>
            <p:ph sz="quarter" idx="10"/>
          </p:nvPr>
        </p:nvSpPr>
        <p:spPr>
          <a:xfrm>
            <a:off x="761472" y="1638518"/>
            <a:ext cx="10679117" cy="448151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1" hasCustomPrompt="1"/>
          </p:nvPr>
        </p:nvSpPr>
        <p:spPr>
          <a:xfrm>
            <a:off x="8149009" y="84322"/>
            <a:ext cx="3163833" cy="422053"/>
          </a:xfrm>
          <a:prstGeom prst="rect">
            <a:avLst/>
          </a:prstGeom>
        </p:spPr>
        <p:txBody>
          <a:bodyPr anchor="ctr"/>
          <a:lstStyle>
            <a:lvl1pPr marL="0" indent="0" algn="r">
              <a:buNone/>
              <a:defRPr sz="1800" b="1">
                <a:solidFill>
                  <a:schemeClr val="tx2"/>
                </a:solidFill>
              </a:defRPr>
            </a:lvl1pPr>
          </a:lstStyle>
          <a:p>
            <a:pPr lvl="0"/>
            <a:r>
              <a:rPr lang="en-US" dirty="0"/>
              <a:t>Briefing Box Month</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58" t="16213" r="12589" b="19540"/>
          <a:stretch/>
        </p:blipFill>
        <p:spPr>
          <a:xfrm>
            <a:off x="11440589" y="27686"/>
            <a:ext cx="628694" cy="535324"/>
          </a:xfrm>
          <a:prstGeom prst="rect">
            <a:avLst/>
          </a:prstGeom>
        </p:spPr>
      </p:pic>
    </p:spTree>
    <p:extLst>
      <p:ext uri="{BB962C8B-B14F-4D97-AF65-F5344CB8AC3E}">
        <p14:creationId xmlns:p14="http://schemas.microsoft.com/office/powerpoint/2010/main" val="207631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25984445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
    <p:spTree>
      <p:nvGrpSpPr>
        <p:cNvPr id="1" name=""/>
        <p:cNvGrpSpPr/>
        <p:nvPr/>
      </p:nvGrpSpPr>
      <p:grpSpPr>
        <a:xfrm>
          <a:off x="0" y="0"/>
          <a:ext cx="0" cy="0"/>
          <a:chOff x="0" y="0"/>
          <a:chExt cx="0" cy="0"/>
        </a:xfrm>
      </p:grpSpPr>
      <p:pic>
        <p:nvPicPr>
          <p:cNvPr id="10"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32304752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20579805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
    <p:spTree>
      <p:nvGrpSpPr>
        <p:cNvPr id="1" name=""/>
        <p:cNvGrpSpPr/>
        <p:nvPr/>
      </p:nvGrpSpPr>
      <p:grpSpPr>
        <a:xfrm>
          <a:off x="0" y="0"/>
          <a:ext cx="0" cy="0"/>
          <a:chOff x="0" y="0"/>
          <a:chExt cx="0" cy="0"/>
        </a:xfrm>
      </p:grpSpPr>
      <p:pic>
        <p:nvPicPr>
          <p:cNvPr id="10"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23204805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35898645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402985846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11735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32434343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3333367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
    <p:spTree>
      <p:nvGrpSpPr>
        <p:cNvPr id="1" name=""/>
        <p:cNvGrpSpPr/>
        <p:nvPr/>
      </p:nvGrpSpPr>
      <p:grpSpPr>
        <a:xfrm>
          <a:off x="0" y="0"/>
          <a:ext cx="0" cy="0"/>
          <a:chOff x="0" y="0"/>
          <a:chExt cx="0" cy="0"/>
        </a:xfrm>
      </p:grpSpPr>
      <p:pic>
        <p:nvPicPr>
          <p:cNvPr id="10" name="Picture 2" descr="Image result for lake vyrnwy"/>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191" b="8649"/>
          <a:stretch/>
        </p:blipFill>
        <p:spPr bwMode="auto">
          <a:xfrm>
            <a:off x="0" y="0"/>
            <a:ext cx="12192000" cy="685388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outerShdw blurRad="812800" dist="38100" dir="5400000" algn="t" rotWithShape="0">
                    <a:prstClr val="black">
                      <a:alpha val="40000"/>
                    </a:prstClr>
                  </a:outerShdw>
                </a:effectLst>
                <a:latin typeface="Calibri" panose="020F0502020204030204" pitchFamily="34" charset="0"/>
              </a:defRPr>
            </a:lvl1pPr>
          </a:lstStyle>
          <a:p>
            <a:r>
              <a:rPr lang="en-US" dirty="0"/>
              <a:t>Presentation title: 80pt</a:t>
            </a:r>
          </a:p>
        </p:txBody>
      </p:sp>
      <p:sp>
        <p:nvSpPr>
          <p:cNvPr id="23" name="Subtitle 2"/>
          <p:cNvSpPr>
            <a:spLocks noGrp="1"/>
          </p:cNvSpPr>
          <p:nvPr>
            <p:ph type="subTitle" idx="1" hasCustomPrompt="1"/>
          </p:nvPr>
        </p:nvSpPr>
        <p:spPr>
          <a:xfrm>
            <a:off x="1030819" y="3836432"/>
            <a:ext cx="9992783" cy="1368370"/>
          </a:xfrm>
          <a:prstGeom prst="rect">
            <a:avLst/>
          </a:prstGeom>
        </p:spPr>
        <p:txBody>
          <a:bodyPr>
            <a:noAutofit/>
          </a:bodyPr>
          <a:lstStyle>
            <a:lvl1pPr marL="0" indent="0" algn="l">
              <a:buNone/>
              <a:defRPr sz="3200" b="1">
                <a:solidFill>
                  <a:schemeClr val="bg1"/>
                </a:solidFill>
                <a:effectLst>
                  <a:outerShdw blurRad="749300" dist="38100" dir="5400000" algn="t" rotWithShape="0">
                    <a:prstClr val="black">
                      <a:alpha val="58000"/>
                    </a:prstClr>
                  </a:outerShdw>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32pt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255494662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562785"/>
            <a:ext cx="8551332" cy="439981"/>
          </a:xfrm>
          <a:prstGeom prst="rect">
            <a:avLst/>
          </a:prstGeom>
        </p:spPr>
        <p:txBody>
          <a:bodyPr>
            <a:noAutofit/>
          </a:bodyPr>
          <a:lstStyle>
            <a:lvl1pPr>
              <a:defRPr sz="2800" b="1">
                <a:solidFill>
                  <a:srgbClr val="008542"/>
                </a:solidFill>
                <a:latin typeface="Calibri" panose="020F0502020204030204" pitchFamily="34" charset="0"/>
              </a:defRPr>
            </a:lvl1pPr>
          </a:lstStyle>
          <a:p>
            <a:r>
              <a:rPr lang="en-US" dirty="0"/>
              <a:t>Heading: 28pt</a:t>
            </a:r>
          </a:p>
        </p:txBody>
      </p:sp>
      <p:sp>
        <p:nvSpPr>
          <p:cNvPr id="18" name="Footer Placeholder 1"/>
          <p:cNvSpPr txBox="1">
            <a:spLocks/>
          </p:cNvSpPr>
          <p:nvPr/>
        </p:nvSpPr>
        <p:spPr>
          <a:xfrm>
            <a:off x="762001" y="6483354"/>
            <a:ext cx="230292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rgbClr val="FFFFFF">
                    <a:lumMod val="50000"/>
                  </a:srgbClr>
                </a:solidFill>
              </a:rPr>
              <a:t>Copyright © United Utilities Water Limited 2020</a:t>
            </a:r>
          </a:p>
        </p:txBody>
      </p:sp>
      <p:sp>
        <p:nvSpPr>
          <p:cNvPr id="8" name="Subtitle 2"/>
          <p:cNvSpPr>
            <a:spLocks noGrp="1"/>
          </p:cNvSpPr>
          <p:nvPr>
            <p:ph type="subTitle" idx="1" hasCustomPrompt="1"/>
          </p:nvPr>
        </p:nvSpPr>
        <p:spPr>
          <a:xfrm>
            <a:off x="762003" y="1026305"/>
            <a:ext cx="8551332" cy="339785"/>
          </a:xfrm>
          <a:prstGeom prst="rect">
            <a:avLst/>
          </a:prstGeom>
          <a:effectLst/>
        </p:spPr>
        <p:txBody>
          <a:bodyPr>
            <a:noAutofit/>
          </a:bodyPr>
          <a:lstStyle>
            <a:lvl1pPr marL="0" indent="0" algn="l">
              <a:buNone/>
              <a:defRPr sz="1800" b="1">
                <a:solidFill>
                  <a:srgbClr val="008542"/>
                </a:solidFill>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18pt</a:t>
            </a:r>
          </a:p>
        </p:txBody>
      </p:sp>
      <p:sp>
        <p:nvSpPr>
          <p:cNvPr id="7" name="Content Placeholder 6"/>
          <p:cNvSpPr>
            <a:spLocks noGrp="1"/>
          </p:cNvSpPr>
          <p:nvPr>
            <p:ph sz="quarter" idx="10"/>
          </p:nvPr>
        </p:nvSpPr>
        <p:spPr>
          <a:xfrm>
            <a:off x="761472" y="1638518"/>
            <a:ext cx="10679117" cy="448151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354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without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562785"/>
            <a:ext cx="8551332" cy="439981"/>
          </a:xfrm>
          <a:prstGeom prst="rect">
            <a:avLst/>
          </a:prstGeom>
        </p:spPr>
        <p:txBody>
          <a:bodyPr>
            <a:noAutofit/>
          </a:bodyPr>
          <a:lstStyle>
            <a:lvl1pPr>
              <a:defRPr sz="2800" b="1" baseline="0">
                <a:solidFill>
                  <a:srgbClr val="008542"/>
                </a:solidFill>
                <a:latin typeface="Calibri" panose="020F0502020204030204" pitchFamily="34" charset="0"/>
              </a:defRPr>
            </a:lvl1pPr>
          </a:lstStyle>
          <a:p>
            <a:r>
              <a:rPr lang="en-US" dirty="0"/>
              <a:t>Heading: 28pt</a:t>
            </a:r>
          </a:p>
        </p:txBody>
      </p:sp>
      <p:sp>
        <p:nvSpPr>
          <p:cNvPr id="7" name="Content Placeholder 6"/>
          <p:cNvSpPr>
            <a:spLocks noGrp="1"/>
          </p:cNvSpPr>
          <p:nvPr>
            <p:ph sz="quarter" idx="10"/>
          </p:nvPr>
        </p:nvSpPr>
        <p:spPr>
          <a:xfrm>
            <a:off x="761472" y="1354667"/>
            <a:ext cx="10679117" cy="4641019"/>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spTree>
    <p:extLst>
      <p:ext uri="{BB962C8B-B14F-4D97-AF65-F5344CB8AC3E}">
        <p14:creationId xmlns:p14="http://schemas.microsoft.com/office/powerpoint/2010/main" val="4230530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2"/>
        </a:solidFill>
        <a:effectLst/>
      </p:bgPr>
    </p:bg>
    <p:spTree>
      <p:nvGrpSpPr>
        <p:cNvPr id="1" name=""/>
        <p:cNvGrpSpPr/>
        <p:nvPr/>
      </p:nvGrpSpPr>
      <p:grpSpPr>
        <a:xfrm>
          <a:off x="0" y="0"/>
          <a:ext cx="0" cy="0"/>
          <a:chOff x="0" y="0"/>
          <a:chExt cx="0" cy="0"/>
        </a:xfrm>
      </p:grpSpPr>
      <p:sp>
        <p:nvSpPr>
          <p:cNvPr id="17" name="Rectangle 16"/>
          <p:cNvSpPr/>
          <p:nvPr userDrawn="1"/>
        </p:nvSpPr>
        <p:spPr>
          <a:xfrm>
            <a:off x="0" y="6066000"/>
            <a:ext cx="12192000" cy="7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0" name="Title 1"/>
          <p:cNvSpPr>
            <a:spLocks noGrp="1"/>
          </p:cNvSpPr>
          <p:nvPr>
            <p:ph type="ctrTitle" hasCustomPrompt="1"/>
          </p:nvPr>
        </p:nvSpPr>
        <p:spPr>
          <a:xfrm>
            <a:off x="1030819" y="1117600"/>
            <a:ext cx="9992783" cy="2604627"/>
          </a:xfrm>
          <a:prstGeom prst="rect">
            <a:avLst/>
          </a:prstGeom>
        </p:spPr>
        <p:txBody>
          <a:bodyPr lIns="0" tIns="0" rIns="0" bIns="0" anchor="b"/>
          <a:lstStyle>
            <a:lvl1pPr algn="l">
              <a:lnSpc>
                <a:spcPct val="80000"/>
              </a:lnSpc>
              <a:defRPr sz="8000" b="1" baseline="0">
                <a:solidFill>
                  <a:schemeClr val="bg1"/>
                </a:solidFill>
                <a:effectLst/>
                <a:latin typeface="Calibri" panose="020F0502020204030204" pitchFamily="34" charset="0"/>
              </a:defRPr>
            </a:lvl1pPr>
          </a:lstStyle>
          <a:p>
            <a:r>
              <a:rPr lang="en-US" dirty="0"/>
              <a:t>Divider slide title: 80pt</a:t>
            </a:r>
          </a:p>
        </p:txBody>
      </p:sp>
      <p:sp>
        <p:nvSpPr>
          <p:cNvPr id="21" name="Subtitle 2"/>
          <p:cNvSpPr>
            <a:spLocks noGrp="1"/>
          </p:cNvSpPr>
          <p:nvPr>
            <p:ph type="subTitle" idx="1" hasCustomPrompt="1"/>
          </p:nvPr>
        </p:nvSpPr>
        <p:spPr>
          <a:xfrm>
            <a:off x="1030819" y="3836432"/>
            <a:ext cx="9992783" cy="1368370"/>
          </a:xfrm>
          <a:prstGeom prst="rect">
            <a:avLst/>
          </a:prstGeom>
        </p:spPr>
        <p:txBody>
          <a:bodyPr anchor="t">
            <a:noAutofit/>
          </a:bodyPr>
          <a:lstStyle>
            <a:lvl1pPr marL="0" indent="0" algn="l">
              <a:buNone/>
              <a:defRPr sz="3200" b="1">
                <a:solidFill>
                  <a:schemeClr val="bg1"/>
                </a:solidFill>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if needed: 32pt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255" y="6300000"/>
            <a:ext cx="974086" cy="324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242" t="77538" r="7079" b="9423"/>
          <a:stretch/>
        </p:blipFill>
        <p:spPr>
          <a:xfrm>
            <a:off x="9304290" y="6373646"/>
            <a:ext cx="2494010" cy="205473"/>
          </a:xfrm>
          <a:prstGeom prst="rect">
            <a:avLst/>
          </a:prstGeom>
        </p:spPr>
      </p:pic>
    </p:spTree>
    <p:extLst>
      <p:ext uri="{BB962C8B-B14F-4D97-AF65-F5344CB8AC3E}">
        <p14:creationId xmlns:p14="http://schemas.microsoft.com/office/powerpoint/2010/main" val="367143988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1"/>
          <p:cNvSpPr txBox="1">
            <a:spLocks/>
          </p:cNvSpPr>
          <p:nvPr userDrawn="1"/>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rPr>
              <a:pPr algn="r"/>
              <a:t>‹#›</a:t>
            </a:fld>
            <a:endParaRPr lang="en-GB" sz="600" dirty="0">
              <a:solidFill>
                <a:srgbClr val="FFFFFF">
                  <a:lumMod val="50000"/>
                </a:srgbClr>
              </a:solidFill>
            </a:endParaRPr>
          </a:p>
        </p:txBody>
      </p:sp>
    </p:spTree>
    <p:extLst>
      <p:ext uri="{BB962C8B-B14F-4D97-AF65-F5344CB8AC3E}">
        <p14:creationId xmlns:p14="http://schemas.microsoft.com/office/powerpoint/2010/main" val="1611833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iefing Box Content">
    <p:spTree>
      <p:nvGrpSpPr>
        <p:cNvPr id="1" name=""/>
        <p:cNvGrpSpPr/>
        <p:nvPr/>
      </p:nvGrpSpPr>
      <p:grpSpPr>
        <a:xfrm>
          <a:off x="0" y="0"/>
          <a:ext cx="0" cy="0"/>
          <a:chOff x="0" y="0"/>
          <a:chExt cx="0" cy="0"/>
        </a:xfrm>
      </p:grpSpPr>
      <p:sp>
        <p:nvSpPr>
          <p:cNvPr id="14" name="Rectangle 13"/>
          <p:cNvSpPr/>
          <p:nvPr userDrawn="1"/>
        </p:nvSpPr>
        <p:spPr>
          <a:xfrm>
            <a:off x="5030" y="594502"/>
            <a:ext cx="12192000" cy="608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62003" y="678657"/>
            <a:ext cx="8551332" cy="439981"/>
          </a:xfrm>
          <a:prstGeom prst="rect">
            <a:avLst/>
          </a:prstGeom>
        </p:spPr>
        <p:txBody>
          <a:bodyPr>
            <a:noAutofit/>
          </a:bodyPr>
          <a:lstStyle>
            <a:lvl1pPr>
              <a:defRPr sz="2800" b="1">
                <a:solidFill>
                  <a:schemeClr val="bg1"/>
                </a:solidFill>
                <a:latin typeface="Calibri" panose="020F0502020204030204" pitchFamily="34" charset="0"/>
              </a:defRPr>
            </a:lvl1pPr>
          </a:lstStyle>
          <a:p>
            <a:r>
              <a:rPr lang="en-US" dirty="0"/>
              <a:t>Heading: 28pt</a:t>
            </a:r>
          </a:p>
        </p:txBody>
      </p:sp>
      <p:sp>
        <p:nvSpPr>
          <p:cNvPr id="7" name="Content Placeholder 6"/>
          <p:cNvSpPr>
            <a:spLocks noGrp="1"/>
          </p:cNvSpPr>
          <p:nvPr>
            <p:ph sz="quarter" idx="10"/>
          </p:nvPr>
        </p:nvSpPr>
        <p:spPr>
          <a:xfrm>
            <a:off x="761472" y="1638518"/>
            <a:ext cx="10679117" cy="448151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1" hasCustomPrompt="1"/>
          </p:nvPr>
        </p:nvSpPr>
        <p:spPr>
          <a:xfrm>
            <a:off x="8149009" y="84322"/>
            <a:ext cx="3163833" cy="422053"/>
          </a:xfrm>
          <a:prstGeom prst="rect">
            <a:avLst/>
          </a:prstGeom>
        </p:spPr>
        <p:txBody>
          <a:bodyPr anchor="ctr"/>
          <a:lstStyle>
            <a:lvl1pPr marL="0" indent="0" algn="r">
              <a:buNone/>
              <a:defRPr sz="1800" b="1">
                <a:solidFill>
                  <a:schemeClr val="tx2"/>
                </a:solidFill>
              </a:defRPr>
            </a:lvl1pPr>
          </a:lstStyle>
          <a:p>
            <a:pPr lvl="0"/>
            <a:r>
              <a:rPr lang="en-US" dirty="0"/>
              <a:t>Briefing Box Month</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58" t="16213" r="12589" b="19540"/>
          <a:stretch/>
        </p:blipFill>
        <p:spPr>
          <a:xfrm>
            <a:off x="11440589" y="27686"/>
            <a:ext cx="628694" cy="535324"/>
          </a:xfrm>
          <a:prstGeom prst="rect">
            <a:avLst/>
          </a:prstGeom>
        </p:spPr>
      </p:pic>
    </p:spTree>
    <p:extLst>
      <p:ext uri="{BB962C8B-B14F-4D97-AF65-F5344CB8AC3E}">
        <p14:creationId xmlns:p14="http://schemas.microsoft.com/office/powerpoint/2010/main" val="1407251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riefing Box Content">
    <p:spTree>
      <p:nvGrpSpPr>
        <p:cNvPr id="1" name=""/>
        <p:cNvGrpSpPr/>
        <p:nvPr/>
      </p:nvGrpSpPr>
      <p:grpSpPr>
        <a:xfrm>
          <a:off x="0" y="0"/>
          <a:ext cx="0" cy="0"/>
          <a:chOff x="0" y="0"/>
          <a:chExt cx="0" cy="0"/>
        </a:xfrm>
      </p:grpSpPr>
      <p:sp>
        <p:nvSpPr>
          <p:cNvPr id="14" name="Rectangle 13"/>
          <p:cNvSpPr/>
          <p:nvPr userDrawn="1"/>
        </p:nvSpPr>
        <p:spPr>
          <a:xfrm>
            <a:off x="5030" y="594502"/>
            <a:ext cx="12192000" cy="608291"/>
          </a:xfrm>
          <a:prstGeom prst="rect">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62003" y="678657"/>
            <a:ext cx="8551332" cy="439981"/>
          </a:xfrm>
          <a:prstGeom prst="rect">
            <a:avLst/>
          </a:prstGeom>
        </p:spPr>
        <p:txBody>
          <a:bodyPr>
            <a:noAutofit/>
          </a:bodyPr>
          <a:lstStyle>
            <a:lvl1pPr>
              <a:defRPr sz="2800" b="1">
                <a:solidFill>
                  <a:schemeClr val="bg1"/>
                </a:solidFill>
                <a:latin typeface="Calibri" panose="020F0502020204030204" pitchFamily="34" charset="0"/>
              </a:defRPr>
            </a:lvl1pPr>
          </a:lstStyle>
          <a:p>
            <a:r>
              <a:rPr lang="en-US" dirty="0"/>
              <a:t>Heading: 28pt</a:t>
            </a:r>
          </a:p>
        </p:txBody>
      </p:sp>
      <p:sp>
        <p:nvSpPr>
          <p:cNvPr id="7" name="Content Placeholder 6"/>
          <p:cNvSpPr>
            <a:spLocks noGrp="1"/>
          </p:cNvSpPr>
          <p:nvPr>
            <p:ph sz="quarter" idx="10"/>
          </p:nvPr>
        </p:nvSpPr>
        <p:spPr>
          <a:xfrm>
            <a:off x="761472" y="1638518"/>
            <a:ext cx="10679117" cy="448151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1" hasCustomPrompt="1"/>
          </p:nvPr>
        </p:nvSpPr>
        <p:spPr>
          <a:xfrm>
            <a:off x="8149009" y="84322"/>
            <a:ext cx="3163833" cy="422053"/>
          </a:xfrm>
          <a:prstGeom prst="rect">
            <a:avLst/>
          </a:prstGeom>
        </p:spPr>
        <p:txBody>
          <a:bodyPr anchor="ctr"/>
          <a:lstStyle>
            <a:lvl1pPr marL="0" indent="0" algn="r">
              <a:buNone/>
              <a:defRPr sz="1800" b="1">
                <a:solidFill>
                  <a:schemeClr val="tx2"/>
                </a:solidFill>
              </a:defRPr>
            </a:lvl1pPr>
          </a:lstStyle>
          <a:p>
            <a:pPr lvl="0"/>
            <a:r>
              <a:rPr lang="en-US" dirty="0"/>
              <a:t>Briefing Box Month</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58" t="16213" r="12589" b="19540"/>
          <a:stretch/>
        </p:blipFill>
        <p:spPr>
          <a:xfrm>
            <a:off x="11440589" y="27686"/>
            <a:ext cx="628694" cy="535324"/>
          </a:xfrm>
          <a:prstGeom prst="rect">
            <a:avLst/>
          </a:prstGeom>
        </p:spPr>
      </p:pic>
    </p:spTree>
    <p:extLst>
      <p:ext uri="{BB962C8B-B14F-4D97-AF65-F5344CB8AC3E}">
        <p14:creationId xmlns:p14="http://schemas.microsoft.com/office/powerpoint/2010/main" val="521832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riefing Box Content">
    <p:spTree>
      <p:nvGrpSpPr>
        <p:cNvPr id="1" name=""/>
        <p:cNvGrpSpPr/>
        <p:nvPr/>
      </p:nvGrpSpPr>
      <p:grpSpPr>
        <a:xfrm>
          <a:off x="0" y="0"/>
          <a:ext cx="0" cy="0"/>
          <a:chOff x="0" y="0"/>
          <a:chExt cx="0" cy="0"/>
        </a:xfrm>
      </p:grpSpPr>
      <p:sp>
        <p:nvSpPr>
          <p:cNvPr id="14" name="Rectangle 13"/>
          <p:cNvSpPr/>
          <p:nvPr userDrawn="1"/>
        </p:nvSpPr>
        <p:spPr>
          <a:xfrm>
            <a:off x="5030" y="594502"/>
            <a:ext cx="12192000" cy="608291"/>
          </a:xfrm>
          <a:prstGeom prst="rect">
            <a:avLst/>
          </a:prstGeom>
          <a:solidFill>
            <a:srgbClr val="772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62003" y="678657"/>
            <a:ext cx="8551332" cy="439981"/>
          </a:xfrm>
          <a:prstGeom prst="rect">
            <a:avLst/>
          </a:prstGeom>
        </p:spPr>
        <p:txBody>
          <a:bodyPr>
            <a:noAutofit/>
          </a:bodyPr>
          <a:lstStyle>
            <a:lvl1pPr>
              <a:defRPr sz="2800" b="1">
                <a:solidFill>
                  <a:schemeClr val="bg1"/>
                </a:solidFill>
                <a:latin typeface="Calibri" panose="020F0502020204030204" pitchFamily="34" charset="0"/>
              </a:defRPr>
            </a:lvl1pPr>
          </a:lstStyle>
          <a:p>
            <a:r>
              <a:rPr lang="en-US" dirty="0"/>
              <a:t>Heading: 28pt</a:t>
            </a:r>
          </a:p>
        </p:txBody>
      </p:sp>
      <p:sp>
        <p:nvSpPr>
          <p:cNvPr id="7" name="Content Placeholder 6"/>
          <p:cNvSpPr>
            <a:spLocks noGrp="1"/>
          </p:cNvSpPr>
          <p:nvPr>
            <p:ph sz="quarter" idx="10"/>
          </p:nvPr>
        </p:nvSpPr>
        <p:spPr>
          <a:xfrm>
            <a:off x="761472" y="1638518"/>
            <a:ext cx="10679117" cy="4481512"/>
          </a:xfrm>
          <a:prstGeom prst="rect">
            <a:avLst/>
          </a:prstGeo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11" hasCustomPrompt="1"/>
          </p:nvPr>
        </p:nvSpPr>
        <p:spPr>
          <a:xfrm>
            <a:off x="8149009" y="84322"/>
            <a:ext cx="3163833" cy="422053"/>
          </a:xfrm>
          <a:prstGeom prst="rect">
            <a:avLst/>
          </a:prstGeom>
        </p:spPr>
        <p:txBody>
          <a:bodyPr anchor="ctr"/>
          <a:lstStyle>
            <a:lvl1pPr marL="0" indent="0" algn="r">
              <a:buNone/>
              <a:defRPr sz="1800" b="1">
                <a:solidFill>
                  <a:schemeClr val="tx2"/>
                </a:solidFill>
              </a:defRPr>
            </a:lvl1pPr>
          </a:lstStyle>
          <a:p>
            <a:pPr lvl="0"/>
            <a:r>
              <a:rPr lang="en-US" dirty="0"/>
              <a:t>Briefing Box Month</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58" t="16213" r="12589" b="19540"/>
          <a:stretch/>
        </p:blipFill>
        <p:spPr>
          <a:xfrm>
            <a:off x="11440589" y="27686"/>
            <a:ext cx="628694" cy="535324"/>
          </a:xfrm>
          <a:prstGeom prst="rect">
            <a:avLst/>
          </a:prstGeom>
        </p:spPr>
      </p:pic>
    </p:spTree>
    <p:extLst>
      <p:ext uri="{BB962C8B-B14F-4D97-AF65-F5344CB8AC3E}">
        <p14:creationId xmlns:p14="http://schemas.microsoft.com/office/powerpoint/2010/main" val="274279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riefing Box Content">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8149009" y="84322"/>
            <a:ext cx="3163833" cy="422053"/>
          </a:xfrm>
          <a:prstGeom prst="rect">
            <a:avLst/>
          </a:prstGeom>
        </p:spPr>
        <p:txBody>
          <a:bodyPr anchor="ctr"/>
          <a:lstStyle>
            <a:lvl1pPr marL="0" indent="0" algn="r">
              <a:buNone/>
              <a:defRPr sz="1800" b="1">
                <a:solidFill>
                  <a:schemeClr val="tx2"/>
                </a:solidFill>
              </a:defRPr>
            </a:lvl1pPr>
          </a:lstStyle>
          <a:p>
            <a:pPr lvl="0"/>
            <a:r>
              <a:rPr lang="en-US" dirty="0"/>
              <a:t>Briefing Box Month</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58" t="16213" r="12589" b="19540"/>
          <a:stretch/>
        </p:blipFill>
        <p:spPr>
          <a:xfrm>
            <a:off x="11440589" y="27686"/>
            <a:ext cx="628694" cy="535324"/>
          </a:xfrm>
          <a:prstGeom prst="rect">
            <a:avLst/>
          </a:prstGeom>
        </p:spPr>
      </p:pic>
    </p:spTree>
    <p:extLst>
      <p:ext uri="{BB962C8B-B14F-4D97-AF65-F5344CB8AC3E}">
        <p14:creationId xmlns:p14="http://schemas.microsoft.com/office/powerpoint/2010/main" val="2625403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ext slide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3" y="562785"/>
            <a:ext cx="8551332" cy="439981"/>
          </a:xfrm>
          <a:prstGeom prst="rect">
            <a:avLst/>
          </a:prstGeom>
        </p:spPr>
        <p:txBody>
          <a:bodyPr>
            <a:noAutofit/>
          </a:bodyPr>
          <a:lstStyle>
            <a:lvl1pPr>
              <a:defRPr sz="2800" b="1">
                <a:solidFill>
                  <a:srgbClr val="008542"/>
                </a:solidFill>
                <a:latin typeface="Calibri" panose="020F0502020204030204" pitchFamily="34" charset="0"/>
              </a:defRPr>
            </a:lvl1pPr>
          </a:lstStyle>
          <a:p>
            <a:r>
              <a:rPr lang="en-US" dirty="0"/>
              <a:t>Heading: 28pt</a:t>
            </a:r>
          </a:p>
        </p:txBody>
      </p:sp>
      <p:sp>
        <p:nvSpPr>
          <p:cNvPr id="19" name="Footer Placeholder 1"/>
          <p:cNvSpPr txBox="1">
            <a:spLocks/>
          </p:cNvSpPr>
          <p:nvPr/>
        </p:nvSpPr>
        <p:spPr>
          <a:xfrm>
            <a:off x="11440589" y="6483354"/>
            <a:ext cx="4847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99010BB-F1CF-4422-A220-2D1BCBBB1C17}" type="slidenum">
              <a:rPr lang="en-GB" sz="800" smtClean="0">
                <a:solidFill>
                  <a:srgbClr val="FFFFFF">
                    <a:lumMod val="50000"/>
                  </a:srgbClr>
                </a:solidFill>
              </a:rPr>
              <a:pPr algn="r"/>
              <a:t>‹#›</a:t>
            </a:fld>
            <a:endParaRPr lang="en-GB" sz="600" dirty="0">
              <a:solidFill>
                <a:srgbClr val="FFFFFF">
                  <a:lumMod val="50000"/>
                </a:srgbClr>
              </a:solidFill>
            </a:endParaRPr>
          </a:p>
        </p:txBody>
      </p:sp>
      <p:sp>
        <p:nvSpPr>
          <p:cNvPr id="8" name="Subtitle 2"/>
          <p:cNvSpPr>
            <a:spLocks noGrp="1"/>
          </p:cNvSpPr>
          <p:nvPr>
            <p:ph type="subTitle" idx="1" hasCustomPrompt="1"/>
          </p:nvPr>
        </p:nvSpPr>
        <p:spPr>
          <a:xfrm>
            <a:off x="762003" y="1026305"/>
            <a:ext cx="8551332" cy="339785"/>
          </a:xfrm>
          <a:prstGeom prst="rect">
            <a:avLst/>
          </a:prstGeom>
          <a:effectLst/>
        </p:spPr>
        <p:txBody>
          <a:bodyPr>
            <a:noAutofit/>
          </a:bodyPr>
          <a:lstStyle>
            <a:lvl1pPr marL="0" indent="0" algn="l">
              <a:buNone/>
              <a:defRPr sz="1800" b="1">
                <a:solidFill>
                  <a:srgbClr val="008542"/>
                </a:solidFill>
                <a:effectLst/>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Subheading: 18pt</a:t>
            </a:r>
          </a:p>
        </p:txBody>
      </p:sp>
      <p:sp>
        <p:nvSpPr>
          <p:cNvPr id="6" name="Text Placeholder 5"/>
          <p:cNvSpPr>
            <a:spLocks noGrp="1"/>
          </p:cNvSpPr>
          <p:nvPr>
            <p:ph type="body" sz="quarter" idx="11" hasCustomPrompt="1"/>
          </p:nvPr>
        </p:nvSpPr>
        <p:spPr>
          <a:xfrm>
            <a:off x="762001" y="1676399"/>
            <a:ext cx="8551334" cy="4319287"/>
          </a:xfrm>
          <a:prstGeom prst="rect">
            <a:avLst/>
          </a:prstGeom>
        </p:spPr>
        <p:txBody>
          <a:bodyPr/>
          <a:lstStyle>
            <a:lvl1pPr marL="0" indent="0">
              <a:lnSpc>
                <a:spcPct val="100000"/>
              </a:lnSpc>
              <a:spcBef>
                <a:spcPts val="0"/>
              </a:spcBef>
              <a:buNone/>
              <a:defRPr sz="1600" baseline="0">
                <a:latin typeface="Calibri" panose="020F0502020204030204" pitchFamily="34" charset="0"/>
              </a:defRPr>
            </a:lvl1pPr>
          </a:lstStyle>
          <a:p>
            <a:pPr lvl="0"/>
            <a:r>
              <a:rPr lang="en-US" dirty="0"/>
              <a:t>Body: 16pt</a:t>
            </a:r>
          </a:p>
          <a:p>
            <a:pPr lvl="0"/>
            <a:r>
              <a:rPr lang="en-US" dirty="0"/>
              <a:t>(Only widen text box if necessary)</a:t>
            </a:r>
            <a:endParaRPr lang="en-GB" dirty="0"/>
          </a:p>
        </p:txBody>
      </p:sp>
    </p:spTree>
    <p:extLst>
      <p:ext uri="{BB962C8B-B14F-4D97-AF65-F5344CB8AC3E}">
        <p14:creationId xmlns:p14="http://schemas.microsoft.com/office/powerpoint/2010/main" val="24117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82072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375680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111419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235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196620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21017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AB1DE-2BC9-441C-931C-C6190DC81681}" type="datetimeFigureOut">
              <a:rPr lang="en-GB" smtClean="0"/>
              <a:t>08/05/2025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1BAC76-7BD9-4352-93F2-6D69A7AAD1A4}" type="slidenum">
              <a:rPr lang="en-GB" smtClean="0"/>
              <a:t>‹#›</a:t>
            </a:fld>
            <a:endParaRPr lang="en-GB" dirty="0"/>
          </a:p>
        </p:txBody>
      </p:sp>
    </p:spTree>
    <p:extLst>
      <p:ext uri="{BB962C8B-B14F-4D97-AF65-F5344CB8AC3E}">
        <p14:creationId xmlns:p14="http://schemas.microsoft.com/office/powerpoint/2010/main" val="62928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AB1DE-2BC9-441C-931C-C6190DC81681}" type="datetimeFigureOut">
              <a:rPr lang="en-GB" smtClean="0"/>
              <a:t>08/05/2025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BAC76-7BD9-4352-93F2-6D69A7AAD1A4}" type="slidenum">
              <a:rPr lang="en-GB" smtClean="0"/>
              <a:t>‹#›</a:t>
            </a:fld>
            <a:endParaRPr lang="en-GB" dirty="0"/>
          </a:p>
        </p:txBody>
      </p:sp>
    </p:spTree>
    <p:extLst>
      <p:ext uri="{BB962C8B-B14F-4D97-AF65-F5344CB8AC3E}">
        <p14:creationId xmlns:p14="http://schemas.microsoft.com/office/powerpoint/2010/main" val="28072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7725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53" r:id="rId12"/>
    <p:sldLayoutId id="2147483761" r:id="rId13"/>
    <p:sldLayoutId id="2147483762" r:id="rId14"/>
    <p:sldLayoutId id="2147483765" r:id="rId15"/>
    <p:sldLayoutId id="2147483763" r:id="rId16"/>
    <p:sldLayoutId id="2147483699"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open.edu/openlearn/" TargetMode="External"/><Relationship Id="rId13" Type="http://schemas.openxmlformats.org/officeDocument/2006/relationships/image" Target="../media/image14.png"/><Relationship Id="rId3" Type="http://schemas.openxmlformats.org/officeDocument/2006/relationships/hyperlink" Target="https://unitedutilities.learningpool.com/totara/dashboard/" TargetMode="External"/><Relationship Id="rId7" Type="http://schemas.openxmlformats.org/officeDocument/2006/relationships/hyperlink" Target="https://www.skillsforcareers.education.gov.uk/" TargetMode="External"/><Relationship Id="rId12" Type="http://schemas.openxmlformats.org/officeDocument/2006/relationships/hyperlink" Target="https://www.learningatworkweek.com/LAWW/LAWW/Build-Your-Week/Plan/Get%20connected.aspx?hkey=e398a187-bd25-407f-8b52-897e92027b4a" TargetMode="External"/><Relationship Id="rId2" Type="http://schemas.openxmlformats.org/officeDocument/2006/relationships/hyperlink" Target="https://pipeline/display/public/HROPS/Helping+you+on+your+career+journey+at+UU" TargetMode="External"/><Relationship Id="rId1" Type="http://schemas.openxmlformats.org/officeDocument/2006/relationships/slideLayout" Target="../slideLayouts/slideLayout2.xml"/><Relationship Id="rId6" Type="http://schemas.openxmlformats.org/officeDocument/2006/relationships/hyperlink" Target="https://www.skillsforcareers.education.gov.uk/pages/skills-for-life" TargetMode="External"/><Relationship Id="rId11" Type="http://schemas.openxmlformats.org/officeDocument/2006/relationships/image" Target="../media/image13.png"/><Relationship Id="rId5" Type="http://schemas.openxmlformats.org/officeDocument/2006/relationships/hyperlink" Target="https://unitedutilities.learningpool.com/totara/dashboard/index.php?id=29" TargetMode="External"/><Relationship Id="rId10" Type="http://schemas.openxmlformats.org/officeDocument/2006/relationships/image" Target="../media/image12.png"/><Relationship Id="rId4" Type="http://schemas.openxmlformats.org/officeDocument/2006/relationships/hyperlink" Target="https://uusp/uu/SpKC/EC/LifelongLearning/SitePages/Home.aspx" TargetMode="External"/><Relationship Id="rId9" Type="http://schemas.openxmlformats.org/officeDocument/2006/relationships/hyperlink" Target="https://www.bbc.co.uk/bitesize" TargetMode="Externa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1E2C8F-8EFC-9425-E9F9-A5CCABDC08C7}"/>
              </a:ext>
            </a:extLst>
          </p:cNvPr>
          <p:cNvSpPr/>
          <p:nvPr/>
        </p:nvSpPr>
        <p:spPr>
          <a:xfrm>
            <a:off x="7133735" y="3759085"/>
            <a:ext cx="5058265" cy="2551679"/>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494AA52-87FE-3FCF-5E28-9A92D04416F7}"/>
              </a:ext>
            </a:extLst>
          </p:cNvPr>
          <p:cNvSpPr txBox="1"/>
          <p:nvPr/>
        </p:nvSpPr>
        <p:spPr>
          <a:xfrm>
            <a:off x="0" y="620530"/>
            <a:ext cx="9942786"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24E43"/>
                </a:solidFill>
                <a:latin typeface="Calibri" panose="020F0502020204030204" pitchFamily="34" charset="0"/>
              </a:rPr>
              <a:t>Helping you develop and grow your skills at UU</a:t>
            </a:r>
            <a:endPar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214091CC-363B-8BA6-4326-3A58BD7D375F}"/>
              </a:ext>
            </a:extLst>
          </p:cNvPr>
          <p:cNvSpPr txBox="1"/>
          <p:nvPr/>
        </p:nvSpPr>
        <p:spPr>
          <a:xfrm>
            <a:off x="7299503" y="3771569"/>
            <a:ext cx="4481689" cy="3539430"/>
          </a:xfrm>
          <a:prstGeom prst="rect">
            <a:avLst/>
          </a:prstGeom>
          <a:noFill/>
        </p:spPr>
        <p:txBody>
          <a:bodyPr wrap="square" rtlCol="0">
            <a:spAutoFit/>
          </a:bodyPr>
          <a:lstStyle/>
          <a:p>
            <a:r>
              <a:rPr lang="en-GB" sz="1600" dirty="0">
                <a:solidFill>
                  <a:schemeClr val="bg1"/>
                </a:solidFill>
              </a:rPr>
              <a:t>Some useful links to support your continual learning:</a:t>
            </a:r>
          </a:p>
          <a:p>
            <a:pPr marL="285750" indent="-285750">
              <a:buFont typeface="Arial" panose="020B0604020202020204" pitchFamily="34" charset="0"/>
              <a:buChar char="•"/>
            </a:pPr>
            <a:r>
              <a:rPr lang="en-GB" sz="1600" dirty="0">
                <a:solidFill>
                  <a:schemeClr val="bg1"/>
                </a:solidFill>
                <a:hlinkClick r:id="rId2"/>
              </a:rPr>
              <a:t>Helping you on your Career Journey at UU</a:t>
            </a:r>
            <a:endParaRPr lang="en-GB" sz="1600" dirty="0">
              <a:solidFill>
                <a:schemeClr val="bg1"/>
              </a:solidFill>
              <a:hlinkClick r:id="rId3"/>
            </a:endParaRPr>
          </a:p>
          <a:p>
            <a:pPr marL="285750" indent="-285750">
              <a:buFont typeface="Arial" panose="020B0604020202020204" pitchFamily="34" charset="0"/>
              <a:buChar char="•"/>
            </a:pPr>
            <a:r>
              <a:rPr lang="en-GB" sz="1600" dirty="0">
                <a:solidFill>
                  <a:schemeClr val="bg1"/>
                </a:solidFill>
                <a:hlinkClick r:id="rId3"/>
              </a:rPr>
              <a:t>educate</a:t>
            </a:r>
            <a:endParaRPr lang="en-GB" sz="1600" dirty="0">
              <a:solidFill>
                <a:schemeClr val="bg1"/>
              </a:solidFill>
            </a:endParaRPr>
          </a:p>
          <a:p>
            <a:pPr marL="285750" indent="-285750">
              <a:buFont typeface="Arial" panose="020B0604020202020204" pitchFamily="34" charset="0"/>
              <a:buChar char="•"/>
            </a:pPr>
            <a:r>
              <a:rPr lang="en-GB" sz="1600" dirty="0">
                <a:hlinkClick r:id="rId4"/>
              </a:rPr>
              <a:t>UU Lifelong Learning - Home</a:t>
            </a: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hlinkClick r:id="rId5"/>
              </a:rPr>
              <a:t>Leadership Development Store</a:t>
            </a: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hlinkClick r:id="rId6"/>
              </a:rPr>
              <a:t>Skills for life</a:t>
            </a: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hlinkClick r:id="rId7"/>
              </a:rPr>
              <a:t>Skills for careers</a:t>
            </a: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hlinkClick r:id="rId8"/>
              </a:rPr>
              <a:t>Open Learn</a:t>
            </a: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hlinkClick r:id="rId9"/>
              </a:rPr>
              <a:t>BBC Bitesize</a:t>
            </a:r>
            <a:endParaRPr lang="en-GB" sz="1600" dirty="0">
              <a:solidFill>
                <a:schemeClr val="bg1"/>
              </a:solidFill>
            </a:endParaRPr>
          </a:p>
          <a:p>
            <a:pPr marL="285750" indent="-285750">
              <a:buFont typeface="Arial" panose="020B0604020202020204" pitchFamily="34" charset="0"/>
              <a:buChar char="•"/>
            </a:pPr>
            <a:endParaRPr lang="en-GB" sz="1600" dirty="0">
              <a:solidFill>
                <a:schemeClr val="bg1"/>
              </a:solidFill>
            </a:endParaRPr>
          </a:p>
          <a:p>
            <a:endParaRPr lang="en-GB" sz="1600" dirty="0">
              <a:solidFill>
                <a:schemeClr val="bg1"/>
              </a:solidFil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endParaRPr lang="en-GB" sz="1600" dirty="0">
              <a:solidFill>
                <a:schemeClr val="bg1"/>
              </a:solidFill>
            </a:endParaRPr>
          </a:p>
        </p:txBody>
      </p:sp>
      <p:sp>
        <p:nvSpPr>
          <p:cNvPr id="13" name="TextBox 12">
            <a:extLst>
              <a:ext uri="{FF2B5EF4-FFF2-40B4-BE49-F238E27FC236}">
                <a16:creationId xmlns:a16="http://schemas.microsoft.com/office/drawing/2014/main" id="{FA787703-F5CB-C7A3-2654-805DA6DD6AF3}"/>
              </a:ext>
            </a:extLst>
          </p:cNvPr>
          <p:cNvSpPr txBox="1"/>
          <p:nvPr/>
        </p:nvSpPr>
        <p:spPr>
          <a:xfrm>
            <a:off x="62885" y="1172467"/>
            <a:ext cx="6944096" cy="5724644"/>
          </a:xfrm>
          <a:prstGeom prst="rect">
            <a:avLst/>
          </a:prstGeom>
          <a:solidFill>
            <a:srgbClr val="C3E088"/>
          </a:solidFill>
        </p:spPr>
        <p:txBody>
          <a:bodyPr wrap="square" rtlCol="0">
            <a:spAutoFit/>
          </a:bodyPr>
          <a:lstStyle/>
          <a:p>
            <a:r>
              <a:rPr lang="en-GB" sz="1400" b="1" dirty="0">
                <a:solidFill>
                  <a:srgbClr val="024E43"/>
                </a:solidFill>
                <a:latin typeface="Calibri" panose="020F0502020204030204" pitchFamily="34" charset="0"/>
              </a:rPr>
              <a:t>Feedback from our colleagues has told us that you want more career progression here at UU, and you want to grow your skills.</a:t>
            </a:r>
          </a:p>
          <a:p>
            <a:endParaRPr lang="en-GB" sz="1400" b="1" dirty="0">
              <a:solidFill>
                <a:srgbClr val="024E43"/>
              </a:solidFill>
              <a:latin typeface="Calibri" panose="020F0502020204030204" pitchFamily="34" charset="0"/>
            </a:endParaRPr>
          </a:p>
          <a:p>
            <a:r>
              <a:rPr lang="en-GB" sz="1400" dirty="0">
                <a:solidFill>
                  <a:srgbClr val="024E43"/>
                </a:solidFill>
                <a:latin typeface="Calibri" panose="020F0502020204030204" pitchFamily="34" charset="0"/>
              </a:rPr>
              <a:t>In support of this, we thought we’d promote and share with you some useful links, helpful resources and guidance as part of ‘Learning At Work Week – 2025’</a:t>
            </a:r>
          </a:p>
          <a:p>
            <a:r>
              <a:rPr lang="en-GB" sz="1400" dirty="0">
                <a:solidFill>
                  <a:srgbClr val="024E43"/>
                </a:solidFill>
                <a:latin typeface="Calibri" panose="020F0502020204030204" pitchFamily="34" charset="0"/>
              </a:rPr>
              <a:t>This years theme is all about </a:t>
            </a:r>
            <a:r>
              <a:rPr lang="en-GB" b="1" dirty="0">
                <a:solidFill>
                  <a:srgbClr val="024E43"/>
                </a:solidFill>
                <a:latin typeface="Calibri" panose="020F0502020204030204" pitchFamily="34" charset="0"/>
              </a:rPr>
              <a:t>‘Get Connected</a:t>
            </a:r>
            <a:r>
              <a:rPr lang="en-GB" dirty="0">
                <a:solidFill>
                  <a:srgbClr val="024E43"/>
                </a:solidFill>
                <a:latin typeface="Calibri" panose="020F0502020204030204" pitchFamily="34" charset="0"/>
              </a:rPr>
              <a:t>’. </a:t>
            </a:r>
            <a:r>
              <a:rPr lang="en-GB" sz="1400" dirty="0">
                <a:solidFill>
                  <a:srgbClr val="024E43"/>
                </a:solidFill>
                <a:latin typeface="Calibri" panose="020F0502020204030204" pitchFamily="34" charset="0"/>
              </a:rPr>
              <a:t>It highlights the social aspect of lifelong learning at work</a:t>
            </a:r>
          </a:p>
          <a:p>
            <a:r>
              <a:rPr lang="en-GB" b="1" dirty="0">
                <a:solidFill>
                  <a:srgbClr val="024E43"/>
                </a:solidFill>
                <a:latin typeface="Calibri" panose="020F0502020204030204" pitchFamily="34" charset="0"/>
              </a:rPr>
              <a:t>Connect and grow</a:t>
            </a:r>
            <a:r>
              <a:rPr lang="en-GB" dirty="0">
                <a:solidFill>
                  <a:srgbClr val="024E43"/>
                </a:solidFill>
                <a:latin typeface="Calibri" panose="020F0502020204030204" pitchFamily="34" charset="0"/>
              </a:rPr>
              <a:t> </a:t>
            </a:r>
            <a:r>
              <a:rPr lang="en-GB" sz="1400" dirty="0">
                <a:solidFill>
                  <a:srgbClr val="024E43"/>
                </a:solidFill>
                <a:latin typeface="Calibri" panose="020F0502020204030204" pitchFamily="34" charset="0"/>
              </a:rPr>
              <a:t>– </a:t>
            </a:r>
            <a:r>
              <a:rPr lang="en-GB" sz="1400" b="0" i="0" dirty="0">
                <a:solidFill>
                  <a:srgbClr val="000000"/>
                </a:solidFill>
                <a:effectLst/>
                <a:latin typeface="MuseoSans"/>
              </a:rPr>
              <a:t>Lifelong learning offers many benefits. As well as developing our capabilities, understanding, values and ideas, it can increase our capacity to reflect, and promote health and happiness. Our motivation to learn can be increased if we expect that the learning we take up will help us reach our work and personal goals, and that we will be successful at it – something that is supported by having positive experiences of learning, confidence in our abilities as a learner and peer and community support.  </a:t>
            </a:r>
            <a:endParaRPr lang="en-GB" sz="1400" dirty="0">
              <a:solidFill>
                <a:srgbClr val="024E43"/>
              </a:solidFill>
              <a:latin typeface="Calibri" panose="020F0502020204030204" pitchFamily="34" charset="0"/>
            </a:endParaRPr>
          </a:p>
          <a:p>
            <a:r>
              <a:rPr lang="en-GB" b="1" dirty="0">
                <a:solidFill>
                  <a:srgbClr val="024E43"/>
                </a:solidFill>
                <a:latin typeface="Calibri" panose="020F0502020204030204" pitchFamily="34" charset="0"/>
              </a:rPr>
              <a:t>Connect and inspire </a:t>
            </a:r>
            <a:r>
              <a:rPr lang="en-GB" sz="1400" dirty="0">
                <a:solidFill>
                  <a:srgbClr val="024E43"/>
                </a:solidFill>
                <a:latin typeface="Calibri" panose="020F0502020204030204" pitchFamily="34" charset="0"/>
              </a:rPr>
              <a:t>- </a:t>
            </a:r>
            <a:r>
              <a:rPr lang="en-GB" sz="1400" b="0" i="0" dirty="0">
                <a:solidFill>
                  <a:srgbClr val="000000"/>
                </a:solidFill>
                <a:effectLst/>
                <a:latin typeface="MuseoSans"/>
              </a:rPr>
              <a:t>Employees who are coaches, mentors, learning champions, managers and leaders have different roles at work, but they all have the power to inspire their colleagues to reflect and think about their learning journeys, goals and opportunities; and encourage them to participate in the learning on offer.  </a:t>
            </a:r>
            <a:endParaRPr lang="en-GB" sz="1400" dirty="0">
              <a:solidFill>
                <a:srgbClr val="024E43"/>
              </a:solidFill>
              <a:latin typeface="Calibri" panose="020F0502020204030204" pitchFamily="34" charset="0"/>
            </a:endParaRPr>
          </a:p>
          <a:p>
            <a:r>
              <a:rPr lang="en-GB" b="1" dirty="0">
                <a:solidFill>
                  <a:srgbClr val="024E43"/>
                </a:solidFill>
                <a:latin typeface="Calibri" panose="020F0502020204030204" pitchFamily="34" charset="0"/>
              </a:rPr>
              <a:t>Connect and share </a:t>
            </a:r>
            <a:r>
              <a:rPr lang="en-GB" sz="1400" dirty="0">
                <a:solidFill>
                  <a:srgbClr val="024E43"/>
                </a:solidFill>
                <a:latin typeface="Calibri" panose="020F0502020204030204" pitchFamily="34" charset="0"/>
              </a:rPr>
              <a:t>- </a:t>
            </a:r>
            <a:r>
              <a:rPr lang="en-GB" sz="1400" b="0" i="0" dirty="0">
                <a:solidFill>
                  <a:srgbClr val="000000"/>
                </a:solidFill>
                <a:effectLst/>
                <a:latin typeface="MuseoSans"/>
              </a:rPr>
              <a:t>Connecting and learning with peers is a powerful way to explore and share a wide range of knowledge, ideas and resources across the organisation. It has many other benefits too ranging from community building and improved performance to shared understanding and meaningful relationships. It can help people feel valued, motivated and connected to the place where they work, nurturing a sense of belonging and wellbeing. Exchanging knowledge and ideas with colleagues in external organisations can provide insights that shape services and products, drive innovation and build collaborations; and foster critical knowledge transfer between colleagues and different generations.  </a:t>
            </a:r>
            <a:endParaRPr lang="en-GB" sz="1400" dirty="0">
              <a:solidFill>
                <a:srgbClr val="024E43"/>
              </a:solidFill>
              <a:latin typeface="Calibri" panose="020F0502020204030204" pitchFamily="34" charset="0"/>
            </a:endParaRPr>
          </a:p>
        </p:txBody>
      </p:sp>
      <p:sp>
        <p:nvSpPr>
          <p:cNvPr id="3" name="object 3">
            <a:extLst>
              <a:ext uri="{FF2B5EF4-FFF2-40B4-BE49-F238E27FC236}">
                <a16:creationId xmlns:a16="http://schemas.microsoft.com/office/drawing/2014/main" id="{5E6110B9-DD18-15FE-74EC-FF7E56E47401}"/>
              </a:ext>
            </a:extLst>
          </p:cNvPr>
          <p:cNvSpPr/>
          <p:nvPr/>
        </p:nvSpPr>
        <p:spPr>
          <a:xfrm>
            <a:off x="0" y="40434"/>
            <a:ext cx="10559214" cy="551379"/>
          </a:xfrm>
          <a:custGeom>
            <a:avLst/>
            <a:gdLst/>
            <a:ahLst/>
            <a:cxnLst/>
            <a:rect l="l" t="t" r="r" b="b"/>
            <a:pathLst>
              <a:path w="12192000" h="704215">
                <a:moveTo>
                  <a:pt x="0" y="704088"/>
                </a:moveTo>
                <a:lnTo>
                  <a:pt x="12192000" y="704088"/>
                </a:lnTo>
                <a:lnTo>
                  <a:pt x="12192000" y="0"/>
                </a:lnTo>
                <a:lnTo>
                  <a:pt x="0" y="0"/>
                </a:lnTo>
                <a:lnTo>
                  <a:pt x="0" y="704088"/>
                </a:lnTo>
                <a:close/>
              </a:path>
            </a:pathLst>
          </a:custGeom>
          <a:solidFill>
            <a:srgbClr val="014E43"/>
          </a:solidFill>
        </p:spPr>
        <p:txBody>
          <a:bodyPr wrap="square" lIns="0" tIns="0" rIns="0" bIns="0" rtlCol="0" anchor="ctr"/>
          <a:lstStyle/>
          <a:p>
            <a:pPr marL="363538" marR="0" lvl="0" indent="0" defTabSz="914400" rtl="0" eaLnBrk="1" fontAlgn="auto" latinLnBrk="0" hangingPunct="1">
              <a:lnSpc>
                <a:spcPct val="100000"/>
              </a:lnSpc>
              <a:spcBef>
                <a:spcPts val="0"/>
              </a:spcBef>
              <a:spcAft>
                <a:spcPts val="0"/>
              </a:spcAft>
              <a:buClrTx/>
              <a:buSzTx/>
              <a:buFontTx/>
              <a:buNone/>
              <a:tabLst/>
              <a:defRPr/>
            </a:pPr>
            <a:r>
              <a:rPr lang="en-GB" sz="3400" b="1" dirty="0">
                <a:solidFill>
                  <a:prstClr val="white"/>
                </a:solidFill>
                <a:latin typeface="Calibri" panose="020F0502020204030204"/>
              </a:rPr>
              <a:t>Learning At Work Week 2025 – 12</a:t>
            </a:r>
            <a:r>
              <a:rPr lang="en-GB" sz="3400" b="1" baseline="30000" dirty="0">
                <a:solidFill>
                  <a:prstClr val="white"/>
                </a:solidFill>
                <a:latin typeface="Calibri" panose="020F0502020204030204"/>
              </a:rPr>
              <a:t>th</a:t>
            </a:r>
            <a:r>
              <a:rPr lang="en-GB" sz="3400" b="1" dirty="0">
                <a:solidFill>
                  <a:prstClr val="white"/>
                </a:solidFill>
                <a:latin typeface="Calibri" panose="020F0502020204030204"/>
              </a:rPr>
              <a:t> – 18</a:t>
            </a:r>
            <a:r>
              <a:rPr lang="en-GB" sz="3400" b="1" baseline="30000" dirty="0">
                <a:solidFill>
                  <a:prstClr val="white"/>
                </a:solidFill>
                <a:latin typeface="Calibri" panose="020F0502020204030204"/>
              </a:rPr>
              <a:t>th</a:t>
            </a:r>
            <a:r>
              <a:rPr lang="en-GB" sz="3400" b="1" dirty="0">
                <a:solidFill>
                  <a:prstClr val="white"/>
                </a:solidFill>
                <a:latin typeface="Calibri" panose="020F0502020204030204"/>
              </a:rPr>
              <a:t> May </a:t>
            </a:r>
            <a:r>
              <a:rPr kumimoji="0" lang="en-GB" sz="34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sz="3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Diagram&#10;&#10;Description automatically generated">
            <a:extLst>
              <a:ext uri="{FF2B5EF4-FFF2-40B4-BE49-F238E27FC236}">
                <a16:creationId xmlns:a16="http://schemas.microsoft.com/office/drawing/2014/main" id="{EC6DBF3F-ABB3-3D35-3042-7ADE17F97D69}"/>
              </a:ext>
            </a:extLst>
          </p:cNvPr>
          <p:cNvPicPr>
            <a:picLocks noChangeAspect="1"/>
          </p:cNvPicPr>
          <p:nvPr/>
        </p:nvPicPr>
        <p:blipFill rotWithShape="1">
          <a:blip r:embed="rId10"/>
          <a:srcRect l="22797" t="28267" r="47352" b="16771"/>
          <a:stretch/>
        </p:blipFill>
        <p:spPr>
          <a:xfrm>
            <a:off x="10687782" y="83448"/>
            <a:ext cx="1389062" cy="1337094"/>
          </a:xfrm>
          <a:prstGeom prst="rect">
            <a:avLst/>
          </a:prstGeom>
        </p:spPr>
      </p:pic>
      <p:pic>
        <p:nvPicPr>
          <p:cNvPr id="15" name="Picture 14" descr="A white line drawing of a person with three light bulbs above their head&#10;&#10;Description automatically generated">
            <a:extLst>
              <a:ext uri="{FF2B5EF4-FFF2-40B4-BE49-F238E27FC236}">
                <a16:creationId xmlns:a16="http://schemas.microsoft.com/office/drawing/2014/main" id="{1B8A0508-26A5-200F-61E7-5B6788A7D3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59214" y="4716883"/>
            <a:ext cx="1479396" cy="1648802"/>
          </a:xfrm>
          <a:prstGeom prst="rect">
            <a:avLst/>
          </a:prstGeom>
        </p:spPr>
      </p:pic>
      <p:sp>
        <p:nvSpPr>
          <p:cNvPr id="14" name="Rectangle 13">
            <a:extLst>
              <a:ext uri="{FF2B5EF4-FFF2-40B4-BE49-F238E27FC236}">
                <a16:creationId xmlns:a16="http://schemas.microsoft.com/office/drawing/2014/main" id="{F11E2C8F-8EFC-9425-E9F9-A5CCABDC08C7}"/>
              </a:ext>
            </a:extLst>
          </p:cNvPr>
          <p:cNvSpPr/>
          <p:nvPr/>
        </p:nvSpPr>
        <p:spPr>
          <a:xfrm>
            <a:off x="7156174" y="2109566"/>
            <a:ext cx="5058266" cy="1319434"/>
          </a:xfrm>
          <a:prstGeom prst="rect">
            <a:avLst/>
          </a:prstGeom>
          <a:solidFill>
            <a:srgbClr val="0085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rgbClr val="024E43"/>
                </a:solidFill>
                <a:latin typeface="Calibri" panose="020F0502020204030204" pitchFamily="34" charset="0"/>
              </a:rPr>
              <a:t>Want to know more? Please visit ‘Learning At Work Week’ for more details and information </a:t>
            </a:r>
          </a:p>
          <a:p>
            <a:r>
              <a:rPr lang="en-GB" sz="1800" dirty="0">
                <a:hlinkClick r:id="rId12"/>
              </a:rPr>
              <a:t>Learning At Work Week 2025</a:t>
            </a:r>
            <a:endParaRPr lang="en-GB" sz="1800" dirty="0">
              <a:solidFill>
                <a:srgbClr val="024E43"/>
              </a:solidFill>
              <a:latin typeface="Calibri" panose="020F0502020204030204" pitchFamily="34" charset="0"/>
            </a:endParaRPr>
          </a:p>
        </p:txBody>
      </p:sp>
      <p:pic>
        <p:nvPicPr>
          <p:cNvPr id="7" name="Picture 6"/>
          <p:cNvPicPr>
            <a:picLocks noChangeAspect="1"/>
          </p:cNvPicPr>
          <p:nvPr/>
        </p:nvPicPr>
        <p:blipFill>
          <a:blip r:embed="rId13">
            <a:duotone>
              <a:schemeClr val="bg2">
                <a:shade val="45000"/>
                <a:satMod val="135000"/>
              </a:schemeClr>
              <a:prstClr val="white"/>
            </a:duotone>
          </a:blip>
          <a:stretch>
            <a:fillRect/>
          </a:stretch>
        </p:blipFill>
        <p:spPr>
          <a:xfrm>
            <a:off x="10831417" y="2283472"/>
            <a:ext cx="1309646" cy="1309646"/>
          </a:xfrm>
          <a:prstGeom prst="rect">
            <a:avLst/>
          </a:prstGeom>
        </p:spPr>
      </p:pic>
      <p:pic>
        <p:nvPicPr>
          <p:cNvPr id="18" name="Picture 17">
            <a:extLst>
              <a:ext uri="{FF2B5EF4-FFF2-40B4-BE49-F238E27FC236}">
                <a16:creationId xmlns:a16="http://schemas.microsoft.com/office/drawing/2014/main" id="{9E016733-6AB6-DAFA-664E-4A341CD9F304}"/>
              </a:ext>
            </a:extLst>
          </p:cNvPr>
          <p:cNvPicPr>
            <a:picLocks noChangeAspect="1"/>
          </p:cNvPicPr>
          <p:nvPr/>
        </p:nvPicPr>
        <p:blipFill>
          <a:blip r:embed="rId14"/>
          <a:stretch>
            <a:fillRect/>
          </a:stretch>
        </p:blipFill>
        <p:spPr>
          <a:xfrm>
            <a:off x="7502992" y="758735"/>
            <a:ext cx="2812292" cy="1323614"/>
          </a:xfrm>
          <a:prstGeom prst="rect">
            <a:avLst/>
          </a:prstGeom>
        </p:spPr>
      </p:pic>
    </p:spTree>
    <p:extLst>
      <p:ext uri="{BB962C8B-B14F-4D97-AF65-F5344CB8AC3E}">
        <p14:creationId xmlns:p14="http://schemas.microsoft.com/office/powerpoint/2010/main" val="1684069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U">
  <a:themeElements>
    <a:clrScheme name="UU Brand Colours 2">
      <a:dk1>
        <a:sysClr val="windowText" lastClr="000000"/>
      </a:dk1>
      <a:lt1>
        <a:sysClr val="window" lastClr="FFFFFF"/>
      </a:lt1>
      <a:dk2>
        <a:srgbClr val="024E43"/>
      </a:dk2>
      <a:lt2>
        <a:srgbClr val="C3E088"/>
      </a:lt2>
      <a:accent1>
        <a:srgbClr val="024E43"/>
      </a:accent1>
      <a:accent2>
        <a:srgbClr val="008542"/>
      </a:accent2>
      <a:accent3>
        <a:srgbClr val="77226C"/>
      </a:accent3>
      <a:accent4>
        <a:srgbClr val="00A1DF"/>
      </a:accent4>
      <a:accent5>
        <a:srgbClr val="DBD9D6"/>
      </a:accent5>
      <a:accent6>
        <a:srgbClr val="D7006D"/>
      </a:accent6>
      <a:hlink>
        <a:srgbClr val="00A1DF"/>
      </a:hlink>
      <a:folHlink>
        <a:srgbClr val="D700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U Powerpoint Template" id="{145C024B-A37E-4DCF-B216-F74EC8CD21EE}" vid="{80605893-B1FA-4B84-A1AC-1292B40CC1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odify_x0020_By_x0020_SP10 xmlns="fc7b2dcb-eefe-4db5-a79a-acf9704fb304" xsi:nil="true"/>
    <Month xmlns="fc7b2dcb-eefe-4db5-a79a-acf9704fb304">March</Month>
    <_dlc_DocIdPersistId xmlns="067da612-ae9d-4b6e-ac6a-b9aa602efb0a" xsi:nil="true"/>
    <Year xmlns="fc7b2dcb-eefe-4db5-a79a-acf9704fb304">2024</Year>
    <Created_x0020_By_x0020_SP10 xmlns="fc7b2dcb-eefe-4db5-a79a-acf9704fb304" xsi:nil="true"/>
    <MigOldId xmlns="fc7b2dcb-eefe-4db5-a79a-acf9704fb304" xsi:nil="true"/>
    <Order0 xmlns="fc7b2dcb-eefe-4db5-a79a-acf9704fb304" xsi:nil="true"/>
    <Classificationexpirationdate xmlns="067da612-ae9d-4b6e-ac6a-b9aa602efb0a" xsi:nil="true"/>
    <Classification xmlns="067da612-ae9d-4b6e-ac6a-b9aa602efb0a">Internal Use</Classification>
    <_dlc_DocId xmlns="067da612-ae9d-4b6e-ac6a-b9aa602efb0a">UUHR-2039449273-1117</_dlc_DocId>
    <_dlc_DocIdUrl xmlns="067da612-ae9d-4b6e-ac6a-b9aa602efb0a">
      <Url>https://uusp/sf/EC/Employee/TBB/_layouts/15/DocIdRedir.aspx?ID=UUHR-2039449273-1117</Url>
      <Description>UUHR-2039449273-1117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2A86B4D75170549AE046F61AD33989C" ma:contentTypeVersion="22" ma:contentTypeDescription="Create a new document." ma:contentTypeScope="" ma:versionID="aac196c7431be9409a3283df8f8f3a86">
  <xsd:schema xmlns:xsd="http://www.w3.org/2001/XMLSchema" xmlns:xs="http://www.w3.org/2001/XMLSchema" xmlns:p="http://schemas.microsoft.com/office/2006/metadata/properties" xmlns:ns2="fc7b2dcb-eefe-4db5-a79a-acf9704fb304" xmlns:ns3="067da612-ae9d-4b6e-ac6a-b9aa602efb0a" xmlns:ns4="1e6f6b6c-a09e-4a84-8e95-eafb3a304c20" targetNamespace="http://schemas.microsoft.com/office/2006/metadata/properties" ma:root="true" ma:fieldsID="e0a38b297f1c17350a0fdf3a56e07140" ns2:_="" ns3:_="" ns4:_="">
    <xsd:import namespace="fc7b2dcb-eefe-4db5-a79a-acf9704fb304"/>
    <xsd:import namespace="067da612-ae9d-4b6e-ac6a-b9aa602efb0a"/>
    <xsd:import namespace="1e6f6b6c-a09e-4a84-8e95-eafb3a304c20"/>
    <xsd:element name="properties">
      <xsd:complexType>
        <xsd:sequence>
          <xsd:element name="documentManagement">
            <xsd:complexType>
              <xsd:all>
                <xsd:element ref="ns2:Order0" minOccurs="0"/>
                <xsd:element ref="ns2:Year" minOccurs="0"/>
                <xsd:element ref="ns2:Month" minOccurs="0"/>
                <xsd:element ref="ns2:Created_x0020_By_x0020_SP10" minOccurs="0"/>
                <xsd:element ref="ns2:Modify_x0020_By_x0020_SP10" minOccurs="0"/>
                <xsd:element ref="ns2:MigOldId" minOccurs="0"/>
                <xsd:element ref="ns3:Classification"/>
                <xsd:element ref="ns3:Classificationexpirationdate" minOccurs="0"/>
                <xsd:element ref="ns3:_dlc_DocId" minOccurs="0"/>
                <xsd:element ref="ns3:_dlc_DocIdUrl" minOccurs="0"/>
                <xsd:element ref="ns3:_dlc_DocIdPersistI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b2dcb-eefe-4db5-a79a-acf9704fb304" elementFormDefault="qualified">
    <xsd:import namespace="http://schemas.microsoft.com/office/2006/documentManagement/types"/>
    <xsd:import namespace="http://schemas.microsoft.com/office/infopath/2007/PartnerControls"/>
    <xsd:element name="Order0" ma:index="2" nillable="true" ma:displayName="Order" ma:internalName="Order0" ma:readOnly="false" ma:percentage="FALSE">
      <xsd:simpleType>
        <xsd:restriction base="dms:Number"/>
      </xsd:simpleType>
    </xsd:element>
    <xsd:element name="Year" ma:index="3" nillable="true" ma:displayName="Year" ma:internalName="Year" ma:readOnly="false">
      <xsd:simpleType>
        <xsd:restriction base="dms:Text">
          <xsd:maxLength value="255"/>
        </xsd:restriction>
      </xsd:simpleType>
    </xsd:element>
    <xsd:element name="Month" ma:index="4" nillable="true" ma:displayName="Month" ma:format="Dropdown" ma:internalName="Month" ma:readOnly="fals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Created_x0020_By_x0020_SP10" ma:index="5" nillable="true" ma:displayName="Created By SP10" ma:internalName="Created_x0020_By_x0020_SP10" ma:readOnly="false">
      <xsd:simpleType>
        <xsd:restriction base="dms:Text"/>
      </xsd:simpleType>
    </xsd:element>
    <xsd:element name="Modify_x0020_By_x0020_SP10" ma:index="6" nillable="true" ma:displayName="Modify By SP10" ma:internalName="Modify_x0020_By_x0020_SP10" ma:readOnly="false">
      <xsd:simpleType>
        <xsd:restriction base="dms:Text"/>
      </xsd:simpleType>
    </xsd:element>
    <xsd:element name="MigOldId" ma:index="7" nillable="true" ma:displayName="MigOldId" ma:internalName="MigOld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7da612-ae9d-4b6e-ac6a-b9aa602efb0a" elementFormDefault="qualified">
    <xsd:import namespace="http://schemas.microsoft.com/office/2006/documentManagement/types"/>
    <xsd:import namespace="http://schemas.microsoft.com/office/infopath/2007/PartnerControls"/>
    <xsd:element name="Classification" ma:index="8" ma:displayName="Classification" ma:format="Dropdown" ma:internalName="Classification" ma:readOnly="false">
      <xsd:simpleType>
        <xsd:restriction base="dms:Choice">
          <xsd:enumeration value="Internal Use"/>
          <xsd:enumeration value="Public"/>
          <xsd:enumeration value="UU Confidential"/>
        </xsd:restriction>
      </xsd:simpleType>
    </xsd:element>
    <xsd:element name="Classificationexpirationdate" ma:index="9" nillable="true" ma:displayName="Classification expiration date" ma:internalName="Classificationexpirationdate">
      <xsd:simpleType>
        <xsd:restriction base="dms:DateTime"/>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6f6b6c-a09e-4a84-8e95-eafb3a304c20"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DD03C9-680C-4B30-B31C-FDEAFF3F0F59}">
  <ds:schemaRefs>
    <ds:schemaRef ds:uri="http://schemas.microsoft.com/sharepoint/v3/contenttype/forms"/>
  </ds:schemaRefs>
</ds:datastoreItem>
</file>

<file path=customXml/itemProps2.xml><?xml version="1.0" encoding="utf-8"?>
<ds:datastoreItem xmlns:ds="http://schemas.openxmlformats.org/officeDocument/2006/customXml" ds:itemID="{3666EFA4-2A43-41AA-86CE-B35034181B4E}">
  <ds:schemaRefs>
    <ds:schemaRef ds:uri="http://purl.org/dc/elements/1.1/"/>
    <ds:schemaRef ds:uri="fc7b2dcb-eefe-4db5-a79a-acf9704fb304"/>
    <ds:schemaRef ds:uri="1e6f6b6c-a09e-4a84-8e95-eafb3a304c20"/>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067da612-ae9d-4b6e-ac6a-b9aa602efb0a"/>
    <ds:schemaRef ds:uri="http://www.w3.org/XML/1998/namespace"/>
    <ds:schemaRef ds:uri="http://purl.org/dc/dcmitype/"/>
  </ds:schemaRefs>
</ds:datastoreItem>
</file>

<file path=customXml/itemProps3.xml><?xml version="1.0" encoding="utf-8"?>
<ds:datastoreItem xmlns:ds="http://schemas.openxmlformats.org/officeDocument/2006/customXml" ds:itemID="{E3717D74-E93B-4CBD-832F-16FEC424FB7A}">
  <ds:schemaRefs>
    <ds:schemaRef ds:uri="http://schemas.microsoft.com/sharepoint/events"/>
  </ds:schemaRefs>
</ds:datastoreItem>
</file>

<file path=customXml/itemProps4.xml><?xml version="1.0" encoding="utf-8"?>
<ds:datastoreItem xmlns:ds="http://schemas.openxmlformats.org/officeDocument/2006/customXml" ds:itemID="{08D29F84-E45F-4131-9CEE-6AD49B648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b2dcb-eefe-4db5-a79a-acf9704fb304"/>
    <ds:schemaRef ds:uri="067da612-ae9d-4b6e-ac6a-b9aa602efb0a"/>
    <ds:schemaRef ds:uri="1e6f6b6c-a09e-4a84-8e95-eafb3a304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83679</TotalTime>
  <Words>418</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Calibri Light</vt:lpstr>
      <vt:lpstr>MuseoSans</vt:lpstr>
      <vt:lpstr>Office Theme</vt:lpstr>
      <vt:lpstr>1_UU</vt:lpstr>
      <vt:lpstr>PowerPoint Presentation</vt:lpstr>
    </vt:vector>
  </TitlesOfParts>
  <Company>United Utilities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Box March 2024</dc:title>
  <dc:creator>Maughan, Lauren</dc:creator>
  <cp:lastModifiedBy>Laycock, Ana</cp:lastModifiedBy>
  <cp:revision>2838</cp:revision>
  <cp:lastPrinted>2024-02-01T10:52:27Z</cp:lastPrinted>
  <dcterms:created xsi:type="dcterms:W3CDTF">2017-03-07T10:08:18Z</dcterms:created>
  <dcterms:modified xsi:type="dcterms:W3CDTF">2025-05-08T07:09:09Z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0x010100F2A86B4D75170549AE046F61AD33989C</vt:lpwstr>
  </property>
  <property fmtid="{D5CDD505-2E9C-101B-9397-08002B2CF9AE}" pid="3" name="_dlc_DocIdItemGuid">
    <vt:lpwstr>1b3a53e4-84cf-40e6-b251-7a91205755d5</vt:lpwstr>
  </property>
  <property fmtid="{D5CDD505-2E9C-101B-9397-08002B2CF9AE}" pid="4" name="MSIP_Label_5fa35bea-b470-4850-b735-1c48374a6ec0_Enabled">
    <vt:lpwstr>true</vt:lpwstr>
  </property>
  <property fmtid="{D5CDD505-2E9C-101B-9397-08002B2CF9AE}" pid="5" name="MSIP_Label_5fa35bea-b470-4850-b735-1c48374a6ec0_SetDate">
    <vt:lpwstr>2024-01-26T09:44:12Z</vt:lpwstr>
  </property>
  <property fmtid="{D5CDD505-2E9C-101B-9397-08002B2CF9AE}" pid="6" name="MSIP_Label_5fa35bea-b470-4850-b735-1c48374a6ec0_Method">
    <vt:lpwstr>Privileged</vt:lpwstr>
  </property>
  <property fmtid="{D5CDD505-2E9C-101B-9397-08002B2CF9AE}" pid="7" name="MSIP_Label_5fa35bea-b470-4850-b735-1c48374a6ec0_Name">
    <vt:lpwstr>Internal</vt:lpwstr>
  </property>
  <property fmtid="{D5CDD505-2E9C-101B-9397-08002B2CF9AE}" pid="8" name="MSIP_Label_5fa35bea-b470-4850-b735-1c48374a6ec0_SiteId">
    <vt:lpwstr>fd84ea5f-acd2-4dfc-9b72-abb5d1685310</vt:lpwstr>
  </property>
  <property fmtid="{D5CDD505-2E9C-101B-9397-08002B2CF9AE}" pid="9" name="MSIP_Label_5fa35bea-b470-4850-b735-1c48374a6ec0_ActionId">
    <vt:lpwstr>e8e7c9a9-0a87-4005-9df7-16fb5b92973e</vt:lpwstr>
  </property>
  <property fmtid="{D5CDD505-2E9C-101B-9397-08002B2CF9AE}" pid="10" name="MSIP_Label_5fa35bea-b470-4850-b735-1c48374a6ec0_ContentBits">
    <vt:lpwstr>0</vt:lpwstr>
  </property>
</Properties>
</file>