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 id="2147483705" r:id="rId2"/>
  </p:sldMasterIdLst>
  <p:notesMasterIdLst>
    <p:notesMasterId r:id="rId12"/>
  </p:notesMasterIdLst>
  <p:handoutMasterIdLst>
    <p:handoutMasterId r:id="rId13"/>
  </p:handoutMasterIdLst>
  <p:sldIdLst>
    <p:sldId id="510" r:id="rId3"/>
    <p:sldId id="511" r:id="rId4"/>
    <p:sldId id="518" r:id="rId5"/>
    <p:sldId id="552" r:id="rId6"/>
    <p:sldId id="514" r:id="rId7"/>
    <p:sldId id="513" r:id="rId8"/>
    <p:sldId id="512" r:id="rId9"/>
    <p:sldId id="519" r:id="rId10"/>
    <p:sldId id="550" r:id="rId11"/>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392811-F2D6-433F-B5CB-FF35A8C7E997}" v="167" dt="2023-12-22T10:03:54.4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67"/>
    <p:restoredTop sz="88435" autoAdjust="0"/>
  </p:normalViewPr>
  <p:slideViewPr>
    <p:cSldViewPr snapToGrid="0" snapToObjects="1">
      <p:cViewPr varScale="1">
        <p:scale>
          <a:sx n="101" d="100"/>
          <a:sy n="101" d="100"/>
        </p:scale>
        <p:origin x="1308" y="102"/>
      </p:cViewPr>
      <p:guideLst>
        <p:guide orient="horz" pos="2160"/>
        <p:guide pos="3840"/>
      </p:guideLst>
    </p:cSldViewPr>
  </p:slideViewPr>
  <p:outlineViewPr>
    <p:cViewPr>
      <p:scale>
        <a:sx n="33" d="100"/>
        <a:sy n="33" d="100"/>
      </p:scale>
      <p:origin x="0" y="0"/>
    </p:cViewPr>
  </p:outlineViewPr>
  <p:notesTextViewPr>
    <p:cViewPr>
      <p:scale>
        <a:sx n="110" d="100"/>
        <a:sy n="110" d="100"/>
      </p:scale>
      <p:origin x="0" y="0"/>
    </p:cViewPr>
  </p:notesTextViewPr>
  <p:notesViewPr>
    <p:cSldViewPr snapToGrid="0" snapToObjects="1">
      <p:cViewPr varScale="1">
        <p:scale>
          <a:sx n="73" d="100"/>
          <a:sy n="73" d="100"/>
        </p:scale>
        <p:origin x="2900"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Sharratt" userId="97cf956a-b3a7-4e73-864d-44684f77c5c1" providerId="ADAL" clId="{58392811-F2D6-433F-B5CB-FF35A8C7E997}"/>
    <pc:docChg chg="modSld">
      <pc:chgData name="Kathryn Sharratt" userId="97cf956a-b3a7-4e73-864d-44684f77c5c1" providerId="ADAL" clId="{58392811-F2D6-433F-B5CB-FF35A8C7E997}" dt="2023-12-22T10:03:54.414" v="189" actId="20577"/>
      <pc:docMkLst>
        <pc:docMk/>
      </pc:docMkLst>
      <pc:sldChg chg="modSp mod">
        <pc:chgData name="Kathryn Sharratt" userId="97cf956a-b3a7-4e73-864d-44684f77c5c1" providerId="ADAL" clId="{58392811-F2D6-433F-B5CB-FF35A8C7E997}" dt="2023-12-22T10:01:46.939" v="174" actId="20577"/>
        <pc:sldMkLst>
          <pc:docMk/>
          <pc:sldMk cId="4274872432" sldId="510"/>
        </pc:sldMkLst>
        <pc:spChg chg="mod">
          <ac:chgData name="Kathryn Sharratt" userId="97cf956a-b3a7-4e73-864d-44684f77c5c1" providerId="ADAL" clId="{58392811-F2D6-433F-B5CB-FF35A8C7E997}" dt="2023-12-22T10:01:46.939" v="174" actId="20577"/>
          <ac:spMkLst>
            <pc:docMk/>
            <pc:sldMk cId="4274872432" sldId="510"/>
            <ac:spMk id="2" creationId="{00000000-0000-0000-0000-000000000000}"/>
          </ac:spMkLst>
        </pc:spChg>
      </pc:sldChg>
      <pc:sldChg chg="modSp mod">
        <pc:chgData name="Kathryn Sharratt" userId="97cf956a-b3a7-4e73-864d-44684f77c5c1" providerId="ADAL" clId="{58392811-F2D6-433F-B5CB-FF35A8C7E997}" dt="2023-12-22T10:03:54.414" v="189" actId="20577"/>
        <pc:sldMkLst>
          <pc:docMk/>
          <pc:sldMk cId="2384727387" sldId="513"/>
        </pc:sldMkLst>
        <pc:spChg chg="mod">
          <ac:chgData name="Kathryn Sharratt" userId="97cf956a-b3a7-4e73-864d-44684f77c5c1" providerId="ADAL" clId="{58392811-F2D6-433F-B5CB-FF35A8C7E997}" dt="2023-12-21T09:12:23.117" v="58" actId="20577"/>
          <ac:spMkLst>
            <pc:docMk/>
            <pc:sldMk cId="2384727387" sldId="513"/>
            <ac:spMk id="3" creationId="{00000000-0000-0000-0000-000000000000}"/>
          </ac:spMkLst>
        </pc:spChg>
        <pc:spChg chg="mod">
          <ac:chgData name="Kathryn Sharratt" userId="97cf956a-b3a7-4e73-864d-44684f77c5c1" providerId="ADAL" clId="{58392811-F2D6-433F-B5CB-FF35A8C7E997}" dt="2023-12-21T09:19:16.241" v="160" actId="255"/>
          <ac:spMkLst>
            <pc:docMk/>
            <pc:sldMk cId="2384727387" sldId="513"/>
            <ac:spMk id="6" creationId="{00000000-0000-0000-0000-000000000000}"/>
          </ac:spMkLst>
        </pc:spChg>
        <pc:spChg chg="mod">
          <ac:chgData name="Kathryn Sharratt" userId="97cf956a-b3a7-4e73-864d-44684f77c5c1" providerId="ADAL" clId="{58392811-F2D6-433F-B5CB-FF35A8C7E997}" dt="2023-12-22T10:03:54.414" v="189" actId="20577"/>
          <ac:spMkLst>
            <pc:docMk/>
            <pc:sldMk cId="2384727387" sldId="513"/>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71F0380D-5D71-494F-9C94-845C4E5728D8}" type="datetimeFigureOut">
              <a:rPr lang="en-US" smtClean="0"/>
              <a:t>12/22/2023</a:t>
            </a:fld>
            <a:endParaRPr lang="en-US"/>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53D8B618-9C59-9541-B0FE-1F291D0365F5}" type="slidenum">
              <a:rPr lang="en-US" smtClean="0"/>
              <a:t>‹#›</a:t>
            </a:fld>
            <a:endParaRPr lang="en-US"/>
          </a:p>
        </p:txBody>
      </p:sp>
    </p:spTree>
    <p:extLst>
      <p:ext uri="{BB962C8B-B14F-4D97-AF65-F5344CB8AC3E}">
        <p14:creationId xmlns:p14="http://schemas.microsoft.com/office/powerpoint/2010/main" val="819642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75DE61-124E-0F40-8D2D-41EDA1E0CEE2}" type="datetimeFigureOut">
              <a:rPr lang="en-US" smtClean="0"/>
              <a:t>12/22/2023</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r>
              <a:rPr lang="en-US" dirty="0"/>
              <a:t>This session is designed to find out what the reps think a trade union is and how it can help them.</a:t>
            </a:r>
          </a:p>
          <a:p>
            <a:pPr marL="171450" indent="-171450">
              <a:buFont typeface="Arial"/>
              <a:buChar char="•"/>
            </a:pPr>
            <a:r>
              <a:rPr lang="en-US" dirty="0"/>
              <a:t>In particular when a rep is asked “Why should I join?”</a:t>
            </a:r>
          </a:p>
          <a:p>
            <a:pPr marL="171450" indent="-171450">
              <a:buFont typeface="Arial"/>
              <a:buChar char="•"/>
            </a:pPr>
            <a:r>
              <a:rPr lang="en-US" dirty="0"/>
              <a:t>One of the things all reps find hard is recruiting. What should they say to persuade someone to join.</a:t>
            </a:r>
          </a:p>
          <a:p>
            <a:pPr marL="171450" indent="-171450">
              <a:buFont typeface="Arial"/>
              <a:buChar char="•"/>
            </a:pPr>
            <a:r>
              <a:rPr lang="en-US" dirty="0"/>
              <a:t>Ask the question,</a:t>
            </a:r>
            <a:r>
              <a:rPr lang="en-US" baseline="0" dirty="0"/>
              <a:t> then go the next slide</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a:t>
            </a:fld>
            <a:endParaRPr lang="en-US"/>
          </a:p>
        </p:txBody>
      </p:sp>
    </p:spTree>
    <p:extLst>
      <p:ext uri="{BB962C8B-B14F-4D97-AF65-F5344CB8AC3E}">
        <p14:creationId xmlns:p14="http://schemas.microsoft.com/office/powerpoint/2010/main" val="3701568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 to be achieved: </a:t>
            </a:r>
          </a:p>
          <a:p>
            <a:endParaRPr lang="en-US" b="1" dirty="0">
              <a:latin typeface="Arial" charset="0"/>
              <a:cs typeface="Arial" charset="0"/>
            </a:endParaRPr>
          </a:p>
          <a:p>
            <a:r>
              <a:rPr lang="en-US" dirty="0"/>
              <a:t>This is the definition you would find in a dictionary. M</a:t>
            </a:r>
            <a:r>
              <a:rPr lang="en-US" baseline="0" dirty="0"/>
              <a:t>ost young workers have no idea what a union is and any view they do have is one that is out of date.</a:t>
            </a:r>
          </a:p>
          <a:p>
            <a:r>
              <a:rPr lang="en-US" baseline="0" dirty="0"/>
              <a:t>We need to be explain this is not so and why union’s are still relevant. </a:t>
            </a:r>
          </a:p>
          <a:p>
            <a:endParaRPr lang="en-US" dirty="0"/>
          </a:p>
          <a:p>
            <a:pPr marL="171450" indent="-171450">
              <a:buFont typeface="Arial" charset="0"/>
              <a:buChar char="•"/>
            </a:pPr>
            <a:r>
              <a:rPr lang="en-US" dirty="0"/>
              <a:t>Ask why they are interested in being reps? The sort of answers we are looking for are: a safe</a:t>
            </a:r>
            <a:r>
              <a:rPr lang="en-US" baseline="0" dirty="0"/>
              <a:t> place to work, environmental issues and robust procedures that help members.</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lnSpc>
                <a:spcPct val="100000"/>
              </a:lnSpc>
              <a:spcBef>
                <a:spcPts val="600"/>
              </a:spcBef>
              <a:buClr>
                <a:schemeClr val="tx2"/>
              </a:buClr>
              <a:buFont typeface="Wingdings" charset="2"/>
              <a:buNone/>
            </a:pPr>
            <a:r>
              <a:rPr lang="en-US" sz="2400" b="1" dirty="0">
                <a:latin typeface="Arial" charset="0"/>
                <a:ea typeface="Arial" charset="0"/>
                <a:cs typeface="Arial" charset="0"/>
              </a:rPr>
              <a:t>Outcome to be achieved: Learn</a:t>
            </a:r>
            <a:r>
              <a:rPr lang="en-US" sz="2400" b="1" baseline="0" dirty="0">
                <a:latin typeface="Arial" charset="0"/>
                <a:ea typeface="Arial" charset="0"/>
                <a:cs typeface="Arial" charset="0"/>
              </a:rPr>
              <a:t> what recognition is:</a:t>
            </a:r>
          </a:p>
          <a:p>
            <a:pPr lvl="2" eaLnBrk="1" hangingPunct="1">
              <a:lnSpc>
                <a:spcPct val="100000"/>
              </a:lnSpc>
              <a:spcBef>
                <a:spcPts val="600"/>
              </a:spcBef>
              <a:buClr>
                <a:schemeClr val="tx2"/>
              </a:buClr>
              <a:buFont typeface="Wingdings" charset="2"/>
              <a:buNone/>
            </a:pPr>
            <a:endParaRPr lang="en-US" sz="2400" b="1" baseline="0" dirty="0">
              <a:latin typeface="Arial" charset="0"/>
              <a:ea typeface="Arial" charset="0"/>
              <a:cs typeface="Arial" charset="0"/>
            </a:endParaRPr>
          </a:p>
          <a:p>
            <a:pPr lvl="2" eaLnBrk="1" hangingPunct="1">
              <a:lnSpc>
                <a:spcPct val="100000"/>
              </a:lnSpc>
              <a:spcBef>
                <a:spcPts val="600"/>
              </a:spcBef>
              <a:buClr>
                <a:schemeClr val="tx2"/>
              </a:buClr>
              <a:buFont typeface="Wingdings" charset="2"/>
              <a:buNone/>
            </a:pPr>
            <a:r>
              <a:rPr lang="en-US" altLang="en-US" sz="2400" b="0" baseline="0" dirty="0">
                <a:latin typeface="Arial" charset="0"/>
                <a:ea typeface="Arial" charset="0"/>
                <a:cs typeface="Arial" charset="0"/>
              </a:rPr>
              <a:t>If this is for one branch, and you know what sort of recognition agreement it has, go through it. This is something they need to know and leads to the next exercise.</a:t>
            </a:r>
            <a:endParaRPr lang="en-GB" altLang="en-US" sz="2400" b="0" dirty="0"/>
          </a:p>
          <a:p>
            <a:pPr lvl="2" eaLnBrk="1" hangingPunct="1">
              <a:lnSpc>
                <a:spcPct val="100000"/>
              </a:lnSpc>
              <a:spcBef>
                <a:spcPts val="600"/>
              </a:spcBef>
              <a:buClr>
                <a:schemeClr val="tx2"/>
              </a:buClr>
              <a:buFont typeface="Wingdings" charset="2"/>
              <a:buNone/>
            </a:pPr>
            <a:r>
              <a:rPr lang="en-GB" altLang="en-US" sz="2400" dirty="0"/>
              <a:t>Even if employer resists, union can achieve recognition if has</a:t>
            </a:r>
          </a:p>
          <a:p>
            <a:pPr marL="1439863" lvl="3" indent="-457200" eaLnBrk="1" hangingPunct="1">
              <a:spcBef>
                <a:spcPts val="600"/>
              </a:spcBef>
              <a:buClr>
                <a:schemeClr val="tx1"/>
              </a:buClr>
              <a:buFont typeface="Tahoma" charset="0"/>
              <a:buAutoNum type="alphaLcParenR"/>
            </a:pPr>
            <a:r>
              <a:rPr lang="en-GB" altLang="en-US" dirty="0"/>
              <a:t>over 50% membership; or </a:t>
            </a:r>
          </a:p>
          <a:p>
            <a:pPr marL="1439863" lvl="3" indent="-457200" eaLnBrk="1" hangingPunct="1">
              <a:spcBef>
                <a:spcPts val="600"/>
              </a:spcBef>
              <a:buClr>
                <a:schemeClr val="tx1"/>
              </a:buClr>
              <a:buFont typeface="Tahoma" charset="0"/>
              <a:buAutoNum type="alphaLcParenR"/>
            </a:pPr>
            <a:r>
              <a:rPr lang="en-GB" altLang="en-US" dirty="0"/>
              <a:t>over 10% membership </a:t>
            </a:r>
            <a:r>
              <a:rPr lang="en-GB" altLang="en-US" dirty="0">
                <a:solidFill>
                  <a:schemeClr val="tx2"/>
                </a:solidFill>
              </a:rPr>
              <a:t>and </a:t>
            </a:r>
          </a:p>
          <a:p>
            <a:pPr marL="1401763" lvl="4" indent="0" eaLnBrk="1" hangingPunct="1">
              <a:spcBef>
                <a:spcPts val="600"/>
              </a:spcBef>
              <a:buClr>
                <a:schemeClr val="tx1"/>
              </a:buClr>
              <a:buFontTx/>
              <a:buNone/>
            </a:pPr>
            <a:r>
              <a:rPr lang="en-GB" altLang="en-US" sz="2400" dirty="0"/>
              <a:t>gets a majority in a ballot of all employees.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261100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lnSpc>
                <a:spcPct val="100000"/>
              </a:lnSpc>
              <a:spcBef>
                <a:spcPts val="600"/>
              </a:spcBef>
              <a:buClr>
                <a:schemeClr val="tx2"/>
              </a:buClr>
              <a:buFont typeface="Wingdings" charset="2"/>
              <a:buNone/>
            </a:pPr>
            <a:r>
              <a:rPr lang="en-US" sz="1400" b="1" dirty="0">
                <a:latin typeface="Arial" charset="0"/>
                <a:ea typeface="Arial" charset="0"/>
                <a:cs typeface="Arial" charset="0"/>
              </a:rPr>
              <a:t>Outcome to be achieved: Learn</a:t>
            </a:r>
            <a:r>
              <a:rPr lang="en-US" sz="1400" b="1" baseline="0" dirty="0">
                <a:latin typeface="Arial" charset="0"/>
                <a:ea typeface="Arial" charset="0"/>
                <a:cs typeface="Arial" charset="0"/>
              </a:rPr>
              <a:t> what recognition is:</a:t>
            </a:r>
          </a:p>
          <a:p>
            <a:pPr lvl="2" eaLnBrk="1" hangingPunct="1">
              <a:lnSpc>
                <a:spcPct val="100000"/>
              </a:lnSpc>
              <a:spcBef>
                <a:spcPts val="600"/>
              </a:spcBef>
              <a:buClr>
                <a:schemeClr val="tx2"/>
              </a:buClr>
              <a:buFont typeface="Wingdings" charset="2"/>
              <a:buNone/>
            </a:pPr>
            <a:endParaRPr lang="en-US" sz="1400" b="1" baseline="0" dirty="0">
              <a:latin typeface="Arial" charset="0"/>
              <a:ea typeface="Arial" charset="0"/>
              <a:cs typeface="Arial" charset="0"/>
            </a:endParaRPr>
          </a:p>
          <a:p>
            <a:pPr lvl="2" eaLnBrk="1" hangingPunct="1">
              <a:lnSpc>
                <a:spcPct val="100000"/>
              </a:lnSpc>
              <a:spcBef>
                <a:spcPts val="600"/>
              </a:spcBef>
              <a:buClr>
                <a:schemeClr val="tx2"/>
              </a:buClr>
              <a:buFont typeface="Wingdings" charset="2"/>
              <a:buNone/>
            </a:pPr>
            <a:r>
              <a:rPr lang="en-US" altLang="en-US" sz="1400" b="0" baseline="0" dirty="0">
                <a:latin typeface="Arial" charset="0"/>
                <a:ea typeface="Arial" charset="0"/>
                <a:cs typeface="Arial" charset="0"/>
              </a:rPr>
              <a:t>If this is for one branch, and you know what sort of recognition agreement it has, go through it. This is something they need to know and leads to the next exercise.</a:t>
            </a:r>
            <a:endParaRPr lang="en-GB" altLang="en-US" sz="1400" b="0" dirty="0"/>
          </a:p>
          <a:p>
            <a:pPr lvl="2" eaLnBrk="1" hangingPunct="1">
              <a:lnSpc>
                <a:spcPct val="100000"/>
              </a:lnSpc>
              <a:spcBef>
                <a:spcPts val="600"/>
              </a:spcBef>
              <a:buClr>
                <a:schemeClr val="tx2"/>
              </a:buClr>
              <a:buFont typeface="Wingdings" charset="2"/>
              <a:buNone/>
            </a:pPr>
            <a:r>
              <a:rPr lang="en-GB" altLang="en-US" sz="1800" dirty="0"/>
              <a:t>Even if employer resists, union can achieve recognition if has</a:t>
            </a:r>
          </a:p>
          <a:p>
            <a:pPr marL="1439863" lvl="3" indent="-457200" eaLnBrk="1" hangingPunct="1">
              <a:spcBef>
                <a:spcPts val="600"/>
              </a:spcBef>
              <a:buClr>
                <a:schemeClr val="tx1"/>
              </a:buClr>
              <a:buFont typeface="Tahoma" charset="0"/>
              <a:buAutoNum type="alphaLcParenR"/>
            </a:pPr>
            <a:r>
              <a:rPr lang="en-GB" altLang="en-US" sz="1800" dirty="0"/>
              <a:t>over 50% membership; or </a:t>
            </a:r>
          </a:p>
          <a:p>
            <a:pPr marL="1439863" lvl="3" indent="-457200" eaLnBrk="1" hangingPunct="1">
              <a:spcBef>
                <a:spcPts val="600"/>
              </a:spcBef>
              <a:buClr>
                <a:schemeClr val="tx1"/>
              </a:buClr>
              <a:buFont typeface="Tahoma" charset="0"/>
              <a:buAutoNum type="alphaLcParenR"/>
            </a:pPr>
            <a:r>
              <a:rPr lang="en-GB" altLang="en-US" sz="1800" dirty="0"/>
              <a:t>over 10% membership </a:t>
            </a:r>
            <a:r>
              <a:rPr lang="en-GB" altLang="en-US" sz="1800" dirty="0">
                <a:solidFill>
                  <a:schemeClr val="tx2"/>
                </a:solidFill>
              </a:rPr>
              <a:t>and </a:t>
            </a:r>
          </a:p>
          <a:p>
            <a:pPr marL="1401763" lvl="4" indent="0" eaLnBrk="1" hangingPunct="1">
              <a:spcBef>
                <a:spcPts val="600"/>
              </a:spcBef>
              <a:buClr>
                <a:schemeClr val="tx1"/>
              </a:buClr>
              <a:buFontTx/>
              <a:buNone/>
            </a:pPr>
            <a:r>
              <a:rPr lang="en-GB" altLang="en-US" sz="1800" dirty="0"/>
              <a:t>gets a majority in a ballot of all employees</a:t>
            </a:r>
            <a:r>
              <a:rPr lang="en-GB" altLang="en-US" sz="2400" dirty="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3F4684-F84F-4E44-9D26-CB3898D7E8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6436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Outcomes to be achieved: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Facts</a:t>
            </a:r>
            <a:r>
              <a:rPr lang="en-US" b="1" baseline="0" dirty="0">
                <a:latin typeface="Arial" charset="0"/>
                <a:ea typeface="Arial" charset="0"/>
                <a:cs typeface="Arial" charset="0"/>
              </a:rPr>
              <a:t> that can be used promote the benefits of joining Prospect: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If someone is saying their</a:t>
            </a:r>
            <a:r>
              <a:rPr lang="en-US" baseline="0" dirty="0"/>
              <a:t> career might be affected if they join, or it is not for my level of management, the law gives anyone the right to join a union</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3997652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a:t>
            </a:r>
          </a:p>
          <a:p>
            <a:endParaRPr lang="en-US" b="1" dirty="0">
              <a:latin typeface="Arial" charset="0"/>
              <a:ea typeface="Arial" charset="0"/>
              <a:cs typeface="Arial" charset="0"/>
            </a:endParaRPr>
          </a:p>
          <a:p>
            <a:r>
              <a:rPr lang="en-US" b="1" dirty="0">
                <a:latin typeface="Arial" charset="0"/>
                <a:ea typeface="Arial" charset="0"/>
                <a:cs typeface="Arial" charset="0"/>
              </a:rPr>
              <a:t>Facts</a:t>
            </a:r>
            <a:r>
              <a:rPr lang="en-US" b="1" baseline="0" dirty="0">
                <a:latin typeface="Arial" charset="0"/>
                <a:ea typeface="Arial" charset="0"/>
                <a:cs typeface="Arial" charset="0"/>
              </a:rPr>
              <a:t> that can be used promote the benefits of joining Prospect</a:t>
            </a:r>
          </a:p>
          <a:p>
            <a:endParaRPr lang="en-US" dirty="0"/>
          </a:p>
          <a:p>
            <a:r>
              <a:rPr lang="en-US" dirty="0"/>
              <a:t>This slide has two clicks the first is for</a:t>
            </a:r>
            <a:r>
              <a:rPr lang="en-US" baseline="0" dirty="0"/>
              <a:t> trade union figures as a whole and the second is for Prospect only.</a:t>
            </a:r>
            <a:endParaRPr lang="en-US" dirty="0"/>
          </a:p>
          <a:p>
            <a:pPr marL="171450" indent="-171450">
              <a:buFont typeface="Arial"/>
              <a:buChar char="•"/>
            </a:pPr>
            <a:r>
              <a:rPr lang="en-US" dirty="0"/>
              <a:t>Prospect negotiates with more than 400 different employers.</a:t>
            </a:r>
          </a:p>
          <a:p>
            <a:pPr marL="171450" indent="-171450">
              <a:buFont typeface="Arial"/>
              <a:buChar char="•"/>
            </a:pPr>
            <a:r>
              <a:rPr lang="en-US" dirty="0"/>
              <a:t>Page 10 has a list of historical union victories.</a:t>
            </a:r>
          </a:p>
          <a:p>
            <a:pPr marL="171450" indent="-171450">
              <a:buFont typeface="Arial"/>
              <a:buChar char="•"/>
            </a:pPr>
            <a:r>
              <a:rPr lang="en-US" dirty="0"/>
              <a:t>These are the facts that back up</a:t>
            </a:r>
            <a:r>
              <a:rPr lang="en-US" baseline="0" dirty="0"/>
              <a:t> why it is value for money to join.</a:t>
            </a:r>
          </a:p>
          <a:p>
            <a:pPr marL="171450" indent="-171450">
              <a:buFont typeface="Arial"/>
              <a:buChar char="•"/>
            </a:pPr>
            <a:r>
              <a:rPr lang="en-US" b="1" baseline="0" dirty="0"/>
              <a:t>Always mention that local issues make the most difference to people.</a:t>
            </a:r>
            <a:endParaRPr lang="en-US" b="1" dirty="0"/>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a:p>
        </p:txBody>
      </p:sp>
    </p:spTree>
    <p:extLst>
      <p:ext uri="{BB962C8B-B14F-4D97-AF65-F5344CB8AC3E}">
        <p14:creationId xmlns:p14="http://schemas.microsoft.com/office/powerpoint/2010/main" val="2629376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Do this activity as big group face to face</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There</a:t>
            </a:r>
            <a:r>
              <a:rPr lang="en-US" b="1" baseline="0" dirty="0">
                <a:latin typeface="Arial" charset="0"/>
                <a:ea typeface="Arial" charset="0"/>
                <a:cs typeface="Arial" charset="0"/>
              </a:rPr>
              <a:t> is no real alternative to a trade union (five minutes)</a:t>
            </a:r>
          </a:p>
          <a:p>
            <a:endParaRPr lang="en-US" b="1" dirty="0">
              <a:latin typeface="Arial" charset="0"/>
              <a:ea typeface="Arial" charset="0"/>
              <a:cs typeface="Arial" charset="0"/>
            </a:endParaRPr>
          </a:p>
          <a:p>
            <a:pPr marL="171450" indent="-171450">
              <a:buFont typeface="Arial" charset="0"/>
              <a:buChar char="•"/>
            </a:pPr>
            <a:r>
              <a:rPr lang="en-US" dirty="0"/>
              <a:t>Workbook page 13, act as moderator for the discussion and raise</a:t>
            </a:r>
            <a:r>
              <a:rPr lang="en-US" baseline="0" dirty="0"/>
              <a:t> questions such as:</a:t>
            </a:r>
          </a:p>
          <a:p>
            <a:pPr marL="171450" indent="-171450">
              <a:buFont typeface="Arial"/>
              <a:buChar char="•"/>
            </a:pPr>
            <a:r>
              <a:rPr lang="en-US" baseline="0" dirty="0"/>
              <a:t>What would happen if the employer finds out about what is being said on Facebook? </a:t>
            </a:r>
          </a:p>
          <a:p>
            <a:pPr marL="171450" indent="-171450">
              <a:buFont typeface="Arial"/>
              <a:buChar char="•"/>
            </a:pPr>
            <a:r>
              <a:rPr lang="en-US" baseline="0" dirty="0"/>
              <a:t>What would happen if the employer said no to a request from a forum or an individual? </a:t>
            </a:r>
          </a:p>
          <a:p>
            <a:pPr marL="171450" indent="-171450">
              <a:buFont typeface="Arial"/>
              <a:buChar char="•"/>
            </a:pPr>
            <a:r>
              <a:rPr lang="en-US" baseline="0" dirty="0"/>
              <a:t>How can we argue against the person who says they get a pay rise even if they don’t join )a freeloader)?</a:t>
            </a:r>
          </a:p>
          <a:p>
            <a:pPr marL="171450" indent="-171450">
              <a:buFont typeface="Arial"/>
              <a:buChar char="•"/>
            </a:pPr>
            <a:r>
              <a:rPr lang="en-US" dirty="0"/>
              <a:t>Sum up the benefits of union membership,</a:t>
            </a:r>
            <a:r>
              <a:rPr lang="en-US" baseline="0" dirty="0"/>
              <a:t> in particular for an individual member with an issue.</a:t>
            </a:r>
          </a:p>
          <a:p>
            <a:pPr marL="171450" indent="-171450">
              <a:buFont typeface="Arial"/>
              <a:buChar char="•"/>
            </a:pPr>
            <a:r>
              <a:rPr lang="en-US" baseline="0" dirty="0"/>
              <a:t>Generally the easiest recruitment pitch is to say why you joined. As you work in the same place, it will have resonance with the non-member and the passion will show through, rather than sounding like a script.</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Use whiteboard</a:t>
            </a:r>
          </a:p>
          <a:p>
            <a:endParaRPr lang="en-US" b="1" dirty="0">
              <a:latin typeface="Arial" charset="0"/>
              <a:ea typeface="Arial" charset="0"/>
              <a:cs typeface="Arial" charset="0"/>
            </a:endParaRPr>
          </a:p>
          <a:p>
            <a:r>
              <a:rPr lang="en-US" b="1" dirty="0">
                <a:latin typeface="Arial" charset="0"/>
                <a:ea typeface="Arial" charset="0"/>
                <a:cs typeface="Arial" charset="0"/>
              </a:rPr>
              <a:t>Outcomes to be achieved: improve understanding of what can be negotiated (15 minutes)</a:t>
            </a:r>
          </a:p>
          <a:p>
            <a:endParaRPr lang="en-US" b="1" dirty="0">
              <a:latin typeface="Arial" charset="0"/>
              <a:ea typeface="Arial" charset="0"/>
              <a:cs typeface="Arial" charset="0"/>
            </a:endParaRPr>
          </a:p>
          <a:p>
            <a:pPr marL="171450" indent="-171450">
              <a:buFont typeface="Arial" charset="0"/>
              <a:buChar char="•"/>
            </a:pPr>
            <a:r>
              <a:rPr lang="en-US" dirty="0"/>
              <a:t>Split class into small groups of 3 or 4  (10 mins max)</a:t>
            </a:r>
          </a:p>
          <a:p>
            <a:pPr marL="171450" indent="-171450">
              <a:buFont typeface="Arial" charset="0"/>
              <a:buChar char="•"/>
            </a:pPr>
            <a:r>
              <a:rPr lang="en-US" dirty="0"/>
              <a:t>Sum up with explaining that negotiate is finding a compromise that both sides are happy with. Campaigning is persuading others</a:t>
            </a:r>
            <a:r>
              <a:rPr lang="en-US" baseline="0" dirty="0"/>
              <a:t> that something needs to be done.</a:t>
            </a:r>
            <a:endParaRPr lang="en-US" dirty="0"/>
          </a:p>
          <a:p>
            <a:pPr marL="171450" indent="-171450">
              <a:buFont typeface="Arial" charset="0"/>
              <a:buChar char="•"/>
            </a:pPr>
            <a:r>
              <a:rPr lang="en-US" dirty="0"/>
              <a:t>We are looking for the groups to come up with </a:t>
            </a:r>
          </a:p>
          <a:p>
            <a:pPr marL="171450" indent="-171450">
              <a:buFont typeface="Arial" charset="0"/>
              <a:buChar char="•"/>
            </a:pPr>
            <a:r>
              <a:rPr lang="en-US" dirty="0"/>
              <a:t>Explain only trade issues not political issues such the global climate strike 2019</a:t>
            </a:r>
          </a:p>
          <a:p>
            <a:pPr marL="0" indent="0">
              <a:buFont typeface="Arial" charset="0"/>
              <a:buNone/>
            </a:pPr>
            <a:endParaRPr lang="en-US" dirty="0"/>
          </a:p>
          <a:p>
            <a:r>
              <a:rPr lang="en-US" b="1" dirty="0"/>
              <a:t>Can negotiate on:	</a:t>
            </a:r>
            <a:r>
              <a:rPr lang="en-US" dirty="0"/>
              <a:t>			</a:t>
            </a:r>
          </a:p>
          <a:p>
            <a:r>
              <a:rPr lang="en-US" dirty="0"/>
              <a:t>Pay and conditions				</a:t>
            </a:r>
          </a:p>
          <a:p>
            <a:r>
              <a:rPr lang="en-US" dirty="0"/>
              <a:t>Health &amp; safety				</a:t>
            </a:r>
          </a:p>
          <a:p>
            <a:r>
              <a:rPr lang="en-US" dirty="0"/>
              <a:t>Equality</a:t>
            </a:r>
          </a:p>
          <a:p>
            <a:r>
              <a:rPr lang="en-US" dirty="0"/>
              <a:t>Redundancy </a:t>
            </a:r>
          </a:p>
          <a:p>
            <a:r>
              <a:rPr lang="en-US" dirty="0"/>
              <a:t>Time</a:t>
            </a:r>
            <a:r>
              <a:rPr lang="en-US" baseline="0" dirty="0"/>
              <a:t> off </a:t>
            </a:r>
          </a:p>
          <a:p>
            <a:r>
              <a:rPr lang="en-US" baseline="0" dirty="0"/>
              <a:t>If you know examples from anyone branch, add them in.</a:t>
            </a:r>
            <a:endParaRPr lang="en-US" dirty="0"/>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8</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Set as homework. To complete statements</a:t>
            </a:r>
            <a:r>
              <a:rPr lang="en-US" b="1" baseline="0" dirty="0">
                <a:latin typeface="Arial" charset="0"/>
                <a:ea typeface="Arial" charset="0"/>
                <a:cs typeface="Arial" charset="0"/>
              </a:rPr>
              <a:t> and watch video 1 in the </a:t>
            </a:r>
            <a:r>
              <a:rPr lang="en-US" b="1" baseline="0" dirty="0" err="1">
                <a:latin typeface="Arial" charset="0"/>
                <a:ea typeface="Arial" charset="0"/>
                <a:cs typeface="Arial" charset="0"/>
              </a:rPr>
              <a:t>vimeo</a:t>
            </a:r>
            <a:r>
              <a:rPr lang="en-US" b="1" baseline="0" dirty="0">
                <a:latin typeface="Arial" charset="0"/>
                <a:ea typeface="Arial" charset="0"/>
                <a:cs typeface="Arial" charset="0"/>
              </a:rPr>
              <a:t> collection  ‘How Prospect works.’</a:t>
            </a:r>
          </a:p>
          <a:p>
            <a:endParaRPr lang="en-US" b="1" dirty="0">
              <a:latin typeface="Arial" charset="0"/>
              <a:ea typeface="Arial" charset="0"/>
              <a:cs typeface="Arial" charset="0"/>
            </a:endParaRPr>
          </a:p>
          <a:p>
            <a:r>
              <a:rPr lang="en-US" b="1" baseline="0" dirty="0">
                <a:latin typeface="Arial" charset="0"/>
                <a:ea typeface="Arial" charset="0"/>
                <a:cs typeface="Arial" charset="0"/>
              </a:rPr>
              <a:t>There are three other videos in </a:t>
            </a:r>
            <a:r>
              <a:rPr lang="en-US" b="1" baseline="0">
                <a:latin typeface="Arial" charset="0"/>
                <a:ea typeface="Arial" charset="0"/>
                <a:cs typeface="Arial" charset="0"/>
              </a:rPr>
              <a:t>the collection </a:t>
            </a:r>
            <a:r>
              <a:rPr lang="en-US" b="1" baseline="0" dirty="0">
                <a:latin typeface="Arial" charset="0"/>
                <a:ea typeface="Arial" charset="0"/>
                <a:cs typeface="Arial" charset="0"/>
              </a:rPr>
              <a:t>for reference we use for reps 2 </a:t>
            </a:r>
            <a:r>
              <a:rPr lang="en-US" b="1" baseline="0">
                <a:latin typeface="Arial" charset="0"/>
                <a:ea typeface="Arial" charset="0"/>
                <a:cs typeface="Arial" charset="0"/>
              </a:rPr>
              <a:t>training so </a:t>
            </a:r>
            <a:r>
              <a:rPr lang="en-US" b="1" baseline="0" dirty="0">
                <a:latin typeface="Arial" charset="0"/>
                <a:ea typeface="Arial" charset="0"/>
                <a:cs typeface="Arial" charset="0"/>
              </a:rPr>
              <a:t>just refer to the first video on the structure.</a:t>
            </a:r>
          </a:p>
          <a:p>
            <a:endParaRPr lang="en-US" b="1" dirty="0">
              <a:latin typeface="Arial" charset="0"/>
              <a:ea typeface="Arial" charset="0"/>
              <a:cs typeface="Arial" charset="0"/>
            </a:endParaRP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A snapshot of what their branch is like </a:t>
            </a:r>
            <a:r>
              <a:rPr lang="en-US" b="1" dirty="0" err="1">
                <a:latin typeface="Arial" charset="0"/>
                <a:ea typeface="Arial" charset="0"/>
                <a:cs typeface="Arial" charset="0"/>
              </a:rPr>
              <a:t>Organising</a:t>
            </a:r>
            <a:r>
              <a:rPr lang="en-US" b="1" dirty="0">
                <a:latin typeface="Arial" charset="0"/>
                <a:ea typeface="Arial" charset="0"/>
                <a:cs typeface="Arial" charset="0"/>
              </a:rPr>
              <a:t>/servicing &amp; what the structure of Prospect is</a:t>
            </a:r>
          </a:p>
          <a:p>
            <a:endParaRPr lang="en-GB" dirty="0"/>
          </a:p>
          <a:p>
            <a:r>
              <a:rPr lang="en-GB" sz="1200" kern="1200" dirty="0">
                <a:solidFill>
                  <a:schemeClr val="tx1"/>
                </a:solidFill>
                <a:effectLst/>
                <a:latin typeface="+mn-lt"/>
                <a:ea typeface="+mn-ea"/>
                <a:cs typeface="+mn-cs"/>
              </a:rPr>
              <a:t>Follow up for the second sessions looks at the following </a:t>
            </a:r>
            <a:r>
              <a:rPr lang="en-GB" dirty="0"/>
              <a:t>questions,</a:t>
            </a:r>
            <a:r>
              <a:rPr lang="en-GB" sz="1200" kern="1200" dirty="0">
                <a:solidFill>
                  <a:schemeClr val="tx1"/>
                </a:solidFill>
                <a:effectLst/>
                <a:latin typeface="+mn-lt"/>
                <a:ea typeface="+mn-ea"/>
                <a:cs typeface="+mn-cs"/>
              </a:rPr>
              <a:t> think about:</a:t>
            </a:r>
          </a:p>
          <a:p>
            <a:pPr lvl="0"/>
            <a:r>
              <a:rPr lang="en-GB" sz="1200" kern="1200" dirty="0">
                <a:solidFill>
                  <a:schemeClr val="tx1"/>
                </a:solidFill>
                <a:effectLst/>
                <a:latin typeface="+mn-lt"/>
                <a:ea typeface="+mn-ea"/>
                <a:cs typeface="+mn-cs"/>
              </a:rPr>
              <a:t>On a scale of 1-10, how well organised would you say your workplace is? </a:t>
            </a:r>
          </a:p>
          <a:p>
            <a:pPr lvl="0"/>
            <a:r>
              <a:rPr lang="en-GB" sz="1200" kern="1200" dirty="0">
                <a:solidFill>
                  <a:schemeClr val="tx1"/>
                </a:solidFill>
                <a:effectLst/>
                <a:latin typeface="+mn-lt"/>
                <a:ea typeface="+mn-ea"/>
                <a:cs typeface="+mn-cs"/>
              </a:rPr>
              <a:t>In what ways is your workplace organised?</a:t>
            </a:r>
          </a:p>
          <a:p>
            <a:pPr lvl="0"/>
            <a:r>
              <a:rPr lang="en-GB" sz="1200" kern="1200" dirty="0">
                <a:solidFill>
                  <a:schemeClr val="tx1"/>
                </a:solidFill>
                <a:effectLst/>
                <a:latin typeface="+mn-lt"/>
                <a:ea typeface="+mn-ea"/>
                <a:cs typeface="+mn-cs"/>
              </a:rPr>
              <a:t>What can be improved in the following areas: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building membership</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communicating with members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getting members active</a:t>
            </a:r>
          </a:p>
          <a:p>
            <a:endParaRPr lang="en-US" b="0" dirty="0"/>
          </a:p>
        </p:txBody>
      </p:sp>
      <p:sp>
        <p:nvSpPr>
          <p:cNvPr id="4" name="Slide Number Placeholder 3"/>
          <p:cNvSpPr>
            <a:spLocks noGrp="1"/>
          </p:cNvSpPr>
          <p:nvPr>
            <p:ph type="sldNum" sz="quarter" idx="10"/>
          </p:nvPr>
        </p:nvSpPr>
        <p:spPr/>
        <p:txBody>
          <a:bodyPr/>
          <a:lstStyle/>
          <a:p>
            <a:fld id="{5A3F4684-F84F-4E44-9D26-CB3898D7E83A}" type="slidenum">
              <a:rPr lang="en-US" smtClean="0"/>
              <a:t>9</a:t>
            </a:fld>
            <a:endParaRPr lang="en-US"/>
          </a:p>
        </p:txBody>
      </p:sp>
    </p:spTree>
    <p:extLst>
      <p:ext uri="{BB962C8B-B14F-4D97-AF65-F5344CB8AC3E}">
        <p14:creationId xmlns:p14="http://schemas.microsoft.com/office/powerpoint/2010/main" val="3805776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56328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7811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11570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6069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39847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3574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2380958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spTree>
    <p:extLst>
      <p:ext uri="{BB962C8B-B14F-4D97-AF65-F5344CB8AC3E}">
        <p14:creationId xmlns:p14="http://schemas.microsoft.com/office/powerpoint/2010/main" val="1842506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143483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1108" y="0"/>
            <a:ext cx="4850892" cy="6858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430" y="642443"/>
            <a:ext cx="1811216" cy="907140"/>
          </a:xfrm>
          <a:prstGeom prst="rect">
            <a:avLst/>
          </a:prstGeom>
        </p:spPr>
      </p:pic>
    </p:spTree>
    <p:extLst>
      <p:ext uri="{BB962C8B-B14F-4D97-AF65-F5344CB8AC3E}">
        <p14:creationId xmlns:p14="http://schemas.microsoft.com/office/powerpoint/2010/main" val="414647111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vimeo.com/showcase/prospect-ed"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593199"/>
          </a:xfrm>
        </p:spPr>
        <p:txBody>
          <a:bodyPr/>
          <a:lstStyle/>
          <a:p>
            <a:r>
              <a:rPr lang="en-US" dirty="0">
                <a:latin typeface="Arial"/>
                <a:cs typeface="Arial"/>
              </a:rPr>
              <a:t>What is a trade union?</a:t>
            </a:r>
            <a:br>
              <a:rPr lang="en-US" dirty="0">
                <a:latin typeface="Arial"/>
                <a:cs typeface="Arial"/>
              </a:rPr>
            </a:br>
            <a:r>
              <a:rPr lang="en-US" sz="800" dirty="0">
                <a:latin typeface="Arial"/>
                <a:cs typeface="Arial"/>
              </a:rPr>
              <a:t>Update 1.7 Jan 24</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2</a:t>
            </a:r>
          </a:p>
        </p:txBody>
      </p:sp>
    </p:spTree>
    <p:extLst>
      <p:ext uri="{BB962C8B-B14F-4D97-AF65-F5344CB8AC3E}">
        <p14:creationId xmlns:p14="http://schemas.microsoft.com/office/powerpoint/2010/main" val="4274872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1736161"/>
            <a:ext cx="7259444" cy="1470025"/>
          </a:xfrm>
        </p:spPr>
        <p:txBody>
          <a:bodyPr>
            <a:normAutofit/>
          </a:bodyPr>
          <a:lstStyle/>
          <a:p>
            <a:r>
              <a:rPr lang="en-US" sz="4400" dirty="0">
                <a:latin typeface="Arial"/>
                <a:cs typeface="Arial"/>
              </a:rPr>
              <a:t>The definition </a:t>
            </a:r>
            <a:br>
              <a:rPr lang="en-US" sz="4400" dirty="0">
                <a:latin typeface="Arial"/>
                <a:cs typeface="Arial"/>
              </a:rPr>
            </a:br>
            <a:r>
              <a:rPr lang="en-US" sz="4400" dirty="0">
                <a:latin typeface="Arial"/>
                <a:cs typeface="Arial"/>
              </a:rPr>
              <a:t>of a trade union</a:t>
            </a:r>
          </a:p>
        </p:txBody>
      </p:sp>
      <p:sp>
        <p:nvSpPr>
          <p:cNvPr id="3" name="TextBox 2"/>
          <p:cNvSpPr txBox="1"/>
          <p:nvPr/>
        </p:nvSpPr>
        <p:spPr>
          <a:xfrm>
            <a:off x="1505415" y="3505038"/>
            <a:ext cx="6423102" cy="1107996"/>
          </a:xfrm>
          <a:prstGeom prst="rect">
            <a:avLst/>
          </a:prstGeom>
          <a:noFill/>
        </p:spPr>
        <p:txBody>
          <a:bodyPr wrap="square" lIns="0" tIns="0" rIns="0" bIns="0" rtlCol="0">
            <a:spAutoFit/>
          </a:bodyPr>
          <a:lstStyle/>
          <a:p>
            <a:r>
              <a:rPr lang="en-US" sz="2400" dirty="0">
                <a:latin typeface="Arial"/>
                <a:cs typeface="Arial"/>
              </a:rPr>
              <a:t>An </a:t>
            </a:r>
            <a:r>
              <a:rPr lang="en-US" sz="2400" dirty="0" err="1">
                <a:latin typeface="Arial"/>
                <a:cs typeface="Arial"/>
              </a:rPr>
              <a:t>organised</a:t>
            </a:r>
            <a:r>
              <a:rPr lang="en-US" sz="2400" dirty="0">
                <a:latin typeface="Arial"/>
                <a:cs typeface="Arial"/>
              </a:rPr>
              <a:t> association of workers in a trade, group of trades, or profession, formed to protect and further their rights and interests.</a:t>
            </a:r>
          </a:p>
        </p:txBody>
      </p:sp>
    </p:spTree>
    <p:extLst>
      <p:ext uri="{BB962C8B-B14F-4D97-AF65-F5344CB8AC3E}">
        <p14:creationId xmlns:p14="http://schemas.microsoft.com/office/powerpoint/2010/main" val="1601616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54985"/>
            <a:ext cx="4150318" cy="1663025"/>
          </a:xfrm>
        </p:spPr>
        <p:txBody>
          <a:bodyPr>
            <a:normAutofit/>
          </a:bodyPr>
          <a:lstStyle/>
          <a:p>
            <a:r>
              <a:rPr lang="en-US" sz="4000" dirty="0">
                <a:latin typeface="Arial"/>
                <a:cs typeface="Arial"/>
              </a:rPr>
              <a:t>Recognition in the workplace</a:t>
            </a:r>
          </a:p>
        </p:txBody>
      </p:sp>
      <p:sp>
        <p:nvSpPr>
          <p:cNvPr id="8" name="TextBox 7"/>
          <p:cNvSpPr txBox="1"/>
          <p:nvPr/>
        </p:nvSpPr>
        <p:spPr>
          <a:xfrm>
            <a:off x="1505414" y="2152186"/>
            <a:ext cx="7895063" cy="1640239"/>
          </a:xfrm>
          <a:prstGeom prst="rect">
            <a:avLst/>
          </a:prstGeom>
          <a:noFill/>
        </p:spPr>
        <p:txBody>
          <a:bodyPr wrap="square" lIns="0" tIns="0" rIns="0" bIns="0" rtlCol="0">
            <a:noAutofit/>
          </a:bodyPr>
          <a:lstStyle/>
          <a:p>
            <a:pPr marL="457200" indent="-457200">
              <a:spcBef>
                <a:spcPts val="900"/>
              </a:spcBef>
              <a:buFont typeface="Arial" panose="020B0604020202020204" pitchFamily="34" charset="0"/>
              <a:buChar char="•"/>
            </a:pPr>
            <a:r>
              <a:rPr lang="en-US" sz="2400" dirty="0">
                <a:latin typeface="Arial" charset="0"/>
                <a:ea typeface="Arial" charset="0"/>
                <a:cs typeface="Arial" charset="0"/>
              </a:rPr>
              <a:t>Employers are not obliged to bargain with unions.</a:t>
            </a:r>
          </a:p>
          <a:p>
            <a:pPr marL="457200" indent="-457200">
              <a:spcBef>
                <a:spcPts val="900"/>
              </a:spcBef>
              <a:buFont typeface="Arial" panose="020B0604020202020204" pitchFamily="34" charset="0"/>
              <a:buChar char="•"/>
            </a:pPr>
            <a:r>
              <a:rPr lang="en-US" sz="2400" dirty="0">
                <a:latin typeface="Arial" charset="0"/>
                <a:ea typeface="Arial" charset="0"/>
                <a:cs typeface="Arial" charset="0"/>
              </a:rPr>
              <a:t>They can voluntarily </a:t>
            </a:r>
            <a:r>
              <a:rPr lang="en-US" sz="2400" dirty="0" err="1">
                <a:latin typeface="Arial" charset="0"/>
                <a:ea typeface="Arial" charset="0"/>
                <a:cs typeface="Arial" charset="0"/>
              </a:rPr>
              <a:t>recognise</a:t>
            </a:r>
            <a:r>
              <a:rPr lang="en-US" sz="2400" dirty="0">
                <a:latin typeface="Arial" charset="0"/>
                <a:ea typeface="Arial" charset="0"/>
                <a:cs typeface="Arial" charset="0"/>
              </a:rPr>
              <a:t> a union or a union can gain statutory recognition by meeting certain criteria and applying to the Central Arbitration Committee.</a:t>
            </a:r>
          </a:p>
        </p:txBody>
      </p:sp>
      <p:sp>
        <p:nvSpPr>
          <p:cNvPr id="9" name="TextBox 8"/>
          <p:cNvSpPr txBox="1"/>
          <p:nvPr/>
        </p:nvSpPr>
        <p:spPr>
          <a:xfrm>
            <a:off x="1505415" y="3958683"/>
            <a:ext cx="7538224" cy="1846659"/>
          </a:xfrm>
          <a:prstGeom prst="rect">
            <a:avLst/>
          </a:prstGeom>
          <a:noFill/>
        </p:spPr>
        <p:txBody>
          <a:bodyPr wrap="square" lIns="0" tIns="0" rIns="0" bIns="0" rtlCol="0">
            <a:spAutoFit/>
          </a:bodyPr>
          <a:lstStyle/>
          <a:p>
            <a:r>
              <a:rPr lang="en-US" sz="2400" dirty="0">
                <a:latin typeface="Arial" charset="0"/>
                <a:ea typeface="Arial" charset="0"/>
                <a:cs typeface="Arial" charset="0"/>
              </a:rPr>
              <a:t>With a recognition agreement in place, the employer ‘recognises’ the union for purposes of collective bargaining and a written agreement sets out the scope and the process of how it is done. Statutory recognition is limited to pay, hours and holidays. </a:t>
            </a:r>
          </a:p>
        </p:txBody>
      </p:sp>
    </p:spTree>
    <p:extLst>
      <p:ext uri="{BB962C8B-B14F-4D97-AF65-F5344CB8AC3E}">
        <p14:creationId xmlns:p14="http://schemas.microsoft.com/office/powerpoint/2010/main" val="1778026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50" y="0"/>
            <a:ext cx="9601200" cy="1663025"/>
          </a:xfrm>
        </p:spPr>
        <p:txBody>
          <a:bodyPr>
            <a:normAutofit/>
          </a:bodyPr>
          <a:lstStyle/>
          <a:p>
            <a:r>
              <a:rPr lang="en-GB" sz="4000" dirty="0">
                <a:latin typeface="Arial"/>
                <a:cs typeface="Arial"/>
              </a:rPr>
              <a:t>An unrecognised workplace  Vs a recognised workplace</a:t>
            </a:r>
          </a:p>
        </p:txBody>
      </p:sp>
      <p:graphicFrame>
        <p:nvGraphicFramePr>
          <p:cNvPr id="3" name="Table 2">
            <a:extLst>
              <a:ext uri="{FF2B5EF4-FFF2-40B4-BE49-F238E27FC236}">
                <a16:creationId xmlns:a16="http://schemas.microsoft.com/office/drawing/2014/main" id="{2183B93C-E8AE-AD6E-56B7-DFAF43CCC5A9}"/>
              </a:ext>
            </a:extLst>
          </p:cNvPr>
          <p:cNvGraphicFramePr>
            <a:graphicFrameLocks noGrp="1"/>
          </p:cNvGraphicFramePr>
          <p:nvPr/>
        </p:nvGraphicFramePr>
        <p:xfrm>
          <a:off x="161926" y="1739655"/>
          <a:ext cx="11870554" cy="5011524"/>
        </p:xfrm>
        <a:graphic>
          <a:graphicData uri="http://schemas.openxmlformats.org/drawingml/2006/table">
            <a:tbl>
              <a:tblPr firstRow="1" firstCol="1" bandRow="1">
                <a:tableStyleId>{B301B821-A1FF-4177-AEE7-76D212191A09}</a:tableStyleId>
              </a:tblPr>
              <a:tblGrid>
                <a:gridCol w="4037225">
                  <a:extLst>
                    <a:ext uri="{9D8B030D-6E8A-4147-A177-3AD203B41FA5}">
                      <a16:colId xmlns:a16="http://schemas.microsoft.com/office/drawing/2014/main" val="767832659"/>
                    </a:ext>
                  </a:extLst>
                </a:gridCol>
                <a:gridCol w="7833329">
                  <a:extLst>
                    <a:ext uri="{9D8B030D-6E8A-4147-A177-3AD203B41FA5}">
                      <a16:colId xmlns:a16="http://schemas.microsoft.com/office/drawing/2014/main" val="1570355768"/>
                    </a:ext>
                  </a:extLst>
                </a:gridCol>
              </a:tblGrid>
              <a:tr h="426821">
                <a:tc>
                  <a:txBody>
                    <a:bodyPr/>
                    <a:lstStyle/>
                    <a:p>
                      <a:pPr>
                        <a:spcBef>
                          <a:spcPts val="900"/>
                        </a:spcBef>
                      </a:pPr>
                      <a:r>
                        <a:rPr lang="en-GB" sz="2000" dirty="0">
                          <a:effectLst/>
                        </a:rPr>
                        <a:t>In an unrecognised workplace</a:t>
                      </a:r>
                      <a:endParaRPr lang="en-GB" sz="2400" dirty="0">
                        <a:effectLst/>
                        <a:latin typeface="Arial" panose="020B0604020202020204" pitchFamily="34" charset="0"/>
                        <a:ea typeface="Times" panose="02020603050405020304" pitchFamily="18" charset="0"/>
                        <a:cs typeface="Arial" panose="020B0604020202020204" pitchFamily="34" charset="0"/>
                      </a:endParaRPr>
                    </a:p>
                  </a:txBody>
                  <a:tcPr marL="51380" marR="513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spcBef>
                          <a:spcPts val="900"/>
                        </a:spcBef>
                      </a:pPr>
                      <a:r>
                        <a:rPr lang="en-GB" sz="2000" dirty="0">
                          <a:effectLst/>
                        </a:rPr>
                        <a:t>In a recognised workplace</a:t>
                      </a:r>
                      <a:endParaRPr lang="en-GB" sz="2400" dirty="0">
                        <a:effectLst/>
                        <a:latin typeface="Arial" panose="020B0604020202020204" pitchFamily="34" charset="0"/>
                        <a:ea typeface="Times" panose="02020603050405020304" pitchFamily="18" charset="0"/>
                        <a:cs typeface="Arial" panose="020B0604020202020204" pitchFamily="34"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1209581"/>
                  </a:ext>
                </a:extLst>
              </a:tr>
              <a:tr h="4584703">
                <a:tc>
                  <a:txBody>
                    <a:bodyPr/>
                    <a:lstStyle/>
                    <a:p>
                      <a:pPr>
                        <a:spcAft>
                          <a:spcPts val="1200"/>
                        </a:spcAft>
                      </a:pPr>
                      <a:r>
                        <a:rPr lang="en-GB" sz="1800" b="0" dirty="0">
                          <a:effectLst/>
                        </a:rPr>
                        <a:t>A union member can get:</a:t>
                      </a:r>
                    </a:p>
                    <a:p>
                      <a:pPr marL="342900" marR="0" lvl="0" indent="-342900" algn="l" defTabSz="4572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lang="en-GB" sz="1800" b="0" dirty="0">
                          <a:effectLst/>
                        </a:rPr>
                        <a:t>representation at disciplinary and grievance hearings with the employer.</a:t>
                      </a:r>
                    </a:p>
                    <a:p>
                      <a:pPr marL="342900" marR="0" lvl="0" indent="-342900" algn="l" defTabSz="4572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lang="en-GB" sz="1800" b="0" dirty="0">
                          <a:effectLst/>
                        </a:rPr>
                        <a:t>legal advice</a:t>
                      </a:r>
                    </a:p>
                    <a:p>
                      <a:pPr marL="342900" lvl="0" indent="-342900">
                        <a:spcAft>
                          <a:spcPts val="1200"/>
                        </a:spcAft>
                        <a:buFont typeface="Symbol" panose="05050102010706020507" pitchFamily="18" charset="2"/>
                        <a:buChar char=""/>
                      </a:pPr>
                      <a:r>
                        <a:rPr lang="en-GB" sz="1800" b="0" dirty="0">
                          <a:effectLst/>
                        </a:rPr>
                        <a:t>financial help and advice </a:t>
                      </a:r>
                    </a:p>
                    <a:p>
                      <a:pPr>
                        <a:spcAft>
                          <a:spcPts val="1200"/>
                        </a:spcAft>
                      </a:pPr>
                      <a:r>
                        <a:rPr lang="en-GB" sz="1800" dirty="0">
                          <a:effectLst/>
                        </a:rPr>
                        <a:t> </a:t>
                      </a:r>
                      <a:endParaRPr lang="en-GB" sz="1800" dirty="0">
                        <a:effectLst/>
                        <a:latin typeface="Arial" panose="020B0604020202020204" pitchFamily="34" charset="0"/>
                        <a:ea typeface="Times New Roman" panose="02020603050405020304" pitchFamily="18"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1200"/>
                        </a:spcAft>
                      </a:pPr>
                      <a:r>
                        <a:rPr lang="en-GB" sz="1800" dirty="0">
                          <a:effectLst/>
                        </a:rPr>
                        <a:t>On top of the individual rights, collective agreements usually cover pay arrangements and other terms and conditions of employment. </a:t>
                      </a:r>
                    </a:p>
                    <a:p>
                      <a:pPr>
                        <a:spcBef>
                          <a:spcPts val="900"/>
                        </a:spcBef>
                      </a:pPr>
                      <a:r>
                        <a:rPr lang="en-GB" sz="1800" dirty="0">
                          <a:effectLst/>
                        </a:rPr>
                        <a:t>These include the right to:</a:t>
                      </a:r>
                    </a:p>
                    <a:p>
                      <a:pPr marL="342900" lvl="0" indent="-342900">
                        <a:spcBef>
                          <a:spcPts val="900"/>
                        </a:spcBef>
                        <a:buFont typeface="Symbol" panose="05050102010706020507" pitchFamily="18" charset="2"/>
                        <a:buChar char=""/>
                      </a:pPr>
                      <a:r>
                        <a:rPr lang="en-GB" sz="1800" dirty="0">
                          <a:effectLst/>
                        </a:rPr>
                        <a:t>disclosure of information by the employer for collective bargaining purposes</a:t>
                      </a:r>
                    </a:p>
                    <a:p>
                      <a:pPr marL="342900" lvl="0" indent="-342900">
                        <a:buFont typeface="Symbol" panose="05050102010706020507" pitchFamily="18" charset="2"/>
                        <a:buChar char=""/>
                      </a:pPr>
                      <a:r>
                        <a:rPr lang="en-GB" sz="1800" dirty="0">
                          <a:effectLst/>
                        </a:rPr>
                        <a:t>reasonable paid time off for union reps to carry out union duties</a:t>
                      </a:r>
                    </a:p>
                    <a:p>
                      <a:pPr marL="342900" lvl="0" indent="-342900">
                        <a:buFont typeface="Symbol" panose="05050102010706020507" pitchFamily="18" charset="2"/>
                        <a:buChar char=""/>
                      </a:pPr>
                      <a:r>
                        <a:rPr lang="en-GB" sz="1800" dirty="0">
                          <a:effectLst/>
                        </a:rPr>
                        <a:t>reasonable paid time off for union learning reps to carry out their duties</a:t>
                      </a:r>
                    </a:p>
                    <a:p>
                      <a:pPr marL="342900" lvl="0" indent="-342900">
                        <a:buFont typeface="Symbol" panose="05050102010706020507" pitchFamily="18" charset="2"/>
                        <a:buChar char=""/>
                      </a:pPr>
                      <a:r>
                        <a:rPr lang="en-GB" sz="1800" dirty="0">
                          <a:effectLst/>
                        </a:rPr>
                        <a:t>reasonable unpaid time off for members to carry out union activities</a:t>
                      </a:r>
                    </a:p>
                    <a:p>
                      <a:pPr marL="342900" lvl="0" indent="-342900">
                        <a:buFont typeface="Symbol" panose="05050102010706020507" pitchFamily="18" charset="2"/>
                        <a:buChar char=""/>
                      </a:pPr>
                      <a:r>
                        <a:rPr lang="en-GB" sz="1800" dirty="0">
                          <a:effectLst/>
                        </a:rPr>
                        <a:t>appoint a union safety rep</a:t>
                      </a:r>
                    </a:p>
                    <a:p>
                      <a:pPr marL="342900" lvl="0" indent="-342900">
                        <a:buFont typeface="Symbol" panose="05050102010706020507" pitchFamily="18" charset="2"/>
                        <a:buChar char=""/>
                      </a:pPr>
                      <a:r>
                        <a:rPr lang="en-GB" sz="1800" dirty="0">
                          <a:effectLst/>
                        </a:rPr>
                        <a:t>appoint safety committee representatives</a:t>
                      </a:r>
                    </a:p>
                    <a:p>
                      <a:pPr marL="342900" lvl="0" indent="-342900">
                        <a:buFont typeface="Symbol" panose="05050102010706020507" pitchFamily="18" charset="2"/>
                        <a:buChar char=""/>
                      </a:pPr>
                      <a:r>
                        <a:rPr lang="en-GB" sz="1800" dirty="0">
                          <a:effectLst/>
                        </a:rPr>
                        <a:t>consultation prior to redundancy; and</a:t>
                      </a:r>
                    </a:p>
                    <a:p>
                      <a:pPr marL="342900" lvl="0" indent="-342900">
                        <a:spcAft>
                          <a:spcPts val="1200"/>
                        </a:spcAft>
                        <a:buFont typeface="Symbol" panose="05050102010706020507" pitchFamily="18" charset="2"/>
                        <a:buChar char=""/>
                      </a:pPr>
                      <a:r>
                        <a:rPr lang="en-GB" sz="1800" dirty="0">
                          <a:effectLst/>
                        </a:rPr>
                        <a:t>consultation prior to business transfers. </a:t>
                      </a:r>
                      <a:endParaRPr lang="en-GB" sz="1800" dirty="0">
                        <a:effectLst/>
                        <a:latin typeface="Arial" panose="020B0604020202020204" pitchFamily="34" charset="0"/>
                        <a:cs typeface="Arial" panose="020B0604020202020204" pitchFamily="34"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8978856"/>
                  </a:ext>
                </a:extLst>
              </a:tr>
            </a:tbl>
          </a:graphicData>
        </a:graphic>
      </p:graphicFrame>
    </p:spTree>
    <p:extLst>
      <p:ext uri="{BB962C8B-B14F-4D97-AF65-F5344CB8AC3E}">
        <p14:creationId xmlns:p14="http://schemas.microsoft.com/office/powerpoint/2010/main" val="47546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7"/>
            <a:ext cx="4277318" cy="1495756"/>
          </a:xfrm>
        </p:spPr>
        <p:txBody>
          <a:bodyPr>
            <a:normAutofit/>
          </a:bodyPr>
          <a:lstStyle/>
          <a:p>
            <a:r>
              <a:rPr lang="en-US" sz="4000" dirty="0">
                <a:latin typeface="Arial"/>
                <a:cs typeface="Arial"/>
              </a:rPr>
              <a:t>Your right to join a trade union</a:t>
            </a:r>
          </a:p>
        </p:txBody>
      </p:sp>
      <p:sp>
        <p:nvSpPr>
          <p:cNvPr id="3" name="TextBox 2"/>
          <p:cNvSpPr txBox="1"/>
          <p:nvPr/>
        </p:nvSpPr>
        <p:spPr>
          <a:xfrm>
            <a:off x="1505415" y="1936881"/>
            <a:ext cx="7415561" cy="4178067"/>
          </a:xfrm>
          <a:prstGeom prst="rect">
            <a:avLst/>
          </a:prstGeom>
          <a:noFill/>
        </p:spPr>
        <p:txBody>
          <a:bodyPr wrap="square" lIns="0" tIns="0" rIns="0" bIns="0" rtlCol="0">
            <a:spAutoFit/>
          </a:bodyPr>
          <a:lstStyle/>
          <a:p>
            <a:r>
              <a:rPr lang="en-US" sz="2400" b="1" dirty="0">
                <a:latin typeface="Arial"/>
                <a:cs typeface="Arial"/>
              </a:rPr>
              <a:t>You have the right to:</a:t>
            </a:r>
          </a:p>
          <a:p>
            <a:pPr marL="342900" indent="-342900">
              <a:buFont typeface="Arial"/>
              <a:buChar char="•"/>
            </a:pPr>
            <a:r>
              <a:rPr lang="en-US" sz="2400" dirty="0">
                <a:latin typeface="Arial"/>
                <a:cs typeface="Arial"/>
              </a:rPr>
              <a:t>choose to join, or not join, a union</a:t>
            </a:r>
          </a:p>
          <a:p>
            <a:pPr marL="342900" indent="-342900">
              <a:buFont typeface="Arial"/>
              <a:buChar char="•"/>
            </a:pPr>
            <a:r>
              <a:rPr lang="en-US" sz="2400" dirty="0">
                <a:latin typeface="Arial"/>
                <a:cs typeface="Arial"/>
              </a:rPr>
              <a:t>decide to leave or remain a member of a union</a:t>
            </a:r>
          </a:p>
          <a:p>
            <a:pPr marL="342900" indent="-342900">
              <a:buFont typeface="Arial"/>
              <a:buChar char="•"/>
            </a:pPr>
            <a:r>
              <a:rPr lang="en-US" sz="2400" dirty="0">
                <a:latin typeface="Arial"/>
                <a:cs typeface="Arial"/>
              </a:rPr>
              <a:t>belong to the union you choose, even if it’s not the one your employer negotiates with on pay, terms and conditions</a:t>
            </a:r>
          </a:p>
          <a:p>
            <a:pPr marL="342900" indent="-342900">
              <a:buFont typeface="Arial"/>
              <a:buChar char="•"/>
            </a:pPr>
            <a:r>
              <a:rPr lang="en-US" sz="2400" dirty="0">
                <a:latin typeface="Arial"/>
                <a:cs typeface="Arial"/>
              </a:rPr>
              <a:t>belong to more than one union.</a:t>
            </a:r>
          </a:p>
          <a:p>
            <a:pPr>
              <a:spcBef>
                <a:spcPts val="900"/>
              </a:spcBef>
            </a:pPr>
            <a:r>
              <a:rPr lang="en-US" sz="2400" b="1" dirty="0">
                <a:latin typeface="Arial"/>
                <a:cs typeface="Arial"/>
              </a:rPr>
              <a:t>Your employer isn’t allowed to:</a:t>
            </a:r>
          </a:p>
          <a:p>
            <a:pPr marL="342900" indent="-342900">
              <a:buFont typeface="Arial"/>
              <a:buChar char="•"/>
            </a:pPr>
            <a:r>
              <a:rPr lang="en-US" sz="2400" dirty="0">
                <a:latin typeface="Arial"/>
                <a:cs typeface="Arial"/>
              </a:rPr>
              <a:t>offer you a benefit to leave a trade union</a:t>
            </a:r>
          </a:p>
          <a:p>
            <a:pPr marL="342900" indent="-342900">
              <a:buFont typeface="Arial"/>
              <a:buChar char="•"/>
            </a:pPr>
            <a:r>
              <a:rPr lang="en-US" sz="2400" dirty="0">
                <a:latin typeface="Arial"/>
                <a:cs typeface="Arial"/>
              </a:rPr>
              <a:t>threaten to treat you unfairly if you don’t </a:t>
            </a:r>
            <a:br>
              <a:rPr lang="en-US" sz="2400" dirty="0">
                <a:latin typeface="Arial"/>
                <a:cs typeface="Arial"/>
              </a:rPr>
            </a:br>
            <a:r>
              <a:rPr lang="en-US" sz="2400" dirty="0">
                <a:latin typeface="Arial"/>
                <a:cs typeface="Arial"/>
              </a:rPr>
              <a:t>leave a union or stop doing union activities.</a:t>
            </a:r>
          </a:p>
        </p:txBody>
      </p:sp>
    </p:spTree>
    <p:extLst>
      <p:ext uri="{BB962C8B-B14F-4D97-AF65-F5344CB8AC3E}">
        <p14:creationId xmlns:p14="http://schemas.microsoft.com/office/powerpoint/2010/main" val="232403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412595"/>
            <a:ext cx="4438185" cy="1148576"/>
          </a:xfrm>
        </p:spPr>
        <p:txBody>
          <a:bodyPr>
            <a:noAutofit/>
          </a:bodyPr>
          <a:lstStyle/>
          <a:p>
            <a:r>
              <a:rPr lang="en-US" sz="4000" dirty="0">
                <a:latin typeface="Arial"/>
                <a:cs typeface="Arial"/>
              </a:rPr>
              <a:t>The benefits of trade unions</a:t>
            </a:r>
          </a:p>
        </p:txBody>
      </p:sp>
      <p:sp>
        <p:nvSpPr>
          <p:cNvPr id="3" name="TextBox 2"/>
          <p:cNvSpPr txBox="1"/>
          <p:nvPr/>
        </p:nvSpPr>
        <p:spPr>
          <a:xfrm>
            <a:off x="1505416" y="1736014"/>
            <a:ext cx="2274850" cy="4241040"/>
          </a:xfrm>
          <a:prstGeom prst="rect">
            <a:avLst/>
          </a:prstGeom>
          <a:noFill/>
        </p:spPr>
        <p:txBody>
          <a:bodyPr wrap="square" lIns="0" tIns="0" rIns="0" bIns="0" rtlCol="0">
            <a:noAutofit/>
          </a:bodyPr>
          <a:lstStyle/>
          <a:p>
            <a:pPr>
              <a:spcBef>
                <a:spcPts val="900"/>
              </a:spcBef>
            </a:pPr>
            <a:r>
              <a:rPr lang="en-US" sz="2100" b="1" dirty="0">
                <a:latin typeface="Arial"/>
                <a:cs typeface="Arial"/>
              </a:rPr>
              <a:t>You are better off in a workplace that </a:t>
            </a:r>
            <a:r>
              <a:rPr lang="en-US" sz="2100" b="1" dirty="0" err="1">
                <a:latin typeface="Arial"/>
                <a:cs typeface="Arial"/>
              </a:rPr>
              <a:t>recognises</a:t>
            </a:r>
            <a:r>
              <a:rPr lang="en-US" sz="2100" b="1" dirty="0">
                <a:latin typeface="Arial"/>
                <a:cs typeface="Arial"/>
              </a:rPr>
              <a:t> a union because:</a:t>
            </a:r>
          </a:p>
          <a:p>
            <a:pPr marL="342900" indent="-342900">
              <a:spcBef>
                <a:spcPts val="900"/>
              </a:spcBef>
              <a:buFont typeface="Arial"/>
              <a:buChar char="•"/>
            </a:pPr>
            <a:r>
              <a:rPr lang="en-US" sz="2100" dirty="0">
                <a:latin typeface="Arial"/>
                <a:cs typeface="Arial"/>
              </a:rPr>
              <a:t>you average 3.5% more in salary (Statista 2022)</a:t>
            </a:r>
          </a:p>
          <a:p>
            <a:pPr marL="342900" indent="-342900">
              <a:spcBef>
                <a:spcPts val="900"/>
              </a:spcBef>
              <a:buFont typeface="Arial"/>
              <a:buChar char="•"/>
            </a:pPr>
            <a:r>
              <a:rPr lang="en-US" sz="2100" dirty="0">
                <a:latin typeface="Arial"/>
                <a:cs typeface="Arial"/>
              </a:rPr>
              <a:t>health and safety is better</a:t>
            </a:r>
          </a:p>
          <a:p>
            <a:pPr marL="342900" indent="-342900">
              <a:spcBef>
                <a:spcPts val="900"/>
              </a:spcBef>
              <a:buFont typeface="Arial"/>
              <a:buChar char="•"/>
            </a:pPr>
            <a:r>
              <a:rPr lang="en-US" sz="2100" dirty="0">
                <a:latin typeface="Arial"/>
                <a:cs typeface="Arial"/>
              </a:rPr>
              <a:t>more training.</a:t>
            </a:r>
          </a:p>
        </p:txBody>
      </p:sp>
      <p:sp>
        <p:nvSpPr>
          <p:cNvPr id="6" name="TextBox 5"/>
          <p:cNvSpPr txBox="1"/>
          <p:nvPr/>
        </p:nvSpPr>
        <p:spPr>
          <a:xfrm>
            <a:off x="4148255" y="1754740"/>
            <a:ext cx="2442116" cy="4690665"/>
          </a:xfrm>
          <a:prstGeom prst="rect">
            <a:avLst/>
          </a:prstGeom>
          <a:noFill/>
        </p:spPr>
        <p:txBody>
          <a:bodyPr wrap="square" lIns="0" tIns="0" rIns="0" bIns="0" rtlCol="0">
            <a:noAutofit/>
          </a:bodyPr>
          <a:lstStyle/>
          <a:p>
            <a:pPr>
              <a:spcBef>
                <a:spcPts val="900"/>
              </a:spcBef>
            </a:pPr>
            <a:r>
              <a:rPr lang="en-US" sz="2100" b="1" dirty="0">
                <a:latin typeface="Arial"/>
                <a:cs typeface="Arial"/>
              </a:rPr>
              <a:t>Trade unions all together in the UK:</a:t>
            </a:r>
          </a:p>
          <a:p>
            <a:pPr marL="342900" indent="-342900">
              <a:spcBef>
                <a:spcPts val="900"/>
              </a:spcBef>
              <a:buFont typeface="Arial"/>
              <a:buChar char="•"/>
            </a:pPr>
            <a:r>
              <a:rPr lang="en-US" sz="2100" dirty="0">
                <a:latin typeface="Arial"/>
                <a:cs typeface="Arial"/>
              </a:rPr>
              <a:t>6.25 million members: (Gov.uk 2022)</a:t>
            </a:r>
          </a:p>
          <a:p>
            <a:pPr marL="342900" indent="-342900">
              <a:spcBef>
                <a:spcPts val="900"/>
              </a:spcBef>
              <a:buFont typeface="Arial"/>
              <a:buChar char="•"/>
            </a:pPr>
            <a:r>
              <a:rPr lang="en-US" sz="2100" dirty="0">
                <a:latin typeface="Arial"/>
                <a:cs typeface="Arial"/>
              </a:rPr>
              <a:t>Got £320 million in compensation (TUC 2015)</a:t>
            </a:r>
          </a:p>
          <a:p>
            <a:pPr marL="342900" indent="-342900">
              <a:spcBef>
                <a:spcPts val="900"/>
              </a:spcBef>
              <a:buFont typeface="Arial"/>
              <a:buChar char="•"/>
            </a:pPr>
            <a:r>
              <a:rPr lang="en-US" sz="2100" dirty="0">
                <a:latin typeface="Arial"/>
                <a:cs typeface="Arial"/>
              </a:rPr>
              <a:t>Trained 29,694 representatives (TUC 2019)</a:t>
            </a:r>
          </a:p>
          <a:p>
            <a:pPr marL="342900" indent="-342900">
              <a:spcBef>
                <a:spcPts val="900"/>
              </a:spcBef>
              <a:buFont typeface="Arial"/>
              <a:buChar char="•"/>
            </a:pPr>
            <a:r>
              <a:rPr lang="en-US" sz="1200" dirty="0">
                <a:latin typeface="Arial"/>
                <a:cs typeface="Arial"/>
              </a:rPr>
              <a:t>(TUC these are still latest stats)</a:t>
            </a:r>
          </a:p>
        </p:txBody>
      </p:sp>
      <p:sp>
        <p:nvSpPr>
          <p:cNvPr id="7" name="TextBox 6"/>
          <p:cNvSpPr txBox="1"/>
          <p:nvPr/>
        </p:nvSpPr>
        <p:spPr>
          <a:xfrm>
            <a:off x="6958360" y="1754739"/>
            <a:ext cx="2642839" cy="3854323"/>
          </a:xfrm>
          <a:prstGeom prst="rect">
            <a:avLst/>
          </a:prstGeom>
          <a:noFill/>
        </p:spPr>
        <p:txBody>
          <a:bodyPr wrap="square" lIns="0" tIns="0" rIns="0" bIns="0" rtlCol="0">
            <a:noAutofit/>
          </a:bodyPr>
          <a:lstStyle/>
          <a:p>
            <a:pPr>
              <a:spcBef>
                <a:spcPts val="900"/>
              </a:spcBef>
            </a:pPr>
            <a:r>
              <a:rPr lang="en-US" sz="2100" b="1" dirty="0">
                <a:latin typeface="Arial"/>
                <a:cs typeface="Arial"/>
              </a:rPr>
              <a:t>Prospect:</a:t>
            </a:r>
          </a:p>
          <a:p>
            <a:pPr marL="342900" indent="-342900">
              <a:spcBef>
                <a:spcPts val="900"/>
              </a:spcBef>
              <a:buFont typeface="Arial"/>
              <a:buChar char="•"/>
            </a:pPr>
            <a:r>
              <a:rPr lang="en-US" sz="2100" dirty="0">
                <a:latin typeface="Arial"/>
                <a:cs typeface="Arial"/>
              </a:rPr>
              <a:t>Just under  158,000 members Jan 2024.</a:t>
            </a:r>
          </a:p>
          <a:p>
            <a:pPr marL="342900" indent="-342900">
              <a:spcBef>
                <a:spcPts val="900"/>
              </a:spcBef>
              <a:buFont typeface="Arial"/>
              <a:buChar char="•"/>
            </a:pPr>
            <a:r>
              <a:rPr lang="en-US" sz="2100" dirty="0">
                <a:latin typeface="Arial"/>
                <a:cs typeface="Arial"/>
              </a:rPr>
              <a:t>Got £3.1m in injury compensation as of December 2023 </a:t>
            </a:r>
          </a:p>
          <a:p>
            <a:pPr marL="342900" indent="-342900">
              <a:spcBef>
                <a:spcPts val="900"/>
              </a:spcBef>
              <a:buFont typeface="Arial"/>
              <a:buChar char="•"/>
            </a:pPr>
            <a:r>
              <a:rPr lang="en-US" sz="2100" dirty="0">
                <a:latin typeface="Arial"/>
                <a:cs typeface="Arial"/>
              </a:rPr>
              <a:t>NEP provided 991 Reps with  training in 2023</a:t>
            </a:r>
          </a:p>
        </p:txBody>
      </p:sp>
    </p:spTree>
    <p:extLst>
      <p:ext uri="{BB962C8B-B14F-4D97-AF65-F5344CB8AC3E}">
        <p14:creationId xmlns:p14="http://schemas.microsoft.com/office/powerpoint/2010/main" val="238472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7326351" cy="1919503"/>
          </a:xfrm>
        </p:spPr>
        <p:txBody>
          <a:bodyPr/>
          <a:lstStyle/>
          <a:p>
            <a:r>
              <a:rPr lang="en-US" sz="4000" dirty="0">
                <a:latin typeface="Arial"/>
                <a:cs typeface="Arial"/>
              </a:rPr>
              <a:t>Activity B: Other options</a:t>
            </a:r>
          </a:p>
        </p:txBody>
      </p:sp>
      <p:sp>
        <p:nvSpPr>
          <p:cNvPr id="5" name="TextBox 4"/>
          <p:cNvSpPr txBox="1"/>
          <p:nvPr/>
        </p:nvSpPr>
        <p:spPr>
          <a:xfrm>
            <a:off x="1505415" y="2427386"/>
            <a:ext cx="5085885" cy="3262432"/>
          </a:xfrm>
          <a:prstGeom prst="rect">
            <a:avLst/>
          </a:prstGeom>
          <a:noFill/>
        </p:spPr>
        <p:txBody>
          <a:bodyPr wrap="square" lIns="0" tIns="0" rIns="0" bIns="0" rtlCol="0">
            <a:spAutoFit/>
          </a:bodyPr>
          <a:lstStyle/>
          <a:p>
            <a:r>
              <a:rPr lang="en-US" sz="2400" dirty="0">
                <a:latin typeface="Arial"/>
                <a:cs typeface="Arial"/>
              </a:rPr>
              <a:t>Discuss the benefits of being in a trade union as opposed to some of the following options:</a:t>
            </a:r>
          </a:p>
          <a:p>
            <a:pPr marL="342900" indent="-342900">
              <a:spcBef>
                <a:spcPts val="600"/>
              </a:spcBef>
              <a:buFont typeface="Arial"/>
              <a:buChar char="•"/>
            </a:pPr>
            <a:r>
              <a:rPr lang="en-US" sz="2400" dirty="0">
                <a:latin typeface="Arial"/>
                <a:cs typeface="Arial"/>
              </a:rPr>
              <a:t>Facebook group or other social media groups</a:t>
            </a:r>
          </a:p>
          <a:p>
            <a:pPr marL="342900" indent="-342900">
              <a:spcBef>
                <a:spcPts val="600"/>
              </a:spcBef>
              <a:buFont typeface="Arial"/>
              <a:buChar char="•"/>
            </a:pPr>
            <a:r>
              <a:rPr lang="en-US" sz="2400" dirty="0">
                <a:latin typeface="Arial"/>
                <a:cs typeface="Arial"/>
              </a:rPr>
              <a:t>Workers/employee’s forum</a:t>
            </a:r>
          </a:p>
          <a:p>
            <a:pPr marL="342900" indent="-342900">
              <a:spcBef>
                <a:spcPts val="600"/>
              </a:spcBef>
              <a:buFont typeface="Arial"/>
              <a:buChar char="•"/>
            </a:pPr>
            <a:r>
              <a:rPr lang="en-US" sz="2400" dirty="0">
                <a:latin typeface="Arial"/>
                <a:cs typeface="Arial"/>
              </a:rPr>
              <a:t>Single employee action</a:t>
            </a:r>
          </a:p>
          <a:p>
            <a:pPr marL="342900" indent="-342900">
              <a:spcBef>
                <a:spcPts val="600"/>
              </a:spcBef>
              <a:buFont typeface="Arial"/>
              <a:buChar char="•"/>
            </a:pPr>
            <a:r>
              <a:rPr lang="en-US" sz="2400" dirty="0">
                <a:latin typeface="Arial"/>
                <a:cs typeface="Arial"/>
              </a:rPr>
              <a:t>Professional body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2895553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943600" cy="1919503"/>
          </a:xfrm>
        </p:spPr>
        <p:txBody>
          <a:bodyPr/>
          <a:lstStyle/>
          <a:p>
            <a:r>
              <a:rPr lang="en-US" sz="4000" dirty="0">
                <a:latin typeface="Arial"/>
                <a:cs typeface="Arial"/>
              </a:rPr>
              <a:t>Activity C: What can a union negotiate on?</a:t>
            </a:r>
          </a:p>
        </p:txBody>
      </p:sp>
      <p:sp>
        <p:nvSpPr>
          <p:cNvPr id="5" name="TextBox 4"/>
          <p:cNvSpPr txBox="1"/>
          <p:nvPr/>
        </p:nvSpPr>
        <p:spPr>
          <a:xfrm>
            <a:off x="1505415" y="2427386"/>
            <a:ext cx="4549697" cy="1477328"/>
          </a:xfrm>
          <a:prstGeom prst="rect">
            <a:avLst/>
          </a:prstGeom>
          <a:noFill/>
        </p:spPr>
        <p:txBody>
          <a:bodyPr wrap="square" lIns="0" tIns="0" rIns="0" bIns="0" rtlCol="0">
            <a:noAutofit/>
          </a:bodyPr>
          <a:lstStyle/>
          <a:p>
            <a:r>
              <a:rPr lang="en-US" sz="2400" dirty="0">
                <a:latin typeface="Arial"/>
                <a:cs typeface="Arial"/>
              </a:rPr>
              <a:t>In a big group make a list of what you would like a trade union to negotiate on, over and above the statutory recognition minimum. </a:t>
            </a:r>
          </a:p>
        </p:txBody>
      </p:sp>
      <p:pic>
        <p:nvPicPr>
          <p:cNvPr id="6" name="Picture 5">
            <a:extLst>
              <a:ext uri="{FF2B5EF4-FFF2-40B4-BE49-F238E27FC236}">
                <a16:creationId xmlns:a16="http://schemas.microsoft.com/office/drawing/2014/main" id="{1D827148-213E-CC49-BC5E-E968DE4FB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637789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4278" y="417444"/>
            <a:ext cx="6704307" cy="1222513"/>
          </a:xfrm>
        </p:spPr>
        <p:txBody>
          <a:bodyPr>
            <a:normAutofit/>
          </a:bodyPr>
          <a:lstStyle/>
          <a:p>
            <a:r>
              <a:rPr lang="en-US" sz="3600" dirty="0">
                <a:latin typeface="Arial"/>
                <a:cs typeface="Arial"/>
              </a:rPr>
              <a:t>Activity D: Your workplace Homework</a:t>
            </a:r>
          </a:p>
        </p:txBody>
      </p:sp>
      <p:sp>
        <p:nvSpPr>
          <p:cNvPr id="6" name="Rectangle 5"/>
          <p:cNvSpPr/>
          <p:nvPr/>
        </p:nvSpPr>
        <p:spPr>
          <a:xfrm>
            <a:off x="536713" y="1779105"/>
            <a:ext cx="5864087" cy="5070619"/>
          </a:xfrm>
          <a:prstGeom prst="rect">
            <a:avLst/>
          </a:prstGeom>
        </p:spPr>
        <p:txBody>
          <a:bodyPr wrap="square" lIns="0" tIns="0" rIns="0" bIns="0">
            <a:spAutoFit/>
          </a:bodyPr>
          <a:lstStyle/>
          <a:p>
            <a:pPr marL="342900" indent="-342900">
              <a:spcBef>
                <a:spcPts val="900"/>
              </a:spcBef>
              <a:buFont typeface="Arial" panose="020B0604020202020204" pitchFamily="34" charset="0"/>
              <a:buChar char="•"/>
            </a:pPr>
            <a:r>
              <a:rPr lang="en-GB" sz="2400" dirty="0">
                <a:latin typeface="Arial" panose="020B0604020202020204" pitchFamily="34" charset="0"/>
                <a:cs typeface="Arial" panose="020B0604020202020204" pitchFamily="34" charset="0"/>
              </a:rPr>
              <a:t>Read the statements in the workbook and tick which describes your branch at the moment. Using the questionnaire, think about how you rate your workplace.</a:t>
            </a:r>
          </a:p>
          <a:p>
            <a:pPr marL="342900" indent="-342900">
              <a:spcBef>
                <a:spcPts val="900"/>
              </a:spcBef>
              <a:buFont typeface="Arial" panose="020B0604020202020204" pitchFamily="34" charset="0"/>
              <a:buChar char="•"/>
            </a:pPr>
            <a:r>
              <a:rPr lang="en-GB" sz="2400" dirty="0">
                <a:latin typeface="Arial" panose="020B0604020202020204" pitchFamily="34" charset="0"/>
                <a:cs typeface="Arial" panose="020B0604020202020204" pitchFamily="34" charset="0"/>
              </a:rPr>
              <a:t>Start/think of your action plan to improve your organisation when you return to the workplace.</a:t>
            </a:r>
          </a:p>
          <a:p>
            <a:pPr marL="342900" indent="-342900">
              <a:spcBef>
                <a:spcPts val="900"/>
              </a:spcBef>
              <a:buFont typeface="Arial" panose="020B0604020202020204" pitchFamily="34" charset="0"/>
              <a:buChar char="•"/>
            </a:pPr>
            <a:r>
              <a:rPr lang="en-GB" sz="2400" dirty="0">
                <a:latin typeface="Arial" panose="020B0604020202020204" pitchFamily="34" charset="0"/>
                <a:cs typeface="Arial" panose="020B0604020202020204" pitchFamily="34" charset="0"/>
              </a:rPr>
              <a:t>Watch Video 1 on Union Structure </a:t>
            </a:r>
            <a:r>
              <a:rPr lang="en-GB" sz="1600" dirty="0">
                <a:latin typeface="Arial" panose="020B0604020202020204" pitchFamily="34" charset="0"/>
                <a:cs typeface="Arial" panose="020B0604020202020204" pitchFamily="34" charset="0"/>
              </a:rPr>
              <a:t>(10 mins)</a:t>
            </a:r>
          </a:p>
          <a:p>
            <a:pPr>
              <a:spcBef>
                <a:spcPts val="900"/>
              </a:spcBef>
            </a:pPr>
            <a:r>
              <a:rPr lang="en-GB" sz="1800" b="1" u="sng" dirty="0">
                <a:effectLst/>
                <a:latin typeface="Arial" panose="020B0604020202020204" pitchFamily="34" charset="0"/>
                <a:ea typeface="Times" panose="02020603050405020304" pitchFamily="18" charset="0"/>
                <a:cs typeface="Times New Roman" panose="02020603050405020304" pitchFamily="18" charset="0"/>
              </a:rPr>
              <a:t> Video link; </a:t>
            </a:r>
            <a:r>
              <a:rPr lang="en-GB" sz="1800" b="1" u="sng" dirty="0">
                <a:solidFill>
                  <a:srgbClr val="0000FF"/>
                </a:solidFill>
                <a:effectLst/>
                <a:latin typeface="Arial" panose="020B0604020202020204" pitchFamily="34" charset="0"/>
                <a:ea typeface="Times" panose="02020603050405020304" pitchFamily="18" charset="0"/>
                <a:cs typeface="Times New Roman" panose="02020603050405020304" pitchFamily="18" charset="0"/>
                <a:hlinkClick r:id="rId3"/>
              </a:rPr>
              <a:t>https://vimeo.com/showcase/prospect-ed</a:t>
            </a:r>
            <a:endParaRPr lang="en-GB" sz="1800" b="1" u="sng" dirty="0">
              <a:solidFill>
                <a:srgbClr val="0000FF"/>
              </a:solidFill>
              <a:effectLst/>
              <a:latin typeface="Arial" panose="020B0604020202020204" pitchFamily="34" charset="0"/>
              <a:ea typeface="Times" panose="02020603050405020304" pitchFamily="18" charset="0"/>
              <a:cs typeface="Times New Roman" panose="02020603050405020304" pitchFamily="18" charset="0"/>
            </a:endParaRPr>
          </a:p>
          <a:p>
            <a:pPr>
              <a:spcBef>
                <a:spcPts val="900"/>
              </a:spcBef>
            </a:pPr>
            <a:r>
              <a:rPr lang="en-GB" sz="1800" b="1" u="sng" dirty="0">
                <a:effectLst/>
                <a:latin typeface="Arial" panose="020B0604020202020204" pitchFamily="34" charset="0"/>
                <a:ea typeface="Times" panose="02020603050405020304" pitchFamily="18" charset="0"/>
                <a:cs typeface="Times New Roman" panose="02020603050405020304" pitchFamily="18" charset="0"/>
              </a:rPr>
              <a:t>Password – education </a:t>
            </a:r>
            <a:endParaRPr lang="en-GB" sz="1800" dirty="0">
              <a:effectLst/>
              <a:latin typeface="Arial" panose="020B0604020202020204" pitchFamily="34" charset="0"/>
              <a:ea typeface="Times" panose="02020603050405020304" pitchFamily="18" charset="0"/>
              <a:cs typeface="Times New Roman" panose="02020603050405020304" pitchFamily="18" charset="0"/>
            </a:endParaRPr>
          </a:p>
          <a:p>
            <a:pPr marL="342900" indent="-342900">
              <a:spcBef>
                <a:spcPts val="900"/>
              </a:spcBef>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E2F6039-567A-2F4D-9AAA-E339CF49D5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3731343135"/>
      </p:ext>
    </p:extLst>
  </p:cSld>
  <p:clrMapOvr>
    <a:masterClrMapping/>
  </p:clrMapOvr>
</p:sld>
</file>

<file path=ppt/theme/theme1.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2.xml><?xml version="1.0" encoding="utf-8"?>
<a:theme xmlns:a="http://schemas.openxmlformats.org/drawingml/2006/main" name="2019-01389-Template-Bectu-Powerpoint-template-Version-12-09-2019 (1)">
  <a:themeElements>
    <a:clrScheme name="Bectu-2019">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ectu-PPT-2019" id="{BE9FB4FB-E140-AC4E-97D7-0A2B76523230}" vid="{675F4767-DE59-F544-9977-6D44F549D0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2019-01388-Template-Prospect-Powerpoint-template-Version-12-09-2019</Template>
  <TotalTime>7171</TotalTime>
  <Words>1487</Words>
  <Application>Microsoft Office PowerPoint</Application>
  <PresentationFormat>Widescreen</PresentationFormat>
  <Paragraphs>154</Paragraphs>
  <Slides>9</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Calibri</vt:lpstr>
      <vt:lpstr>Symbol</vt:lpstr>
      <vt:lpstr>Tahoma</vt:lpstr>
      <vt:lpstr>Wingdings</vt:lpstr>
      <vt:lpstr>Wingdings 3</vt:lpstr>
      <vt:lpstr>Prospect-Bectu-theme</vt:lpstr>
      <vt:lpstr>2019-01389-Template-Bectu-Powerpoint-template-Version-12-09-2019 (1)</vt:lpstr>
      <vt:lpstr>What is a trade union? Update 1.7 Jan 24</vt:lpstr>
      <vt:lpstr>The definition  of a trade union</vt:lpstr>
      <vt:lpstr>Recognition in the workplace</vt:lpstr>
      <vt:lpstr>An unrecognised workplace  Vs a recognised workplace</vt:lpstr>
      <vt:lpstr>Your right to join a trade union</vt:lpstr>
      <vt:lpstr>The benefits of trade unions</vt:lpstr>
      <vt:lpstr>Activity B: Other options</vt:lpstr>
      <vt:lpstr>Activity C: What can a union negotiate on?</vt:lpstr>
      <vt:lpstr>Activity D: Your workplace 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dc:creator>
  <cp:lastModifiedBy>Kathryn Sharratt</cp:lastModifiedBy>
  <cp:revision>114</cp:revision>
  <cp:lastPrinted>2020-02-04T12:16:45Z</cp:lastPrinted>
  <dcterms:created xsi:type="dcterms:W3CDTF">2019-10-02T11:31:35Z</dcterms:created>
  <dcterms:modified xsi:type="dcterms:W3CDTF">2023-12-22T10:03:58Z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732686997</vt:i4>
  </property>
  <property fmtid="{D5CDD505-2E9C-101B-9397-08002B2CF9AE}" pid="3" name="_NewReviewCycle">
    <vt:lpwstr/>
  </property>
  <property fmtid="{D5CDD505-2E9C-101B-9397-08002B2CF9AE}" pid="4" name="_EmailSubject">
    <vt:lpwstr>New materials</vt:lpwstr>
  </property>
  <property fmtid="{D5CDD505-2E9C-101B-9397-08002B2CF9AE}" pid="5" name="_AuthorEmail">
    <vt:lpwstr>Kathryn.Sharratt@prospect.org.uk</vt:lpwstr>
  </property>
  <property fmtid="{D5CDD505-2E9C-101B-9397-08002B2CF9AE}" pid="6" name="_AuthorEmailDisplayName">
    <vt:lpwstr>Kathryn Sharratt</vt:lpwstr>
  </property>
  <property fmtid="{D5CDD505-2E9C-101B-9397-08002B2CF9AE}" pid="7" name="_PreviousAdHocReviewCycleID">
    <vt:i4>-2097654845</vt:i4>
  </property>
</Properties>
</file>