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15"/>
  </p:notesMasterIdLst>
  <p:handoutMasterIdLst>
    <p:handoutMasterId r:id="rId16"/>
  </p:handoutMasterIdLst>
  <p:sldIdLst>
    <p:sldId id="510" r:id="rId6"/>
    <p:sldId id="511" r:id="rId7"/>
    <p:sldId id="518" r:id="rId8"/>
    <p:sldId id="552" r:id="rId9"/>
    <p:sldId id="514" r:id="rId10"/>
    <p:sldId id="513" r:id="rId11"/>
    <p:sldId id="512" r:id="rId12"/>
    <p:sldId id="519" r:id="rId13"/>
    <p:sldId id="550" r:id="rId1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ACCB7-48C0-4BF6-BA92-9B8EFB7ED358}" v="14" dt="2025-01-09T10:17:38.794"/>
    <p1510:client id="{43D81DDF-CFF9-4AEC-8C3A-32080A974C62}" v="46" dt="2025-01-08T16:45:10.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43D81DDF-CFF9-4AEC-8C3A-32080A974C62}"/>
    <pc:docChg chg="modSld">
      <pc:chgData name="Kathryn Sharratt" userId="S::kathryn.sharratt@prospect.org.uk::97cf956a-b3a7-4e73-864d-44684f77c5c1" providerId="AD" clId="Web-{43D81DDF-CFF9-4AEC-8C3A-32080A974C62}" dt="2025-01-08T16:45:10.473" v="45" actId="20577"/>
      <pc:docMkLst>
        <pc:docMk/>
      </pc:docMkLst>
      <pc:sldChg chg="modSp">
        <pc:chgData name="Kathryn Sharratt" userId="S::kathryn.sharratt@prospect.org.uk::97cf956a-b3a7-4e73-864d-44684f77c5c1" providerId="AD" clId="Web-{43D81DDF-CFF9-4AEC-8C3A-32080A974C62}" dt="2025-01-08T16:44:16.909" v="23" actId="20577"/>
        <pc:sldMkLst>
          <pc:docMk/>
          <pc:sldMk cId="4274872432" sldId="510"/>
        </pc:sldMkLst>
        <pc:spChg chg="mod">
          <ac:chgData name="Kathryn Sharratt" userId="S::kathryn.sharratt@prospect.org.uk::97cf956a-b3a7-4e73-864d-44684f77c5c1" providerId="AD" clId="Web-{43D81DDF-CFF9-4AEC-8C3A-32080A974C62}" dt="2025-01-08T16:44:16.909" v="23" actId="20577"/>
          <ac:spMkLst>
            <pc:docMk/>
            <pc:sldMk cId="4274872432" sldId="510"/>
            <ac:spMk id="2" creationId="{00000000-0000-0000-0000-000000000000}"/>
          </ac:spMkLst>
        </pc:spChg>
      </pc:sldChg>
      <pc:sldChg chg="modSp">
        <pc:chgData name="Kathryn Sharratt" userId="S::kathryn.sharratt@prospect.org.uk::97cf956a-b3a7-4e73-864d-44684f77c5c1" providerId="AD" clId="Web-{43D81DDF-CFF9-4AEC-8C3A-32080A974C62}" dt="2025-01-08T16:45:10.473" v="45" actId="20577"/>
        <pc:sldMkLst>
          <pc:docMk/>
          <pc:sldMk cId="2384727387" sldId="513"/>
        </pc:sldMkLst>
        <pc:spChg chg="mod">
          <ac:chgData name="Kathryn Sharratt" userId="S::kathryn.sharratt@prospect.org.uk::97cf956a-b3a7-4e73-864d-44684f77c5c1" providerId="AD" clId="Web-{43D81DDF-CFF9-4AEC-8C3A-32080A974C62}" dt="2025-01-08T16:45:10.473" v="45" actId="20577"/>
          <ac:spMkLst>
            <pc:docMk/>
            <pc:sldMk cId="2384727387" sldId="513"/>
            <ac:spMk id="7" creationId="{00000000-0000-0000-0000-000000000000}"/>
          </ac:spMkLst>
        </pc:spChg>
      </pc:sldChg>
    </pc:docChg>
  </pc:docChgLst>
  <pc:docChgLst>
    <pc:chgData name="Kathryn Sharratt" userId="S::kathryn.sharratt@prospect.org.uk::97cf956a-b3a7-4e73-864d-44684f77c5c1" providerId="AD" clId="Web-{21CACCB7-48C0-4BF6-BA92-9B8EFB7ED358}"/>
    <pc:docChg chg="modSld">
      <pc:chgData name="Kathryn Sharratt" userId="S::kathryn.sharratt@prospect.org.uk::97cf956a-b3a7-4e73-864d-44684f77c5c1" providerId="AD" clId="Web-{21CACCB7-48C0-4BF6-BA92-9B8EFB7ED358}" dt="2025-01-09T10:17:38.012" v="12" actId="20577"/>
      <pc:docMkLst>
        <pc:docMk/>
      </pc:docMkLst>
      <pc:sldChg chg="modSp">
        <pc:chgData name="Kathryn Sharratt" userId="S::kathryn.sharratt@prospect.org.uk::97cf956a-b3a7-4e73-864d-44684f77c5c1" providerId="AD" clId="Web-{21CACCB7-48C0-4BF6-BA92-9B8EFB7ED358}" dt="2025-01-09T10:17:38.012" v="12" actId="20577"/>
        <pc:sldMkLst>
          <pc:docMk/>
          <pc:sldMk cId="2384727387" sldId="513"/>
        </pc:sldMkLst>
        <pc:spChg chg="mod">
          <ac:chgData name="Kathryn Sharratt" userId="S::kathryn.sharratt@prospect.org.uk::97cf956a-b3a7-4e73-864d-44684f77c5c1" providerId="AD" clId="Web-{21CACCB7-48C0-4BF6-BA92-9B8EFB7ED358}" dt="2025-01-09T10:17:38.012" v="12" actId="20577"/>
          <ac:spMkLst>
            <pc:docMk/>
            <pc:sldMk cId="2384727387" sldId="51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1/9/2025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are still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a:t>
            </a:r>
            <a:r>
              <a:rPr lang="en-US" b="1" baseline="0">
                <a:latin typeface="Arial" charset="0"/>
                <a:ea typeface="Arial" charset="0"/>
                <a:cs typeface="Arial" charset="0"/>
              </a:rPr>
              <a:t> and watch video 1 in the </a:t>
            </a:r>
            <a:r>
              <a:rPr lang="en-US" b="1" baseline="0" err="1">
                <a:latin typeface="Arial" charset="0"/>
                <a:ea typeface="Arial" charset="0"/>
                <a:cs typeface="Arial" charset="0"/>
              </a:rPr>
              <a:t>vimeo</a:t>
            </a:r>
            <a:r>
              <a:rPr lang="en-US" b="1" baseline="0">
                <a:latin typeface="Arial" charset="0"/>
                <a:ea typeface="Arial" charset="0"/>
                <a:cs typeface="Arial" charset="0"/>
              </a:rPr>
              <a:t> collection  ‘How Prospect works.’</a:t>
            </a:r>
          </a:p>
          <a:p>
            <a:endParaRPr lang="en-US" b="1">
              <a:latin typeface="Arial" charset="0"/>
              <a:ea typeface="Arial" charset="0"/>
              <a:cs typeface="Arial" charset="0"/>
            </a:endParaRPr>
          </a:p>
          <a:p>
            <a:r>
              <a:rPr lang="en-US" b="1" baseline="0">
                <a:latin typeface="Arial" charset="0"/>
                <a:ea typeface="Arial" charset="0"/>
                <a:cs typeface="Arial" charset="0"/>
              </a:rPr>
              <a:t>There are three other videos in the collection for reference we use for reps 2 training so just refer to the first video on the structure.</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t>
            </a:r>
            <a:r>
              <a:rPr lang="en-US" b="1" err="1">
                <a:latin typeface="Arial" charset="0"/>
                <a:ea typeface="Arial" charset="0"/>
                <a:cs typeface="Arial" charset="0"/>
              </a:rPr>
              <a:t>Organising</a:t>
            </a:r>
            <a:r>
              <a:rPr lang="en-US" b="1">
                <a:latin typeface="Arial" charset="0"/>
                <a:ea typeface="Arial" charset="0"/>
                <a:cs typeface="Arial" charset="0"/>
              </a:rPr>
              <a:t>/servicing &amp; what the structure of Prospect is</a:t>
            </a:r>
          </a:p>
          <a:p>
            <a:endParaRPr lang="en-GB"/>
          </a:p>
          <a:p>
            <a:r>
              <a:rPr lang="en-GB" sz="1200" kern="1200">
                <a:solidFill>
                  <a:schemeClr val="tx1"/>
                </a:solidFill>
                <a:effectLst/>
                <a:latin typeface="+mn-lt"/>
                <a:ea typeface="+mn-ea"/>
                <a:cs typeface="+mn-cs"/>
              </a:rPr>
              <a:t>Follow up for the second sessions looks at the following </a:t>
            </a:r>
            <a:r>
              <a:rPr lang="en-GB"/>
              <a:t>questions,</a:t>
            </a:r>
            <a:r>
              <a:rPr lang="en-GB" sz="1200" kern="1200">
                <a:solidFill>
                  <a:schemeClr val="tx1"/>
                </a:solidFill>
                <a:effectLst/>
                <a:latin typeface="+mn-lt"/>
                <a:ea typeface="+mn-ea"/>
                <a:cs typeface="+mn-cs"/>
              </a:rPr>
              <a:t>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082" y="2634595"/>
            <a:ext cx="7939668" cy="1593199"/>
          </a:xfrm>
        </p:spPr>
        <p:txBody>
          <a:bodyPr/>
          <a:lstStyle/>
          <a:p>
            <a:r>
              <a:rPr lang="en-US">
                <a:latin typeface="Arial"/>
                <a:cs typeface="Arial"/>
              </a:rPr>
              <a:t>What is a trade union?</a:t>
            </a:r>
            <a:br>
              <a:rPr lang="en-US">
                <a:latin typeface="Arial"/>
                <a:cs typeface="Arial"/>
              </a:rPr>
            </a:br>
            <a:r>
              <a:rPr lang="en-US" sz="800">
                <a:latin typeface="Arial"/>
                <a:cs typeface="Arial"/>
              </a:rPr>
              <a:t>Update 1.8 Jan 25</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US" sz="2400" err="1">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you average 4.2% more in salary (Statista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6" name="TextBox 5"/>
          <p:cNvSpPr txBox="1"/>
          <p:nvPr/>
        </p:nvSpPr>
        <p:spPr>
          <a:xfrm>
            <a:off x="4148255" y="1754740"/>
            <a:ext cx="2442116" cy="469066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(TUC figures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marL="342900" indent="-342900">
              <a:spcBef>
                <a:spcPts val="900"/>
              </a:spcBef>
              <a:buFont typeface="Arial"/>
              <a:buChar char="•"/>
            </a:pPr>
            <a:r>
              <a:rPr lang="en-US" sz="1200">
                <a:latin typeface="Arial"/>
                <a:cs typeface="Arial"/>
              </a:rPr>
              <a:t>(TUC these are still latest stats)</a:t>
            </a:r>
          </a:p>
        </p:txBody>
      </p:sp>
      <p:sp>
        <p:nvSpPr>
          <p:cNvPr id="7" name="TextBox 6"/>
          <p:cNvSpPr txBox="1"/>
          <p:nvPr/>
        </p:nvSpPr>
        <p:spPr>
          <a:xfrm>
            <a:off x="6958360" y="1754739"/>
            <a:ext cx="2642839" cy="3854323"/>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sz="2100">
                <a:latin typeface="Arial"/>
                <a:cs typeface="Arial"/>
              </a:rPr>
              <a:t>Just over 159,500 members Jan 2025.</a:t>
            </a:r>
          </a:p>
          <a:p>
            <a:pPr marL="342900" indent="-342900">
              <a:spcBef>
                <a:spcPts val="900"/>
              </a:spcBef>
              <a:buFont typeface="Arial"/>
              <a:buChar char="•"/>
            </a:pPr>
            <a:r>
              <a:rPr lang="en-US" sz="2100">
                <a:latin typeface="Arial"/>
                <a:cs typeface="Arial"/>
              </a:rPr>
              <a:t>Got £3.183m in injury compensation as of December 2024 </a:t>
            </a:r>
          </a:p>
          <a:p>
            <a:pPr marL="342900" indent="-342900">
              <a:spcBef>
                <a:spcPts val="900"/>
              </a:spcBef>
              <a:buFont typeface="Arial"/>
              <a:buChar char="•"/>
            </a:pPr>
            <a:r>
              <a:rPr lang="en-US" sz="2100">
                <a:latin typeface="Arial"/>
                <a:cs typeface="Arial"/>
              </a:rPr>
              <a:t>NEP provided 1100 Reps with training in 2024</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Homework</a:t>
            </a:r>
          </a:p>
        </p:txBody>
      </p:sp>
      <p:sp>
        <p:nvSpPr>
          <p:cNvPr id="6" name="Rectangle 5"/>
          <p:cNvSpPr/>
          <p:nvPr/>
        </p:nvSpPr>
        <p:spPr>
          <a:xfrm>
            <a:off x="536713" y="1779105"/>
            <a:ext cx="5864087" cy="50706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Video 1 on Union Structure </a:t>
            </a:r>
            <a:r>
              <a:rPr lang="en-GB" sz="1600">
                <a:latin typeface="Arial" panose="020B0604020202020204" pitchFamily="34" charset="0"/>
                <a:cs typeface="Arial" panose="020B0604020202020204" pitchFamily="34" charset="0"/>
              </a:rPr>
              <a:t>(10 mins)</a:t>
            </a: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 Video link; </a:t>
            </a:r>
            <a:r>
              <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https://vimeo.com/showcase/prospect-ed</a:t>
            </a:r>
            <a:endPar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endParaRP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Password – education </a:t>
            </a:r>
            <a:endParaRPr lang="en-GB" sz="1800">
              <a:effectLst/>
              <a:latin typeface="Arial" panose="020B0604020202020204" pitchFamily="34" charset="0"/>
              <a:ea typeface="Times" panose="02020603050405020304" pitchFamily="18" charset="0"/>
              <a:cs typeface="Times New Roman" panose="02020603050405020304" pitchFamily="18" charset="0"/>
            </a:endParaRP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F1896-1171-4373-834E-44D33E590BC3}">
  <ds:schemaRefs>
    <ds:schemaRef ds:uri="http://schemas.microsoft.com/sharepoint/v3/contenttype/forms"/>
  </ds:schemaRefs>
</ds:datastoreItem>
</file>

<file path=customXml/itemProps2.xml><?xml version="1.0" encoding="utf-8"?>
<ds:datastoreItem xmlns:ds="http://schemas.openxmlformats.org/officeDocument/2006/customXml" ds:itemID="{9F8E2033-CC29-45CD-B92D-D16C16613205}">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581650-B1D6-438E-8A06-18615F129D94}">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Prospect-Bectu-theme</vt:lpstr>
      <vt:lpstr>2019-01389-Template-Bectu-Powerpoint-template-Version-12-09-2019 (1)</vt:lpstr>
      <vt:lpstr>What is a trade union? Update 1.8 Jan 25</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1</cp:revision>
  <cp:lastPrinted>2020-02-04T12:16:45Z</cp:lastPrinted>
  <dcterms:created xsi:type="dcterms:W3CDTF">2019-10-02T11:31:35Z</dcterms:created>
  <dcterms:modified xsi:type="dcterms:W3CDTF">2025-01-09T10:18:10Z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0x010100D8D7AC766A08B146B6390D5D437781FB</vt:lpwstr>
  </property>
  <property fmtid="{D5CDD505-2E9C-101B-9397-08002B2CF9AE}" pid="9" name="MediaServiceImageTags">
    <vt:lpwstr/>
  </property>
</Properties>
</file>