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1"/>
  </p:notesMasterIdLst>
  <p:handoutMasterIdLst>
    <p:handoutMasterId r:id="rId22"/>
  </p:handoutMasterIdLst>
  <p:sldIdLst>
    <p:sldId id="510" r:id="rId5"/>
    <p:sldId id="537" r:id="rId6"/>
    <p:sldId id="573" r:id="rId7"/>
    <p:sldId id="574" r:id="rId8"/>
    <p:sldId id="575" r:id="rId9"/>
    <p:sldId id="512" r:id="rId10"/>
    <p:sldId id="576" r:id="rId11"/>
    <p:sldId id="577" r:id="rId12"/>
    <p:sldId id="535" r:id="rId13"/>
    <p:sldId id="547" r:id="rId14"/>
    <p:sldId id="578" r:id="rId15"/>
    <p:sldId id="579" r:id="rId16"/>
    <p:sldId id="581" r:id="rId17"/>
    <p:sldId id="582" r:id="rId18"/>
    <p:sldId id="583" r:id="rId19"/>
    <p:sldId id="580" r:id="rId2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3103" autoAdjust="0"/>
    <p:restoredTop sz="67963" autoAdjust="0"/>
  </p:normalViewPr>
  <p:slideViewPr>
    <p:cSldViewPr snapToGrid="0" snapToObjects="1">
      <p:cViewPr varScale="1">
        <p:scale>
          <a:sx n="99" d="100"/>
          <a:sy n="99" d="100"/>
        </p:scale>
        <p:origin x="72" y="424"/>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80" d="100"/>
          <a:sy n="80" d="100"/>
        </p:scale>
        <p:origin x="2752"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1/8/2025</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1/8/2025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endParaRPr lang="en-US" b="1" dirty="0">
              <a:latin typeface="Arial" charset="0"/>
              <a:ea typeface="Arial" charset="0"/>
              <a:cs typeface="Arial" charset="0"/>
            </a:endParaRPr>
          </a:p>
          <a:p>
            <a:r>
              <a:rPr lang="en-US" b="1" dirty="0">
                <a:latin typeface="Arial" charset="0"/>
                <a:ea typeface="Arial" charset="0"/>
                <a:cs typeface="Arial" charset="0"/>
              </a:rPr>
              <a:t>Feedback on homework;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400"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426" y="4778722"/>
            <a:ext cx="6293223" cy="3909864"/>
          </a:xfrm>
        </p:spPr>
        <p:style>
          <a:lnRef idx="2">
            <a:schemeClr val="dk1"/>
          </a:lnRef>
          <a:fillRef idx="1">
            <a:schemeClr val="lt1"/>
          </a:fillRef>
          <a:effectRef idx="0">
            <a:schemeClr val="dk1"/>
          </a:effectRef>
          <a:fontRef idx="minor">
            <a:schemeClr val="dk1"/>
          </a:fontRef>
        </p:style>
        <p:txBody>
          <a:bodyPr/>
          <a:lstStyle/>
          <a:p>
            <a:pPr lvl="0">
              <a:lnSpc>
                <a:spcPct val="115000"/>
              </a:lnSpc>
            </a:pPr>
            <a:r>
              <a:rPr lang="en-GB" sz="1050" b="1" dirty="0">
                <a:effectLst/>
                <a:latin typeface="Calibri" panose="020F0502020204030204" pitchFamily="34" charset="0"/>
                <a:ea typeface="Times New Roman" panose="02020603050405020304" pitchFamily="18" charset="0"/>
                <a:cs typeface="Arial" panose="020B0604020202020204" pitchFamily="34" charset="0"/>
              </a:rPr>
              <a:t>As the tutor we would suggest dividing the group to have 1 or 2 reps to look over each department and pick out the key findings.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NOTE; The second proposal is the same amount of hours for staff but over a 10 day rolling rota rather than a 5 day rolling rota.</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We want reps to identify the following.</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find out where members are and the strength in the workplace, areas which could be improved in terms of membership.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can they do to engage members further?</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would their members feel about the first proposal?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if there is a well-being policy within the workplace?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Can anyone be identified as a potential rep/advocate for the union?</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Things to remember when recruiting/then mapping the workplace… Pitfalls to doing this; membership list is only updated on the information members have given to us e.g. if a member has left they won’t necessarily let Prospect/</a:t>
            </a:r>
            <a:r>
              <a:rPr lang="en-GB" sz="1050" dirty="0" err="1">
                <a:effectLst/>
                <a:latin typeface="Calibri" panose="020F0502020204030204" pitchFamily="34" charset="0"/>
                <a:ea typeface="Times New Roman" panose="02020603050405020304" pitchFamily="18" charset="0"/>
                <a:cs typeface="Arial" panose="020B0604020202020204" pitchFamily="34" charset="0"/>
              </a:rPr>
              <a:t>Bectu</a:t>
            </a:r>
            <a:r>
              <a:rPr lang="en-GB" sz="1050" dirty="0">
                <a:effectLst/>
                <a:latin typeface="Calibri" panose="020F0502020204030204" pitchFamily="34" charset="0"/>
                <a:ea typeface="Times New Roman" panose="02020603050405020304" pitchFamily="18" charset="0"/>
                <a:cs typeface="Arial" panose="020B0604020202020204" pitchFamily="34" charset="0"/>
              </a:rPr>
              <a:t> know and so they may still show on the membership list.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The list is private and confidential/any notes you make about members/non- members need to be kept very securely. Not every member wants to be known and you’ll have to show some discretion in your work as a rep (hence the </a:t>
            </a:r>
            <a:r>
              <a:rPr lang="en-GB" sz="1050" dirty="0" err="1">
                <a:effectLst/>
                <a:latin typeface="Calibri" panose="020F0502020204030204" pitchFamily="34" charset="0"/>
                <a:ea typeface="Times New Roman" panose="02020603050405020304" pitchFamily="18" charset="0"/>
                <a:cs typeface="Arial" panose="020B0604020202020204" pitchFamily="34" charset="0"/>
              </a:rPr>
              <a:t>ebranch</a:t>
            </a:r>
            <a:r>
              <a:rPr lang="en-GB" sz="1050" dirty="0">
                <a:effectLst/>
                <a:latin typeface="Calibri" panose="020F0502020204030204" pitchFamily="34" charset="0"/>
                <a:ea typeface="Times New Roman" panose="02020603050405020304" pitchFamily="18" charset="0"/>
                <a:cs typeface="Arial" panose="020B0604020202020204" pitchFamily="34" charset="0"/>
              </a:rPr>
              <a:t> and the list of members most GDPR compliant way of contact members.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Always be wary of GDPR, if members have expressed a wish no to be contacted, we have to honour that as part of the consent on the application forms.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050" dirty="0">
                <a:effectLst/>
                <a:latin typeface="Calibri" panose="020F0502020204030204" pitchFamily="34" charset="0"/>
                <a:ea typeface="Times New Roman" panose="02020603050405020304" pitchFamily="18" charset="0"/>
                <a:cs typeface="Arial" panose="020B0604020202020204" pitchFamily="34" charset="0"/>
              </a:rPr>
              <a:t>(use points on p38 to help)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 the action plan and ensure reps are clear on the task. To complete, where possible before the follow up with the organiser. </a:t>
            </a:r>
          </a:p>
          <a:p>
            <a:endParaRPr lang="en-GB"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182395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270050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teams where no polls are set up – use these links/QR codes for the evaluations &amp; EDI</a:t>
            </a:r>
          </a:p>
          <a:p>
            <a:endParaRPr lang="en-GB" dirty="0"/>
          </a:p>
          <a:p>
            <a:r>
              <a:rPr lang="en-GB" dirty="0"/>
              <a:t>If reps click on the link and then they’ll get the option to open the link and this will take </a:t>
            </a:r>
            <a:r>
              <a:rPr lang="en-GB"/>
              <a:t>them through to the form. </a:t>
            </a:r>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160606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155371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r>
              <a:rPr lang="en-GB" b="1" dirty="0">
                <a:latin typeface="Arial" charset="0"/>
                <a:ea typeface="Arial" charset="0"/>
                <a:cs typeface="Arial" charset="0"/>
              </a:rPr>
              <a:t>The rights of a rep are split broadly to into two categories; duties and activities.</a:t>
            </a:r>
          </a:p>
          <a:p>
            <a:endParaRPr lang="en-US" b="1" dirty="0">
              <a:latin typeface="Arial" charset="0"/>
              <a:ea typeface="Arial" charset="0"/>
              <a:cs typeface="Arial" charset="0"/>
            </a:endParaRP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endParaRPr lang="en-US" b="1" baseline="0" dirty="0">
              <a:latin typeface="Arial" charset="0"/>
              <a:ea typeface="Arial" charset="0"/>
              <a:cs typeface="Arial" charset="0"/>
            </a:endParaRPr>
          </a:p>
          <a:p>
            <a:r>
              <a:rPr lang="en-GB" sz="1200" kern="1200" dirty="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sz="1200" kern="1200" dirty="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GB" dirty="0"/>
          </a:p>
          <a:p>
            <a:r>
              <a:rPr lang="en-GB" dirty="0"/>
              <a:t>Using the information on the previous slides, look at the word doc with the headings and decide as a group which examples would fit under which headings. Examples on page 28 of workbook.</a:t>
            </a:r>
          </a:p>
          <a:p>
            <a:endParaRPr lang="en-US" dirty="0"/>
          </a:p>
          <a:p>
            <a:r>
              <a:rPr lang="en-GB" dirty="0"/>
              <a:t>There is another template form for activity F in the training resources – this has all  the answers added already (but with two red herrings), if short for time I would encourage tutor to use this version. It’s had very good feedback from Reps.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latin typeface="Arial" charset="0"/>
                <a:ea typeface="Arial" charset="0"/>
                <a:cs typeface="Arial" charset="0"/>
              </a:rPr>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latin typeface="Arial" charset="0"/>
              <a:ea typeface="Arial" charset="0"/>
              <a:cs typeface="Arial" charset="0"/>
            </a:endParaRPr>
          </a:p>
          <a:p>
            <a:r>
              <a:rPr lang="en-GB" dirty="0">
                <a:latin typeface="Arial" charset="0"/>
                <a:ea typeface="Arial" charset="0"/>
                <a:cs typeface="Arial" charset="0"/>
              </a:rPr>
              <a:t>Remind reps they are not trained to deal with personal cases but can advise and signpost queries. </a:t>
            </a:r>
          </a:p>
          <a:p>
            <a:endParaRPr lang="en-US" b="1" dirty="0">
              <a:latin typeface="Arial" charset="0"/>
              <a:ea typeface="Arial" charset="0"/>
              <a:cs typeface="Arial" charset="0"/>
            </a:endParaRP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Density – proportion of members to help campaign./add their voice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Engaged members – keeping information relevant and specific, timely and useful.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Visible profile – is the union visible in the workplace, if you started a job tomorrow, would you know how to join the union?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Constructive dialogue – do you listen to members? Do you have opportunities to discuss issues? Is it worthwhile conversation?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 membership – Does every member in your branch have a say – or a rep to speak on their behalf. If you have a large percentage of under 35’s – do you/have you elected a young members rep? To ensure the proportion of the memberships’ voice is heard.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Representatives – Key role in the communications between the employer and the members and the union and it’s members. Supporting/advisory roles. </a:t>
            </a:r>
          </a:p>
          <a:p>
            <a:r>
              <a:rPr lang="en-US" dirty="0">
                <a:latin typeface="Arial" panose="020B0604020202020204" pitchFamily="34" charset="0"/>
                <a:cs typeface="Arial" panose="020B0604020202020204" pitchFamily="34" charset="0"/>
              </a:rPr>
              <a:t>Equality and Diversity. – Encourage reps that this should be paramount in their thinking in line with union values. A key benefit to demonstrate to members – improving conditions for all. </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167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0349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83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69719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94095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3019397-2FC1-8F46-AC74-AF252D9DC581}"/>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88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e/5FCnzqRaMj"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forms.office.com/e/ZQmRFJYa6i?origin=lprLin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extLst>
              <p:ext uri="{D42A27DB-BD31-4B8C-83A1-F6EECF244321}">
                <p14:modId xmlns:p14="http://schemas.microsoft.com/office/powerpoint/2010/main" val="1985698206"/>
              </p:ext>
            </p:extLst>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
        <p:nvSpPr>
          <p:cNvPr id="4" name="TextBox 3">
            <a:extLst>
              <a:ext uri="{FF2B5EF4-FFF2-40B4-BE49-F238E27FC236}">
                <a16:creationId xmlns:a16="http://schemas.microsoft.com/office/drawing/2014/main" id="{2549A012-4487-5614-9F01-CA6D282C8815}"/>
              </a:ext>
            </a:extLst>
          </p:cNvPr>
          <p:cNvSpPr txBox="1"/>
          <p:nvPr/>
        </p:nvSpPr>
        <p:spPr>
          <a:xfrm>
            <a:off x="952500" y="2478992"/>
            <a:ext cx="5516880" cy="4001095"/>
          </a:xfrm>
          <a:prstGeom prst="rect">
            <a:avLst/>
          </a:prstGeom>
          <a:noFill/>
        </p:spPr>
        <p:txBody>
          <a:bodyPr wrap="square">
            <a:spAutoFit/>
          </a:bodyPr>
          <a:lstStyle/>
          <a:p>
            <a:pPr>
              <a:spcBef>
                <a:spcPts val="900"/>
              </a:spcBef>
            </a:pPr>
            <a:r>
              <a:rPr lang="en-US" sz="2200" dirty="0">
                <a:latin typeface="Arial"/>
                <a:cs typeface="Arial"/>
              </a:rPr>
              <a:t>The tutor will provide a scenario for you (in workbooks) Activity L</a:t>
            </a:r>
          </a:p>
          <a:p>
            <a:pPr>
              <a:spcBef>
                <a:spcPts val="900"/>
              </a:spcBef>
            </a:pPr>
            <a:r>
              <a:rPr lang="en-US" dirty="0">
                <a:latin typeface="Arial"/>
                <a:cs typeface="Arial"/>
              </a:rPr>
              <a:t>Devise a strategy to</a:t>
            </a:r>
            <a:r>
              <a:rPr lang="en-GB" dirty="0">
                <a:effectLst/>
                <a:latin typeface="Arial" panose="020B0604020202020204" pitchFamily="34" charset="0"/>
                <a:ea typeface="Times" panose="02020603050405020304" pitchFamily="18" charset="0"/>
              </a:rPr>
              <a:t> </a:t>
            </a:r>
            <a:r>
              <a:rPr lang="en-GB" sz="1800" dirty="0">
                <a:effectLst/>
                <a:latin typeface="Arial" panose="020B0604020202020204" pitchFamily="34" charset="0"/>
                <a:ea typeface="Times" panose="02020603050405020304" pitchFamily="18" charset="0"/>
              </a:rPr>
              <a:t>organise the members of each department and effectively feedback to management. </a:t>
            </a:r>
          </a:p>
          <a:p>
            <a:pPr>
              <a:spcBef>
                <a:spcPts val="900"/>
              </a:spcBef>
            </a:pPr>
            <a:r>
              <a:rPr lang="en-GB" sz="1800" dirty="0">
                <a:effectLst/>
                <a:latin typeface="Arial" panose="020B0604020202020204" pitchFamily="34" charset="0"/>
                <a:ea typeface="Times" panose="02020603050405020304" pitchFamily="18" charset="0"/>
              </a:rPr>
              <a:t>Consider the following points.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co-ordinate dialogue between the various departments?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use this consultation for recruitment?</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What message do the branch want to communicate to the management?</a:t>
            </a:r>
          </a:p>
        </p:txBody>
      </p:sp>
    </p:spTree>
    <p:extLst>
      <p:ext uri="{BB962C8B-B14F-4D97-AF65-F5344CB8AC3E}">
        <p14:creationId xmlns:p14="http://schemas.microsoft.com/office/powerpoint/2010/main" val="105776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CCC5-D1BA-4324-92E3-737F003E61B3}"/>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E33AE0C8-E407-408D-8046-BD2700FA9760}"/>
              </a:ext>
            </a:extLst>
          </p:cNvPr>
          <p:cNvGraphicFramePr>
            <a:graphicFrameLocks noGrp="1"/>
          </p:cNvGraphicFramePr>
          <p:nvPr>
            <p:ph idx="1"/>
            <p:extLst>
              <p:ext uri="{D42A27DB-BD31-4B8C-83A1-F6EECF244321}">
                <p14:modId xmlns:p14="http://schemas.microsoft.com/office/powerpoint/2010/main" val="2390035834"/>
              </p:ext>
            </p:extLst>
          </p:nvPr>
        </p:nvGraphicFramePr>
        <p:xfrm>
          <a:off x="2048609" y="211015"/>
          <a:ext cx="5820508" cy="6048242"/>
        </p:xfrm>
        <a:graphic>
          <a:graphicData uri="http://schemas.openxmlformats.org/drawingml/2006/table">
            <a:tbl>
              <a:tblPr firstRow="1" firstCol="1" bandRow="1"/>
              <a:tblGrid>
                <a:gridCol w="5820508">
                  <a:extLst>
                    <a:ext uri="{9D8B030D-6E8A-4147-A177-3AD203B41FA5}">
                      <a16:colId xmlns:a16="http://schemas.microsoft.com/office/drawing/2014/main" val="3171397513"/>
                    </a:ext>
                  </a:extLst>
                </a:gridCol>
              </a:tblGrid>
              <a:tr h="239864">
                <a:tc>
                  <a:txBody>
                    <a:bodyPr/>
                    <a:lstStyle/>
                    <a:p>
                      <a:pPr>
                        <a:spcBef>
                          <a:spcPts val="900"/>
                        </a:spcBef>
                      </a:pPr>
                      <a:r>
                        <a:rPr lang="en-GB" sz="1200" b="1" dirty="0">
                          <a:solidFill>
                            <a:srgbClr val="FFFFFF"/>
                          </a:solidFill>
                          <a:effectLst/>
                          <a:latin typeface="Arial" panose="020B0604020202020204" pitchFamily="34" charset="0"/>
                          <a:ea typeface="Times" panose="02020603050405020304" pitchFamily="18" charset="0"/>
                        </a:rPr>
                        <a:t>Task</a:t>
                      </a:r>
                      <a:endParaRPr lang="en-GB" sz="1200" dirty="0">
                        <a:effectLst/>
                        <a:latin typeface="Arial" panose="020B0604020202020204" pitchFamily="34" charset="0"/>
                        <a:ea typeface="Times" panose="02020603050405020304" pitchFamily="18" charset="0"/>
                      </a:endParaRP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3095932127"/>
                  </a:ext>
                </a:extLst>
              </a:tr>
              <a:tr h="1246036">
                <a:tc>
                  <a:txBody>
                    <a:bodyPr/>
                    <a:lstStyle/>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chair</a:t>
                      </a:r>
                      <a:r>
                        <a:rPr lang="en-GB" sz="1200" dirty="0">
                          <a:effectLst/>
                          <a:latin typeface="Arial" panose="020B0604020202020204" pitchFamily="34" charset="0"/>
                          <a:ea typeface="Times" panose="02020603050405020304" pitchFamily="18" charset="0"/>
                        </a:rPr>
                        <a:t> and engage in conversation about recognition/ facilities agreements and what they can negotiate, be informed and consult on.</a:t>
                      </a:r>
                    </a:p>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secretary</a:t>
                      </a:r>
                      <a:r>
                        <a:rPr lang="en-GB" sz="1200" dirty="0">
                          <a:effectLst/>
                          <a:latin typeface="Arial" panose="020B0604020202020204" pitchFamily="34" charset="0"/>
                          <a:ea typeface="Times" panose="02020603050405020304" pitchFamily="18" charset="0"/>
                        </a:rPr>
                        <a:t>.</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names of the </a:t>
                      </a:r>
                      <a:r>
                        <a:rPr lang="en-GB" sz="1200" b="1" dirty="0">
                          <a:effectLst/>
                          <a:latin typeface="Arial" panose="020B0604020202020204" pitchFamily="34" charset="0"/>
                          <a:ea typeface="Times" panose="02020603050405020304" pitchFamily="18" charset="0"/>
                        </a:rPr>
                        <a:t>committee members</a:t>
                      </a:r>
                      <a:r>
                        <a:rPr lang="en-GB" sz="1200" dirty="0">
                          <a:effectLst/>
                          <a:latin typeface="Arial" panose="020B0604020202020204" pitchFamily="34" charset="0"/>
                          <a:ea typeface="Times" panose="02020603050405020304" pitchFamily="18" charset="0"/>
                        </a:rPr>
                        <a:t>, and when they meet.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540959532"/>
                  </a:ext>
                </a:extLst>
              </a:tr>
              <a:tr h="766927">
                <a:tc>
                  <a:txBody>
                    <a:bodyPr/>
                    <a:lstStyle/>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organiser.</a:t>
                      </a:r>
                      <a:endParaRPr lang="en-GB" sz="1200" dirty="0">
                        <a:effectLst/>
                        <a:latin typeface="Arial" panose="020B0604020202020204" pitchFamily="34" charset="0"/>
                        <a:ea typeface="Times" panose="02020603050405020304" pitchFamily="18" charset="0"/>
                      </a:endParaRP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 </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negotiations officer</a:t>
                      </a:r>
                      <a:r>
                        <a:rPr lang="en-GB" sz="1200" dirty="0">
                          <a:effectLst/>
                          <a:latin typeface="Arial" panose="020B0604020202020204" pitchFamily="34" charset="0"/>
                          <a:ea typeface="Times" panose="02020603050405020304" pitchFamily="18" charset="0"/>
                        </a:rPr>
                        <a: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612394036"/>
                  </a:ext>
                </a:extLst>
              </a:tr>
              <a:tr h="481581">
                <a:tc>
                  <a:txBody>
                    <a:bodyPr/>
                    <a:lstStyle/>
                    <a:p>
                      <a:pPr>
                        <a:spcBef>
                          <a:spcPts val="900"/>
                        </a:spcBef>
                      </a:pPr>
                      <a:r>
                        <a:rPr lang="en-GB" sz="1200" dirty="0">
                          <a:effectLst/>
                          <a:latin typeface="Arial" panose="020B0604020202020204" pitchFamily="34" charset="0"/>
                          <a:ea typeface="Times" panose="02020603050405020304" pitchFamily="18" charset="0"/>
                        </a:rPr>
                        <a:t>Sign up to the Prospect or </a:t>
                      </a:r>
                      <a:r>
                        <a:rPr lang="en-GB" sz="1200" dirty="0" err="1">
                          <a:effectLst/>
                          <a:latin typeface="Arial" panose="020B0604020202020204" pitchFamily="34" charset="0"/>
                          <a:ea typeface="Times" panose="02020603050405020304" pitchFamily="18" charset="0"/>
                        </a:rPr>
                        <a:t>Bectu</a:t>
                      </a:r>
                      <a:r>
                        <a:rPr lang="en-GB" sz="1200" dirty="0">
                          <a:effectLst/>
                          <a:latin typeface="Arial" panose="020B0604020202020204" pitchFamily="34" charset="0"/>
                          <a:ea typeface="Times" panose="02020603050405020304" pitchFamily="18" charset="0"/>
                        </a:rPr>
                        <a:t> website and view your branch’s electronic communications.</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251140935"/>
                  </a:ext>
                </a:extLst>
              </a:tr>
              <a:tr h="975946">
                <a:tc>
                  <a:txBody>
                    <a:bodyPr/>
                    <a:lstStyle/>
                    <a:p>
                      <a:pPr>
                        <a:spcBef>
                          <a:spcPts val="900"/>
                        </a:spcBef>
                      </a:pPr>
                      <a:r>
                        <a:rPr lang="en-GB" sz="1200" dirty="0">
                          <a:effectLst/>
                          <a:latin typeface="Arial" panose="020B0604020202020204" pitchFamily="34" charset="0"/>
                          <a:ea typeface="Times" panose="02020603050405020304" pitchFamily="18" charset="0"/>
                        </a:rPr>
                        <a:t>Reflecting on activity D and activity K, how could you improve how your branch is organised?</a:t>
                      </a:r>
                    </a:p>
                    <a:p>
                      <a:pPr>
                        <a:spcBef>
                          <a:spcPts val="900"/>
                        </a:spcBef>
                      </a:pPr>
                      <a:r>
                        <a:rPr lang="en-GB" sz="1200" dirty="0">
                          <a:effectLst/>
                          <a:latin typeface="Arial" panose="020B0604020202020204" pitchFamily="34" charset="0"/>
                          <a:ea typeface="Times" panose="02020603050405020304" pitchFamily="18" charset="0"/>
                        </a:rPr>
                        <a:t>Does your branch have a development plan?</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153094976"/>
                  </a:ext>
                </a:extLst>
              </a:tr>
              <a:tr h="54215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stop doing?</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121241658"/>
                  </a:ext>
                </a:extLst>
              </a:tr>
              <a:tr h="54215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continue to do?</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4043229806"/>
                  </a:ext>
                </a:extLst>
              </a:tr>
              <a:tr h="1216482">
                <a:tc>
                  <a:txBody>
                    <a:bodyPr/>
                    <a:lstStyle/>
                    <a:p>
                      <a:pPr>
                        <a:spcBef>
                          <a:spcPts val="900"/>
                        </a:spcBef>
                      </a:pPr>
                      <a:r>
                        <a:rPr lang="en-GB" sz="1200" dirty="0">
                          <a:effectLst/>
                          <a:latin typeface="Arial" panose="020B0604020202020204" pitchFamily="34" charset="0"/>
                          <a:ea typeface="Times" panose="02020603050405020304" pitchFamily="18" charset="0"/>
                        </a:rPr>
                        <a:t>Based on your new knowledge, what three practical things will you do?</a:t>
                      </a:r>
                    </a:p>
                    <a:p>
                      <a:pPr>
                        <a:spcBef>
                          <a:spcPts val="900"/>
                        </a:spcBef>
                      </a:pPr>
                      <a:r>
                        <a:rPr lang="en-GB" sz="1200" dirty="0">
                          <a:effectLst/>
                          <a:latin typeface="Arial" panose="020B0604020202020204" pitchFamily="34" charset="0"/>
                          <a:ea typeface="Times" panose="02020603050405020304" pitchFamily="18" charset="0"/>
                        </a:rPr>
                        <a:t> </a:t>
                      </a:r>
                    </a:p>
                    <a:p>
                      <a:pPr>
                        <a:spcBef>
                          <a:spcPts val="300"/>
                        </a:spcBef>
                      </a:pPr>
                      <a:r>
                        <a:rPr lang="en-GB" sz="1200" dirty="0">
                          <a:effectLst/>
                          <a:latin typeface="Arial" panose="020B0604020202020204" pitchFamily="34" charset="0"/>
                          <a:ea typeface="Times" panose="02020603050405020304" pitchFamily="18" charset="0"/>
                        </a:rPr>
                        <a:t>1.</a:t>
                      </a:r>
                    </a:p>
                    <a:p>
                      <a:pPr>
                        <a:spcBef>
                          <a:spcPts val="300"/>
                        </a:spcBef>
                      </a:pPr>
                      <a:r>
                        <a:rPr lang="en-GB" sz="1200" dirty="0">
                          <a:effectLst/>
                          <a:latin typeface="Arial" panose="020B0604020202020204" pitchFamily="34" charset="0"/>
                          <a:ea typeface="Times" panose="02020603050405020304" pitchFamily="18" charset="0"/>
                        </a:rPr>
                        <a:t>2.</a:t>
                      </a:r>
                    </a:p>
                    <a:p>
                      <a:pPr>
                        <a:spcBef>
                          <a:spcPts val="300"/>
                        </a:spcBef>
                      </a:pPr>
                      <a:r>
                        <a:rPr lang="en-GB" sz="1200" dirty="0">
                          <a:effectLst/>
                          <a:latin typeface="Arial" panose="020B0604020202020204" pitchFamily="34" charset="0"/>
                          <a:ea typeface="Times" panose="02020603050405020304" pitchFamily="18" charset="0"/>
                        </a:rPr>
                        <a:t>3.</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931658327"/>
                  </a:ext>
                </a:extLst>
              </a:tr>
            </a:tbl>
          </a:graphicData>
        </a:graphic>
      </p:graphicFrame>
    </p:spTree>
    <p:extLst>
      <p:ext uri="{BB962C8B-B14F-4D97-AF65-F5344CB8AC3E}">
        <p14:creationId xmlns:p14="http://schemas.microsoft.com/office/powerpoint/2010/main" val="110874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7217-EA9D-4B35-8A54-4330702135CC}"/>
              </a:ext>
            </a:extLst>
          </p:cNvPr>
          <p:cNvSpPr>
            <a:spLocks noGrp="1"/>
          </p:cNvSpPr>
          <p:nvPr>
            <p:ph type="title"/>
          </p:nvPr>
        </p:nvSpPr>
        <p:spPr>
          <a:xfrm>
            <a:off x="1475523" y="604435"/>
            <a:ext cx="7760988" cy="604433"/>
          </a:xfrm>
        </p:spPr>
        <p:txBody>
          <a:bodyPr>
            <a:normAutofit fontScale="90000"/>
          </a:bodyPr>
          <a:lstStyle/>
          <a:p>
            <a:r>
              <a:rPr lang="en-GB" dirty="0"/>
              <a:t>What next?</a:t>
            </a:r>
          </a:p>
        </p:txBody>
      </p:sp>
      <p:sp>
        <p:nvSpPr>
          <p:cNvPr id="3" name="Content Placeholder 2">
            <a:extLst>
              <a:ext uri="{FF2B5EF4-FFF2-40B4-BE49-F238E27FC236}">
                <a16:creationId xmlns:a16="http://schemas.microsoft.com/office/drawing/2014/main" id="{73ED110A-B042-48D9-BBD8-94223E7D3B64}"/>
              </a:ext>
            </a:extLst>
          </p:cNvPr>
          <p:cNvSpPr>
            <a:spLocks noGrp="1"/>
          </p:cNvSpPr>
          <p:nvPr>
            <p:ph idx="1"/>
          </p:nvPr>
        </p:nvSpPr>
        <p:spPr>
          <a:xfrm>
            <a:off x="61546" y="1433146"/>
            <a:ext cx="11562183" cy="4192739"/>
          </a:xfrm>
        </p:spPr>
        <p:txBody>
          <a:bodyPr>
            <a:normAutofit fontScale="85000" lnSpcReduction="10000"/>
          </a:bodyPr>
          <a:lstStyle/>
          <a:p>
            <a:endParaRPr lang="en-GB" dirty="0"/>
          </a:p>
          <a:p>
            <a:r>
              <a:rPr lang="en-GB" dirty="0"/>
              <a:t>Reps part 2 (Case Handler)runs over 3 mornings Tuesday – Thursday in one week, running 3-4 times monthly.</a:t>
            </a:r>
          </a:p>
          <a:p>
            <a:r>
              <a:rPr lang="en-GB" dirty="0"/>
              <a:t>Negotiation Skills – runs over 3 mornings, Tuesday – Thursday, in one week, running 3-4 times a year online (as demand requires</a:t>
            </a:r>
          </a:p>
          <a:p>
            <a:r>
              <a:rPr lang="en-GB" dirty="0"/>
              <a:t>Health and Safety (running once a month over 4 sessions)</a:t>
            </a:r>
          </a:p>
          <a:p>
            <a:r>
              <a:rPr lang="en-GB" dirty="0"/>
              <a:t>Public Speaking (running 3 session prior to conference)</a:t>
            </a:r>
          </a:p>
          <a:p>
            <a:endParaRPr lang="en-GB" dirty="0"/>
          </a:p>
          <a:p>
            <a:r>
              <a:rPr lang="en-GB" dirty="0"/>
              <a:t>Further details;</a:t>
            </a:r>
          </a:p>
          <a:p>
            <a:r>
              <a:rPr lang="en-GB" dirty="0">
                <a:hlinkClick r:id="rId3"/>
              </a:rPr>
              <a:t>https://prospect.org.uk/training-for-reps/</a:t>
            </a:r>
            <a:r>
              <a:rPr lang="en-GB" dirty="0"/>
              <a:t>   or contact your Prospect Organiser. </a:t>
            </a:r>
          </a:p>
          <a:p>
            <a:endParaRPr lang="en-GB" dirty="0"/>
          </a:p>
        </p:txBody>
      </p:sp>
    </p:spTree>
    <p:extLst>
      <p:ext uri="{BB962C8B-B14F-4D97-AF65-F5344CB8AC3E}">
        <p14:creationId xmlns:p14="http://schemas.microsoft.com/office/powerpoint/2010/main" val="300948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164-9D24-B8A5-362B-67D2794D9576}"/>
              </a:ext>
            </a:extLst>
          </p:cNvPr>
          <p:cNvSpPr>
            <a:spLocks noGrp="1"/>
          </p:cNvSpPr>
          <p:nvPr>
            <p:ph type="title"/>
          </p:nvPr>
        </p:nvSpPr>
        <p:spPr>
          <a:xfrm>
            <a:off x="1475523" y="1690487"/>
            <a:ext cx="6661869" cy="1141406"/>
          </a:xfrm>
        </p:spPr>
        <p:txBody>
          <a:bodyPr>
            <a:normAutofit fontScale="90000"/>
          </a:bodyPr>
          <a:lstStyle/>
          <a:p>
            <a:r>
              <a:rPr lang="en-GB" dirty="0"/>
              <a:t>Evaluation &amp; EDI</a:t>
            </a:r>
            <a:br>
              <a:rPr lang="en-GB" dirty="0"/>
            </a:br>
            <a:endParaRPr lang="en-GB" dirty="0"/>
          </a:p>
        </p:txBody>
      </p:sp>
      <p:sp>
        <p:nvSpPr>
          <p:cNvPr id="3" name="Content Placeholder 2">
            <a:extLst>
              <a:ext uri="{FF2B5EF4-FFF2-40B4-BE49-F238E27FC236}">
                <a16:creationId xmlns:a16="http://schemas.microsoft.com/office/drawing/2014/main" id="{9C20E8AA-DD17-1F0F-6E12-61DE0342A484}"/>
              </a:ext>
            </a:extLst>
          </p:cNvPr>
          <p:cNvSpPr>
            <a:spLocks noGrp="1"/>
          </p:cNvSpPr>
          <p:nvPr>
            <p:ph idx="1"/>
          </p:nvPr>
        </p:nvSpPr>
        <p:spPr/>
        <p:txBody>
          <a:bodyPr/>
          <a:lstStyle/>
          <a:p>
            <a:r>
              <a:rPr lang="en-GB" dirty="0">
                <a:hlinkClick r:id="rId3"/>
              </a:rPr>
              <a:t>https://forms.office.com/e/5FCnzqRaMj</a:t>
            </a:r>
            <a:endParaRPr lang="en-GB" dirty="0"/>
          </a:p>
          <a:p>
            <a:endParaRPr lang="en-GB" dirty="0"/>
          </a:p>
          <a:p>
            <a:endParaRPr lang="en-GB" dirty="0"/>
          </a:p>
          <a:p>
            <a:r>
              <a:rPr lang="en-GB" dirty="0">
                <a:hlinkClick r:id="rId4"/>
              </a:rPr>
              <a:t>https://forms.office.com/e/ZQmRFJYa6i?origin=lprLink</a:t>
            </a:r>
            <a:endParaRPr lang="en-GB" dirty="0"/>
          </a:p>
          <a:p>
            <a:endParaRPr lang="en-GB" dirty="0"/>
          </a:p>
        </p:txBody>
      </p:sp>
      <p:pic>
        <p:nvPicPr>
          <p:cNvPr id="4" name="Picture 3">
            <a:extLst>
              <a:ext uri="{FF2B5EF4-FFF2-40B4-BE49-F238E27FC236}">
                <a16:creationId xmlns:a16="http://schemas.microsoft.com/office/drawing/2014/main" id="{BE50D4E2-A857-2D86-6645-9E52BB99DE53}"/>
              </a:ext>
            </a:extLst>
          </p:cNvPr>
          <p:cNvPicPr>
            <a:picLocks noChangeAspect="1"/>
          </p:cNvPicPr>
          <p:nvPr/>
        </p:nvPicPr>
        <p:blipFill>
          <a:blip r:embed="rId5"/>
          <a:stretch>
            <a:fillRect/>
          </a:stretch>
        </p:blipFill>
        <p:spPr>
          <a:xfrm>
            <a:off x="9309845" y="2119967"/>
            <a:ext cx="2063163" cy="2069713"/>
          </a:xfrm>
          <a:prstGeom prst="rect">
            <a:avLst/>
          </a:prstGeom>
        </p:spPr>
      </p:pic>
      <p:pic>
        <p:nvPicPr>
          <p:cNvPr id="7" name="Picture 6">
            <a:extLst>
              <a:ext uri="{FF2B5EF4-FFF2-40B4-BE49-F238E27FC236}">
                <a16:creationId xmlns:a16="http://schemas.microsoft.com/office/drawing/2014/main" id="{8C1E2C5F-7DAD-27C0-5DD2-F98FD7B0E8A6}"/>
              </a:ext>
            </a:extLst>
          </p:cNvPr>
          <p:cNvPicPr>
            <a:picLocks noChangeAspect="1"/>
          </p:cNvPicPr>
          <p:nvPr/>
        </p:nvPicPr>
        <p:blipFill>
          <a:blip r:embed="rId6"/>
          <a:stretch>
            <a:fillRect/>
          </a:stretch>
        </p:blipFill>
        <p:spPr>
          <a:xfrm flipH="1">
            <a:off x="9309846" y="4556631"/>
            <a:ext cx="2063163" cy="2063163"/>
          </a:xfrm>
          <a:prstGeom prst="rect">
            <a:avLst/>
          </a:prstGeom>
        </p:spPr>
      </p:pic>
    </p:spTree>
    <p:extLst>
      <p:ext uri="{BB962C8B-B14F-4D97-AF65-F5344CB8AC3E}">
        <p14:creationId xmlns:p14="http://schemas.microsoft.com/office/powerpoint/2010/main" val="399830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430306" y="461042"/>
            <a:ext cx="6654373" cy="6396958"/>
          </a:xfrm>
        </p:spPr>
        <p:txBody>
          <a:bodyPr anchor="t" anchorCtr="0">
            <a:noAutofit/>
          </a:bodyPr>
          <a:lstStyle/>
          <a:p>
            <a:br>
              <a:rPr lang="en-US" sz="4400" dirty="0"/>
            </a:br>
            <a:br>
              <a:rPr lang="en-US" sz="4400" dirty="0"/>
            </a:br>
            <a:br>
              <a:rPr lang="en-US" sz="4400" dirty="0"/>
            </a:br>
            <a:br>
              <a:rPr lang="en-US" sz="4400" dirty="0"/>
            </a:br>
            <a:r>
              <a:rPr lang="en-US" sz="4400" dirty="0"/>
              <a:t>Questions?</a:t>
            </a:r>
            <a:br>
              <a:rPr lang="en-US" sz="4400" dirty="0"/>
            </a:br>
            <a:br>
              <a:rPr lang="en-US" sz="4400" dirty="0"/>
            </a:br>
            <a:endParaRPr lang="en-US" sz="2800" dirty="0">
              <a:solidFill>
                <a:schemeClr val="tx1"/>
              </a:solidFill>
            </a:endParaRP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which are seen </a:t>
            </a:r>
            <a:r>
              <a:rPr lang="en-GB" sz="2200" dirty="0">
                <a:latin typeface="Arial" panose="020B0604020202020204" pitchFamily="34" charset="0"/>
                <a:cs typeface="Arial" panose="020B0604020202020204" pitchFamily="34" charset="0"/>
              </a:rPr>
              <a:t>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G: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AB2944-E161-4ECC-B104-EE24E00C4CF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059189-7525-4406-94C5-68A9443799EE}"/>
</file>

<file path=customXml/itemProps3.xml><?xml version="1.0" encoding="utf-8"?>
<ds:datastoreItem xmlns:ds="http://schemas.openxmlformats.org/officeDocument/2006/customXml" ds:itemID="{87988514-72EC-4E1B-995F-BE6162227C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7499</TotalTime>
  <Words>2234</Words>
  <Application>Microsoft Office PowerPoint</Application>
  <PresentationFormat>Widescreen</PresentationFormat>
  <Paragraphs>177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Wingdings 3</vt:lpstr>
      <vt:lpstr>Prospect-Bectu-theme</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Ingredients</vt:lpstr>
      <vt:lpstr>The virtuous circle</vt:lpstr>
      <vt:lpstr>Building a stronger union</vt:lpstr>
      <vt:lpstr>Activity L: Chart your work area</vt:lpstr>
      <vt:lpstr>PowerPoint Presentation</vt:lpstr>
      <vt:lpstr>What next?</vt:lpstr>
      <vt:lpstr>Evaluation &amp; EDI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115</cp:revision>
  <cp:lastPrinted>2020-02-04T12:16:45Z</cp:lastPrinted>
  <dcterms:created xsi:type="dcterms:W3CDTF">2019-10-02T11:31:35Z</dcterms:created>
  <dcterms:modified xsi:type="dcterms:W3CDTF">2025-01-08T16:35:33Z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687300961</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1607220354</vt:i4>
  </property>
  <property fmtid="{D5CDD505-2E9C-101B-9397-08002B2CF9AE}" pid="8" name="ContentTypeId">
    <vt:lpwstr>0x010100D8D7AC766A08B146B6390D5D437781FB</vt:lpwstr>
  </property>
</Properties>
</file>