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 id="2147483710" r:id="rId6"/>
    <p:sldMasterId id="2147483715" r:id="rId7"/>
    <p:sldMasterId id="2147483720" r:id="rId8"/>
    <p:sldMasterId id="2147483725" r:id="rId9"/>
    <p:sldMasterId id="2147483730" r:id="rId10"/>
    <p:sldMasterId id="2147483735" r:id="rId11"/>
    <p:sldMasterId id="2147483740" r:id="rId12"/>
    <p:sldMasterId id="2147483745" r:id="rId13"/>
    <p:sldMasterId id="2147483750" r:id="rId14"/>
    <p:sldMasterId id="2147483755" r:id="rId15"/>
    <p:sldMasterId id="2147483760" r:id="rId16"/>
    <p:sldMasterId id="2147483765" r:id="rId17"/>
    <p:sldMasterId id="2147483770" r:id="rId18"/>
    <p:sldMasterId id="2147483775" r:id="rId19"/>
  </p:sldMasterIdLst>
  <p:notesMasterIdLst>
    <p:notesMasterId r:id="rId58"/>
  </p:notesMasterIdLst>
  <p:handoutMasterIdLst>
    <p:handoutMasterId r:id="rId59"/>
  </p:handoutMasterIdLst>
  <p:sldIdLst>
    <p:sldId id="640" r:id="rId20"/>
    <p:sldId id="642" r:id="rId21"/>
    <p:sldId id="511" r:id="rId22"/>
    <p:sldId id="661" r:id="rId23"/>
    <p:sldId id="513" r:id="rId24"/>
    <p:sldId id="669" r:id="rId25"/>
    <p:sldId id="515" r:id="rId26"/>
    <p:sldId id="514" r:id="rId27"/>
    <p:sldId id="643" r:id="rId28"/>
    <p:sldId id="517" r:id="rId29"/>
    <p:sldId id="644" r:id="rId30"/>
    <p:sldId id="645" r:id="rId31"/>
    <p:sldId id="521" r:id="rId32"/>
    <p:sldId id="522" r:id="rId33"/>
    <p:sldId id="523" r:id="rId34"/>
    <p:sldId id="524" r:id="rId35"/>
    <p:sldId id="593" r:id="rId36"/>
    <p:sldId id="525" r:id="rId37"/>
    <p:sldId id="527" r:id="rId38"/>
    <p:sldId id="528" r:id="rId39"/>
    <p:sldId id="628" r:id="rId40"/>
    <p:sldId id="529" r:id="rId41"/>
    <p:sldId id="530" r:id="rId42"/>
    <p:sldId id="526" r:id="rId43"/>
    <p:sldId id="531" r:id="rId44"/>
    <p:sldId id="646" r:id="rId45"/>
    <p:sldId id="635" r:id="rId46"/>
    <p:sldId id="636" r:id="rId47"/>
    <p:sldId id="637" r:id="rId48"/>
    <p:sldId id="638" r:id="rId49"/>
    <p:sldId id="639" r:id="rId50"/>
    <p:sldId id="633" r:id="rId51"/>
    <p:sldId id="629" r:id="rId52"/>
    <p:sldId id="670" r:id="rId53"/>
    <p:sldId id="664" r:id="rId54"/>
    <p:sldId id="671" r:id="rId55"/>
    <p:sldId id="672" r:id="rId56"/>
    <p:sldId id="673" r:id="rId5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55825" autoAdjust="0"/>
  </p:normalViewPr>
  <p:slideViewPr>
    <p:cSldViewPr snapToGrid="0" snapToObjects="1">
      <p:cViewPr varScale="1">
        <p:scale>
          <a:sx n="40" d="100"/>
          <a:sy n="40" d="100"/>
        </p:scale>
        <p:origin x="69" y="18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3" d="100"/>
          <a:sy n="73" d="100"/>
        </p:scale>
        <p:origin x="2900" y="64"/>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22/01/2024</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1/22/2024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education@prospect.org.u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86269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 </a:t>
            </a:r>
            <a:endParaRPr lang="en-GB" sz="16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a:t>We only look at member 2,3 and 4 for timing.</a:t>
            </a:r>
            <a:endParaRPr lang="en-GB" sz="16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Don’t forget there is extra information to come on this exercise.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1 – yes – </a:t>
            </a:r>
            <a:r>
              <a:rPr lang="en-GB" b="1" dirty="0"/>
              <a:t>informal chat with manager or rep to intervene</a:t>
            </a: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2  - yes – manage members’ expectations as sought advice elsewhere and speak to other rep to check recruitment process. Advise member to seek feedback and apply for training to obtain the necessary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3 – Can’t guarantee confidentiality but can help – double check who advised filling out paperwork/incorrectly?</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4 – yes, find details of the case, Separate representation. Can mediation be acceptable to avoid formal?</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78722"/>
            <a:ext cx="5511867" cy="4652878"/>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You have 10 minutes to answer these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tx1"/>
                </a:solidFill>
                <a:effectLst/>
                <a:latin typeface="+mn-lt"/>
                <a:ea typeface="+mn-ea"/>
                <a:cs typeface="+mn-cs"/>
              </a:rPr>
              <a:t>Again just looking at member 2,3 and 4 for timings.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1 – yes – </a:t>
            </a:r>
            <a:r>
              <a:rPr lang="en-GB" b="1" dirty="0"/>
              <a:t>If no result from speaking informally to manager, rep to intervene raising policy or specific training had/needed. Grievance if no further progress made.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tx1"/>
                </a:solidFill>
                <a:effectLst/>
                <a:latin typeface="+mn-lt"/>
                <a:ea typeface="+mn-ea"/>
                <a:cs typeface="+mn-cs"/>
              </a:rPr>
              <a:t>Member 2  - yes – manage members’ expectations and speak to other rep</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tx1"/>
                </a:solidFill>
                <a:effectLst/>
                <a:latin typeface="+mn-lt"/>
                <a:ea typeface="+mn-ea"/>
                <a:cs typeface="+mn-cs"/>
              </a:rPr>
              <a:t>Member 3 – Can’t guarantee confidentiality but can help. Potentially explore how long worked with the company/if whistleblowing policy/ how was </a:t>
            </a:r>
            <a:r>
              <a:rPr lang="en-GB" sz="1400" b="1" dirty="0" err="1"/>
              <a:t>E</a:t>
            </a:r>
            <a:r>
              <a:rPr lang="en-GB" sz="1400" b="1" kern="1200" baseline="0" dirty="0" err="1">
                <a:solidFill>
                  <a:schemeClr val="tx1"/>
                </a:solidFill>
                <a:effectLst/>
                <a:latin typeface="+mn-lt"/>
                <a:ea typeface="+mn-ea"/>
                <a:cs typeface="+mn-cs"/>
              </a:rPr>
              <a:t>lpeth</a:t>
            </a:r>
            <a:r>
              <a:rPr lang="en-GB" sz="1400" b="1" kern="1200" baseline="0" dirty="0">
                <a:solidFill>
                  <a:schemeClr val="tx1"/>
                </a:solidFill>
                <a:effectLst/>
                <a:latin typeface="+mn-lt"/>
                <a:ea typeface="+mn-ea"/>
                <a:cs typeface="+mn-cs"/>
              </a:rPr>
              <a:t> instructed to complete expenses forms. ( approached line manager informally?)</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tx1"/>
                </a:solidFill>
                <a:effectLst/>
                <a:latin typeface="+mn-lt"/>
                <a:ea typeface="+mn-ea"/>
                <a:cs typeface="+mn-cs"/>
              </a:rPr>
              <a:t>Member 4 – yes, find details of the case – can’t represent both so Paul would need separate representation. Any likelihood of informal – mediation etc. if not grievance could be advised.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10.50 – 11.20. 30 mins</a:t>
            </a:r>
          </a:p>
          <a:p>
            <a:r>
              <a:rPr lang="en-US" b="1" dirty="0">
                <a:latin typeface="Arial" charset="0"/>
                <a:ea typeface="Arial" charset="0"/>
                <a:cs typeface="Arial" charset="0"/>
              </a:rPr>
              <a:t>Very long section so break it up with examples or scenarios (be careful of time though)</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There are some basics you have to start with when approached by someone wanting help.</a:t>
            </a:r>
          </a:p>
          <a:p>
            <a:r>
              <a:rPr lang="en-GB" sz="900" b="1" kern="1200" dirty="0">
                <a:solidFill>
                  <a:schemeClr val="tx1"/>
                </a:solidFill>
                <a:effectLst/>
                <a:latin typeface="+mn-lt"/>
                <a:ea typeface="+mn-ea"/>
                <a:cs typeface="+mn-cs"/>
              </a:rPr>
              <a:t>Is the person asking for help a member?</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dirty="0">
                <a:solidFill>
                  <a:schemeClr val="tx1"/>
                </a:solidFill>
                <a:effectLst/>
                <a:latin typeface="+mn-lt"/>
                <a:ea typeface="+mn-ea"/>
                <a:cs typeface="+mn-cs"/>
              </a:rPr>
              <a:t>Prospect/Bectu will not deal with pre-existing issues.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dirty="0">
                <a:solidFill>
                  <a:schemeClr val="tx1"/>
                </a:solidFill>
                <a:effectLst/>
                <a:latin typeface="+mn-lt"/>
                <a:ea typeface="+mn-ea"/>
                <a:cs typeface="+mn-cs"/>
              </a:rPr>
              <a:t>It is generally up to a reps judgement whether an issue is pre-existing or not with a recently joined member. A guideline would be 3 months in to the membership probably isn’t, but listen to the case as the facts may prove it was going on long before they joined.</a:t>
            </a:r>
          </a:p>
          <a:p>
            <a:r>
              <a:rPr lang="en-GB" sz="900" b="1" kern="1200" dirty="0">
                <a:solidFill>
                  <a:schemeClr val="tx1"/>
                </a:solidFill>
                <a:effectLst/>
                <a:latin typeface="+mn-lt"/>
                <a:ea typeface="+mn-ea"/>
                <a:cs typeface="+mn-cs"/>
              </a:rPr>
              <a:t>Is there another Prospect/Bectu member involved?</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dirty="0">
                <a:solidFill>
                  <a:schemeClr val="tx1"/>
                </a:solidFill>
                <a:effectLst/>
                <a:latin typeface="+mn-lt"/>
                <a:ea typeface="+mn-ea"/>
                <a:cs typeface="+mn-cs"/>
              </a:rPr>
              <a:t>Everything has to be treated as confidential</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dirty="0">
                <a:solidFill>
                  <a:schemeClr val="tx1"/>
                </a:solidFill>
                <a:effectLst/>
                <a:latin typeface="+mn-lt"/>
                <a:ea typeface="+mn-ea"/>
                <a:cs typeface="+mn-cs"/>
              </a:rPr>
              <a:t>Are you the right person to handle the case?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a:t>
            </a:r>
            <a:r>
              <a:rPr lang="en-US" sz="900" kern="1200" dirty="0" err="1">
                <a:solidFill>
                  <a:schemeClr val="tx1"/>
                </a:solidFill>
                <a:effectLst/>
                <a:latin typeface="+mn-lt"/>
                <a:ea typeface="+mn-ea"/>
                <a:cs typeface="+mn-cs"/>
              </a:rPr>
              <a:t>judgement</a:t>
            </a:r>
            <a:r>
              <a:rPr lang="en-US" sz="900" kern="1200" dirty="0">
                <a:solidFill>
                  <a:schemeClr val="tx1"/>
                </a:solidFill>
                <a:effectLst/>
                <a:latin typeface="+mn-lt"/>
                <a:ea typeface="+mn-ea"/>
                <a:cs typeface="+mn-cs"/>
              </a:rPr>
              <a:t> in helping them through the process.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a case appears to involve harassment or discrimination, advise your full-time officer early in the process. </a:t>
            </a:r>
            <a:endParaRPr lang="en-US" sz="900" dirty="0"/>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US" dirty="0"/>
              <a:t>Introduce the pro-forma and explain</a:t>
            </a:r>
            <a:r>
              <a:rPr lang="en-US" baseline="0" dirty="0"/>
              <a:t> this is the way we’ll extract information for the next two/three days. </a:t>
            </a:r>
          </a:p>
          <a:p>
            <a:endParaRPr lang="en-US" baseline="0" dirty="0"/>
          </a:p>
          <a:p>
            <a:endParaRPr lang="en-US" dirty="0"/>
          </a:p>
          <a:p>
            <a:r>
              <a:rPr lang="en-US" baseline="0" dirty="0"/>
              <a:t>Proforma copy is available to download from the course resource link reps have access to when signing up to the course. They have blank copies in their workbooks to complete with the activities. </a:t>
            </a:r>
          </a:p>
          <a:p>
            <a:endParaRPr lang="en-US" baseline="0" dirty="0"/>
          </a:p>
          <a:p>
            <a:r>
              <a:rPr lang="en-US" baseline="0" dirty="0"/>
              <a:t>Other trainers/case handlers may also refer to the PIP method.</a:t>
            </a:r>
          </a:p>
          <a:p>
            <a:endParaRPr lang="en-US" baseline="0" dirty="0"/>
          </a:p>
          <a:p>
            <a:r>
              <a:rPr lang="en-US" baseline="0" dirty="0"/>
              <a:t>Problem,</a:t>
            </a:r>
          </a:p>
          <a:p>
            <a:r>
              <a:rPr lang="en-US" baseline="0" dirty="0"/>
              <a:t>Information,</a:t>
            </a:r>
          </a:p>
          <a:p>
            <a:r>
              <a:rPr lang="en-US" baseline="0" dirty="0"/>
              <a:t>Plan      </a:t>
            </a:r>
          </a:p>
          <a:p>
            <a:r>
              <a:rPr lang="en-US" baseline="0" dirty="0"/>
              <a:t>This is another way to collect information. (added into the appendix)</a:t>
            </a:r>
          </a:p>
          <a:p>
            <a:r>
              <a:rPr lang="en-US" baseline="0" dirty="0"/>
              <a:t>Generally we recommend the pro-forma as it equips rep’s in getting all the information and easy to pass forward information to officer etc.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a:t>
            </a:r>
            <a:r>
              <a:rPr lang="en-US"/>
              <a:t>through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what a</a:t>
            </a:r>
            <a:r>
              <a:rPr lang="en-US" baseline="0" dirty="0"/>
              <a:t> rep is there for</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a:t>
            </a:r>
            <a:r>
              <a:rPr lang="en-GB" baseline="0" dirty="0"/>
              <a:t> in a hearing – but not a line of defence</a:t>
            </a:r>
          </a:p>
          <a:p>
            <a:r>
              <a:rPr lang="en-GB" baseline="0" dirty="0"/>
              <a:t>Procedures carried out properly as often can be the details that are lacking and will help add weight to your case.</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a:t>
            </a:r>
          </a:p>
          <a:p>
            <a:r>
              <a:rPr lang="en-US" dirty="0"/>
              <a:t> Can be key in a hearing and useful for reps to have a good knowledge</a:t>
            </a:r>
            <a:r>
              <a:rPr lang="en-US" baseline="0" dirty="0"/>
              <a:t> of most common policy issues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what a</a:t>
            </a:r>
            <a:r>
              <a:rPr lang="en-US" baseline="0" dirty="0"/>
              <a:t> rep is there for. </a:t>
            </a:r>
          </a:p>
          <a:p>
            <a:r>
              <a:rPr lang="en-US" baseline="0" dirty="0"/>
              <a:t>Important to carry out members wishes, rep is there to offer advice and support.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Timing 10 mins</a:t>
            </a:r>
          </a:p>
          <a:p>
            <a:r>
              <a:rPr lang="en-US" b="1" dirty="0">
                <a:latin typeface="Arial" charset="0"/>
                <a:ea typeface="Arial" charset="0"/>
                <a:cs typeface="Arial" charset="0"/>
              </a:rPr>
              <a:t>10.20 – 10.30am</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CLARFY THE RIGHTS OF MEMBERS AND WHAT WE ACTUALLY MEAN BY A PERSONAL CASE.</a:t>
            </a:r>
          </a:p>
          <a:p>
            <a:endParaRPr lang="en-US" b="1" dirty="0">
              <a:latin typeface="Arial" charset="0"/>
              <a:ea typeface="Arial" charset="0"/>
              <a:cs typeface="Arial" charset="0"/>
            </a:endParaRPr>
          </a:p>
          <a:p>
            <a:r>
              <a:rPr lang="en-US" b="1" dirty="0">
                <a:latin typeface="Arial" charset="0"/>
                <a:ea typeface="Arial" charset="0"/>
                <a:cs typeface="Arial" charset="0"/>
              </a:rPr>
              <a:t>Page 12 in workbook</a:t>
            </a:r>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clarify any processes the reps may be unclear on –  </a:t>
            </a:r>
            <a:r>
              <a:rPr lang="en-US" dirty="0" err="1"/>
              <a:t>e.g.moving</a:t>
            </a:r>
            <a:r>
              <a:rPr lang="en-US" dirty="0"/>
              <a:t>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Clarify</a:t>
            </a:r>
            <a:r>
              <a:rPr lang="en-GB" baseline="0" dirty="0"/>
              <a:t> the difference between accompanying a member in a investigation and a formal hearing. These can be different dependant on the policies. It is for the rep to find out what their specific policy allows for this procedure. Hence the question mark by some points….</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second click adds if in doubt check</a:t>
            </a:r>
            <a:endParaRPr lang="en-US" baseline="0" dirty="0"/>
          </a:p>
          <a:p>
            <a:r>
              <a:rPr lang="en-US" dirty="0"/>
              <a:t>Clarify protected characteristics. </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 if in doubt raise with your negotiation officer.</a:t>
            </a:r>
          </a:p>
          <a:p>
            <a:endParaRPr lang="en-US" dirty="0"/>
          </a:p>
          <a:p>
            <a:r>
              <a:rPr lang="en-US" dirty="0"/>
              <a:t>Have a </a:t>
            </a:r>
            <a:r>
              <a:rPr lang="en-US" dirty="0" err="1"/>
              <a:t>a</a:t>
            </a:r>
            <a:r>
              <a:rPr lang="en-US" dirty="0"/>
              <a:t> 10 minute break after this slide. You should be </a:t>
            </a:r>
            <a:r>
              <a:rPr lang="en-US" dirty="0" err="1"/>
              <a:t>approx</a:t>
            </a:r>
            <a:r>
              <a:rPr lang="en-US" dirty="0"/>
              <a:t> 11.30 am.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5 mins to read over these slides, but remind reps they’ll be a listening activity tomorrow. </a:t>
            </a: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For reps to understand the importance of listening and interviewing a member as part of their role. </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the interview, just a re cap. A timeline of events is useful especially with bullying/harassment cases.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During the interview, emphasise that the rep needs to encourage the member to run through their story in a friendly/impartial atmosphere.</a:t>
            </a:r>
          </a:p>
          <a:p>
            <a:endParaRPr lang="en-US" dirty="0"/>
          </a:p>
          <a:p>
            <a:r>
              <a:rPr lang="en-US" dirty="0"/>
              <a:t>Video on listing and persuading</a:t>
            </a:r>
            <a:r>
              <a:rPr lang="en-US" baseline="0" dirty="0"/>
              <a:t> if there is time (video length 5.25) As part of homework – </a:t>
            </a:r>
            <a:r>
              <a:rPr lang="en-US" baseline="0" dirty="0" err="1"/>
              <a:t>vimeo</a:t>
            </a:r>
            <a:r>
              <a:rPr lang="en-US" baseline="0" dirty="0"/>
              <a:t> link – video 3. </a:t>
            </a:r>
          </a:p>
          <a:p>
            <a:endParaRPr lang="en-US" baseline="0" dirty="0"/>
          </a:p>
          <a:p>
            <a:r>
              <a:rPr lang="en-US" baseline="0" dirty="0"/>
              <a:t>https://</a:t>
            </a:r>
            <a:r>
              <a:rPr lang="en-US" baseline="0" dirty="0" err="1"/>
              <a:t>www.youtube.com</a:t>
            </a:r>
            <a:r>
              <a:rPr lang="en-US" baseline="0" dirty="0"/>
              <a:t>/</a:t>
            </a:r>
            <a:r>
              <a:rPr lang="en-US" baseline="0" dirty="0" err="1"/>
              <a:t>watch?v</a:t>
            </a:r>
            <a:r>
              <a:rPr lang="en-US" baseline="0" dirty="0"/>
              <a:t>=</a:t>
            </a:r>
            <a:r>
              <a:rPr lang="en-US" baseline="0" dirty="0" err="1"/>
              <a:t>D6-MIeRr1e8</a:t>
            </a:r>
            <a:endParaRPr lang="en-US" baseline="0" dirty="0"/>
          </a:p>
          <a:p>
            <a:endParaRPr lang="en-US" baseline="0" dirty="0"/>
          </a:p>
          <a:p>
            <a:r>
              <a:rPr lang="en-US" baseline="0" dirty="0"/>
              <a:t>In workbook there are further tips on listening and persuading (page 44-45) – don’t assume you do this – listening is a skill like any other!</a:t>
            </a:r>
          </a:p>
          <a:p>
            <a:endParaRPr lang="en-US" baseline="0" dirty="0"/>
          </a:p>
          <a:p>
            <a:r>
              <a:rPr lang="en-US" baseline="0" dirty="0"/>
              <a:t>Listening and persuading – go over the importance of hearing what the member says and give attention to them reliving the issue (this may be difficult for the member) </a:t>
            </a:r>
          </a:p>
          <a:p>
            <a:r>
              <a:rPr lang="en-US" baseline="0" dirty="0"/>
              <a:t>You should use good eye contact and put your member at ease.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Fact-finding; suggest to reps that they need to get facts and use open questions to find these out. </a:t>
            </a:r>
          </a:p>
          <a:p>
            <a:r>
              <a:rPr lang="en-GB" dirty="0"/>
              <a:t>Use the proforma to be sure of not missing anything out/.</a:t>
            </a:r>
          </a:p>
          <a:p>
            <a:r>
              <a:rPr lang="en-GB" dirty="0"/>
              <a:t>Examples are shown in the workbook and on the PowerPoint.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slide and pick out</a:t>
            </a:r>
            <a:r>
              <a:rPr lang="en-US" baseline="0" dirty="0"/>
              <a:t> some of the issues that were said on the introductions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interview;</a:t>
            </a:r>
            <a:r>
              <a:rPr lang="en-US" baseline="0" dirty="0"/>
              <a:t> use closed questions to check the facts the member has written are correct. </a:t>
            </a:r>
          </a:p>
          <a:p>
            <a:r>
              <a:rPr lang="en-US" baseline="0" dirty="0"/>
              <a:t>Go through the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give out personal details or be readily available 24 hours a day no matter what the issue is!</a:t>
            </a:r>
          </a:p>
          <a:p>
            <a:endParaRPr lang="en-US" dirty="0"/>
          </a:p>
          <a:p>
            <a:r>
              <a:rPr lang="en-US" dirty="0"/>
              <a:t>Suzy Lamplugh link in books (page 47)</a:t>
            </a:r>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Please allow at least 30 mins for this activity. </a:t>
            </a:r>
          </a:p>
          <a:p>
            <a:r>
              <a:rPr lang="en-GB" sz="1400" b="1" dirty="0"/>
              <a:t>Ideally starting at 11.45am. </a:t>
            </a:r>
          </a:p>
          <a:p>
            <a:r>
              <a:rPr lang="en-GB" dirty="0"/>
              <a:t>Read through the evidence (email from Roger and Letter from Ian). </a:t>
            </a:r>
          </a:p>
          <a:p>
            <a:r>
              <a:rPr lang="en-GB" dirty="0"/>
              <a:t>Ask reps to have their homework sheet 1 ready to complete as you go through the activity (this will save them time for homework in between sessions. They will find this sheet in the resource area link, </a:t>
            </a:r>
            <a:r>
              <a:rPr lang="en-GB" dirty="0">
                <a:hlinkClick r:id="rId3"/>
              </a:rPr>
              <a:t>https://prospect.org.uk/course-resources/</a:t>
            </a:r>
            <a:r>
              <a:rPr lang="en-GB" dirty="0"/>
              <a:t>)</a:t>
            </a:r>
          </a:p>
          <a:p>
            <a:r>
              <a:rPr lang="en-GB" dirty="0"/>
              <a:t>Homework sheet 1 – there is one with reasonable adjustments, so I would encourage reps to use this as it has all of the information . </a:t>
            </a:r>
          </a:p>
          <a:p>
            <a:endParaRPr lang="en-GB" dirty="0"/>
          </a:p>
          <a:p>
            <a:r>
              <a:rPr lang="en-GB" dirty="0"/>
              <a:t>Start questions from outline – part 2 of proforma (assuming all contact details etc)</a:t>
            </a:r>
          </a:p>
          <a:p>
            <a:r>
              <a:rPr lang="en-GB" dirty="0"/>
              <a:t>Roughly divide 3 or 4 questions each rep (if 6 in session). </a:t>
            </a:r>
          </a:p>
          <a:p>
            <a:endParaRPr lang="en-GB" dirty="0"/>
          </a:p>
          <a:p>
            <a:r>
              <a:rPr lang="en-GB" dirty="0"/>
              <a:t>Once completed ask the reps to complete the last question – what are the next steps as the rep? </a:t>
            </a:r>
          </a:p>
          <a:p>
            <a:r>
              <a:rPr lang="en-GB" dirty="0"/>
              <a:t>Forward the homework sheet 1 once completed to you to mark if they want individual feedback. </a:t>
            </a:r>
          </a:p>
          <a:p>
            <a:endParaRPr lang="en-GB" dirty="0"/>
          </a:p>
          <a:p>
            <a:r>
              <a:rPr lang="en-GB" dirty="0"/>
              <a:t>All homework should be submitted by last day of course in order for them to receive their accreditation. </a:t>
            </a:r>
          </a:p>
          <a:p>
            <a:r>
              <a:rPr lang="en-GB" dirty="0"/>
              <a:t>Failure to submit homework could delay/no accreditation. Reasonable adjusts apply and advise education if you’re waiting on homework so we can follow up. </a:t>
            </a:r>
          </a:p>
          <a:p>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details are on reps homework sheets – the link for the course resource page has been emailed prior to the course.</a:t>
            </a:r>
          </a:p>
          <a:p>
            <a:r>
              <a:rPr lang="en-GB" dirty="0"/>
              <a:t>Refer to prereading and disciplinary &amp; grievance procedure to help with this case (56-61)</a:t>
            </a:r>
          </a:p>
          <a:p>
            <a:endParaRPr lang="en-GB" dirty="0"/>
          </a:p>
          <a:p>
            <a:r>
              <a:rPr lang="en-GB" dirty="0"/>
              <a:t>Activity F – letter on page 72 and questions and link on page 73. </a:t>
            </a:r>
          </a:p>
          <a:p>
            <a:endParaRPr lang="en-GB" dirty="0"/>
          </a:p>
          <a:p>
            <a:r>
              <a:rPr lang="en-GB" dirty="0"/>
              <a:t>Homework guidance in on the tutor resource page. When giving feedback – about 10-15 mins written feedback per rep. Highlighting anything they may have missed </a:t>
            </a:r>
            <a:r>
              <a:rPr lang="en-GB" dirty="0" err="1"/>
              <a:t>e.g</a:t>
            </a:r>
            <a:r>
              <a:rPr lang="en-GB" dirty="0"/>
              <a:t>  the investigation? There are many clues in the company procedure 56-61  set as part of their pre reading but they may with to refresh before sending homework. </a:t>
            </a:r>
          </a:p>
          <a:p>
            <a:endParaRPr lang="en-GB" dirty="0"/>
          </a:p>
          <a:p>
            <a:endParaRPr lang="en-GB" dirty="0"/>
          </a:p>
          <a:p>
            <a:r>
              <a:rPr lang="en-GB" b="1" dirty="0"/>
              <a:t>Deadline for all homework is Thursday end of day.( Friday if reps are having real difficulty.) Send all homework to education email </a:t>
            </a:r>
            <a:r>
              <a:rPr lang="en-GB" b="1" dirty="0">
                <a:hlinkClick r:id="rId3"/>
              </a:rPr>
              <a:t>education@prospect.org.uk</a:t>
            </a:r>
            <a:r>
              <a:rPr lang="en-GB" b="1" dirty="0"/>
              <a:t> and make sure name’s are on the sheets. </a:t>
            </a:r>
          </a:p>
          <a:p>
            <a:endParaRPr lang="en-GB" b="1" dirty="0"/>
          </a:p>
          <a:p>
            <a:r>
              <a:rPr lang="en-GB" b="1" dirty="0"/>
              <a:t>As the feedback is covered on the morning of session 2 and 3, any homework handed in after this time, does not need individual feedback.,</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376718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what the homework sheet looks like in case reps are not sure……</a:t>
            </a:r>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349660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3719079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597709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2567139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1512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slide </a:t>
            </a:r>
            <a:r>
              <a:rPr lang="en-US" dirty="0" err="1"/>
              <a:t>emphasise</a:t>
            </a:r>
            <a:r>
              <a:rPr lang="en-US" baseline="0" dirty="0"/>
              <a:t> that a rep is there to help a member preserve these rights </a:t>
            </a:r>
          </a:p>
          <a:p>
            <a:r>
              <a:rPr lang="en-US" baseline="0" dirty="0"/>
              <a:t>The duty of care is in detail next page</a:t>
            </a:r>
          </a:p>
          <a:p>
            <a:r>
              <a:rPr lang="en-US" baseline="0" dirty="0"/>
              <a:t>Table on the page to give entitlements due to time in service and time limits if make an ET claim.</a:t>
            </a:r>
          </a:p>
          <a:p>
            <a:r>
              <a:rPr lang="en-US" baseline="0" dirty="0"/>
              <a:t> </a:t>
            </a:r>
          </a:p>
          <a:p>
            <a:r>
              <a:rPr lang="en-US" baseline="0" dirty="0"/>
              <a:t>Reps can refer to and use the information for the future.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does not mean you have to agree with them but to see their rights are upheld and the member is treated fairly.</a:t>
            </a:r>
          </a:p>
          <a:p>
            <a:r>
              <a:rPr lang="en-US" dirty="0"/>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dirty="0">
                <a:solidFill>
                  <a:srgbClr val="000000"/>
                </a:solidFill>
                <a:effectLst/>
                <a:latin typeface="Arial" panose="020B0604020202020204" pitchFamily="34" charset="0"/>
              </a:rPr>
              <a:t>Code of practice for Prospect and </a:t>
            </a:r>
            <a:r>
              <a:rPr lang="en-GB" sz="1400" b="1" i="0" dirty="0" err="1">
                <a:solidFill>
                  <a:srgbClr val="000000"/>
                </a:solidFill>
                <a:effectLst/>
                <a:latin typeface="Arial" panose="020B0604020202020204" pitchFamily="34" charset="0"/>
              </a:rPr>
              <a:t>Bectu</a:t>
            </a:r>
            <a:r>
              <a:rPr lang="en-GB" sz="1400" b="1" i="0" dirty="0">
                <a:solidFill>
                  <a:srgbClr val="000000"/>
                </a:solidFill>
                <a:effectLst/>
                <a:latin typeface="Arial" panose="020B0604020202020204" pitchFamily="34" charset="0"/>
              </a:rPr>
              <a:t> representatives</a:t>
            </a:r>
          </a:p>
          <a:p>
            <a:pPr algn="l" rtl="0" fontAlgn="base"/>
            <a:r>
              <a:rPr lang="en-GB" sz="1400" b="1" i="0" dirty="0">
                <a:solidFill>
                  <a:srgbClr val="000000"/>
                </a:solidFill>
                <a:effectLst/>
                <a:latin typeface="Arial" panose="020B0604020202020204" pitchFamily="34" charset="0"/>
              </a:rPr>
              <a:t> </a:t>
            </a:r>
          </a:p>
          <a:p>
            <a:pPr algn="l" rtl="0" fontAlgn="base"/>
            <a:r>
              <a:rPr lang="en-GB" sz="1100" b="0" i="0" dirty="0">
                <a:solidFill>
                  <a:srgbClr val="000000"/>
                </a:solidFill>
                <a:effectLst/>
                <a:latin typeface="Arial" panose="020B0604020202020204" pitchFamily="34" charset="0"/>
              </a:rPr>
              <a:t>In November 2021 a code of practice was created for Prospect and </a:t>
            </a:r>
            <a:r>
              <a:rPr lang="en-GB" sz="1100" b="0" i="0" dirty="0" err="1">
                <a:solidFill>
                  <a:srgbClr val="000000"/>
                </a:solidFill>
                <a:effectLst/>
                <a:latin typeface="Arial" panose="020B0604020202020204" pitchFamily="34" charset="0"/>
              </a:rPr>
              <a:t>Bectu</a:t>
            </a:r>
            <a:r>
              <a:rPr lang="en-GB" sz="1100" b="0" i="0" dirty="0">
                <a:solidFill>
                  <a:srgbClr val="000000"/>
                </a:solidFill>
                <a:effectLst/>
                <a:latin typeface="Arial" panose="020B0604020202020204" pitchFamily="34" charset="0"/>
              </a:rPr>
              <a:t> representatives. It had the aim to: </a:t>
            </a:r>
          </a:p>
          <a:p>
            <a:pPr algn="l" rtl="0" fontAlgn="base">
              <a:buFont typeface="Arial" panose="020B0604020202020204" pitchFamily="34" charset="0"/>
              <a:buChar char="•"/>
            </a:pPr>
            <a:r>
              <a:rPr lang="en-GB" sz="1100" b="0" i="0" dirty="0">
                <a:solidFill>
                  <a:srgbClr val="000000"/>
                </a:solidFill>
                <a:effectLst/>
                <a:latin typeface="Arial" panose="020B0604020202020204" pitchFamily="34" charset="0"/>
              </a:rPr>
              <a:t>Provide you with clarity about your responsibilities to ensure the respect of others. </a:t>
            </a:r>
          </a:p>
          <a:p>
            <a:pPr algn="l" rtl="0" fontAlgn="base">
              <a:buFont typeface="Arial" panose="020B0604020202020204" pitchFamily="34" charset="0"/>
              <a:buChar char="•"/>
            </a:pPr>
            <a:r>
              <a:rPr lang="en-GB" sz="1100" b="0" i="0" dirty="0">
                <a:solidFill>
                  <a:srgbClr val="000000"/>
                </a:solidFill>
                <a:effectLst/>
                <a:latin typeface="Arial" panose="020B0604020202020204" pitchFamily="34" charset="0"/>
              </a:rPr>
              <a:t>Inform you about your rights if you feel you are not being treated with respect. </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Recap; </a:t>
            </a:r>
          </a:p>
          <a:p>
            <a:r>
              <a:rPr lang="en-GB" sz="1200" kern="1200" dirty="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p>
          <a:p>
            <a:r>
              <a:rPr lang="en-GB" sz="1200" kern="1200" dirty="0">
                <a:solidFill>
                  <a:schemeClr val="tx1"/>
                </a:solidFill>
                <a:effectLst/>
                <a:latin typeface="+mn-lt"/>
                <a:ea typeface="+mn-ea"/>
                <a:cs typeface="+mn-cs"/>
              </a:rPr>
              <a:t>Prospect/Bectu tries to resolve all issues as swiftly as possible and use the legal route if all fails.</a:t>
            </a:r>
          </a:p>
          <a:p>
            <a:r>
              <a:rPr lang="en-GB" sz="1200" b="1" kern="1200" dirty="0">
                <a:solidFill>
                  <a:schemeClr val="tx1"/>
                </a:solidFill>
                <a:effectLst/>
                <a:latin typeface="+mn-lt"/>
                <a:ea typeface="+mn-ea"/>
                <a:cs typeface="+mn-cs"/>
              </a:rPr>
              <a:t>Reminder of skills</a:t>
            </a:r>
            <a:r>
              <a:rPr lang="en-GB" sz="1200" b="1" kern="1200" baseline="0" dirty="0">
                <a:solidFill>
                  <a:schemeClr val="tx1"/>
                </a:solidFill>
                <a:effectLst/>
                <a:latin typeface="+mn-lt"/>
                <a:ea typeface="+mn-ea"/>
                <a:cs typeface="+mn-cs"/>
              </a:rPr>
              <a:t> on</a:t>
            </a:r>
            <a:r>
              <a:rPr lang="en-GB" sz="1200" b="1" kern="1200" dirty="0">
                <a:solidFill>
                  <a:schemeClr val="tx1"/>
                </a:solidFill>
                <a:effectLst/>
                <a:latin typeface="+mn-lt"/>
                <a:ea typeface="+mn-ea"/>
                <a:cs typeface="+mn-cs"/>
              </a:rPr>
              <a:t> </a:t>
            </a:r>
            <a:r>
              <a:rPr lang="en-GB" b="1" dirty="0"/>
              <a:t>next slide</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skills and knowledge a rep needs;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Skills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Listening, interviewing, note-taking, advising, report-writing, representation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Knowledge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things get done in your workplace</a:t>
            </a:r>
          </a:p>
          <a:p>
            <a:pPr lvl="0"/>
            <a:r>
              <a:rPr lang="en-GB" sz="1200" kern="1200" dirty="0">
                <a:solidFill>
                  <a:schemeClr val="tx1"/>
                </a:solidFill>
                <a:effectLst/>
                <a:latin typeface="+mn-lt"/>
                <a:ea typeface="+mn-ea"/>
                <a:cs typeface="+mn-cs"/>
              </a:rPr>
              <a:t>Your employer’s procedures</a:t>
            </a:r>
          </a:p>
          <a:p>
            <a:pPr lvl="0"/>
            <a:r>
              <a:rPr lang="en-GB" sz="1200" kern="1200" dirty="0">
                <a:solidFill>
                  <a:schemeClr val="tx1"/>
                </a:solidFill>
                <a:effectLst/>
                <a:latin typeface="+mn-lt"/>
                <a:ea typeface="+mn-ea"/>
                <a:cs typeface="+mn-cs"/>
              </a:rPr>
              <a:t>Prospect/Bectu’s current concerns in your employer</a:t>
            </a:r>
          </a:p>
          <a:p>
            <a:pPr lvl="0"/>
            <a:r>
              <a:rPr lang="en-GB" sz="1200" kern="1200" dirty="0">
                <a:solidFill>
                  <a:schemeClr val="tx1"/>
                </a:solidFill>
                <a:effectLst/>
                <a:latin typeface="+mn-lt"/>
                <a:ea typeface="+mn-ea"/>
                <a:cs typeface="+mn-cs"/>
              </a:rPr>
              <a:t>A basic knowledge of employment law</a:t>
            </a:r>
          </a:p>
          <a:p>
            <a:r>
              <a:rPr lang="en-US" dirty="0"/>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team of reps may have these skills and this knowledge, at first as new reps build up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Refer back to reps 1 and</a:t>
            </a:r>
            <a:r>
              <a:rPr lang="en-GB" sz="1200" kern="1200" baseline="0" dirty="0">
                <a:solidFill>
                  <a:schemeClr val="tx1"/>
                </a:solidFill>
                <a:effectLst/>
                <a:latin typeface="+mn-lt"/>
                <a:ea typeface="+mn-ea"/>
                <a:cs typeface="+mn-cs"/>
              </a:rPr>
              <a:t> the role of the rep as discussed then.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sz="1200" b="1" kern="1200" dirty="0">
                <a:solidFill>
                  <a:schemeClr val="tx1"/>
                </a:solidFill>
                <a:effectLst/>
                <a:latin typeface="+mn-lt"/>
                <a:ea typeface="+mn-ea"/>
                <a:cs typeface="+mn-cs"/>
              </a:rPr>
              <a:t>The skills and knowledge a rep needs;</a:t>
            </a:r>
          </a:p>
          <a:p>
            <a:r>
              <a:rPr lang="en-GB" sz="1200" b="1" kern="1200" dirty="0">
                <a:solidFill>
                  <a:schemeClr val="tx1"/>
                </a:solidFill>
                <a:effectLst/>
                <a:latin typeface="+mn-lt"/>
                <a:ea typeface="+mn-ea"/>
                <a:cs typeface="+mn-cs"/>
              </a:rPr>
              <a:t>(workbook page 16)</a:t>
            </a:r>
          </a:p>
          <a:p>
            <a:r>
              <a:rPr lang="en-GB" sz="1200" b="1" kern="1200" dirty="0">
                <a:solidFill>
                  <a:schemeClr val="tx1"/>
                </a:solidFill>
                <a:effectLst/>
                <a:latin typeface="+mn-lt"/>
                <a:ea typeface="+mn-ea"/>
                <a:cs typeface="+mn-cs"/>
              </a:rPr>
              <a:t>Skills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Listening, interviewing, note-taking, advising, report-writing, representation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Knowledge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things get done in your workplace</a:t>
            </a:r>
          </a:p>
          <a:p>
            <a:pPr lvl="0"/>
            <a:r>
              <a:rPr lang="en-GB" sz="1200" kern="1200" dirty="0">
                <a:solidFill>
                  <a:schemeClr val="tx1"/>
                </a:solidFill>
                <a:effectLst/>
                <a:latin typeface="+mn-lt"/>
                <a:ea typeface="+mn-ea"/>
                <a:cs typeface="+mn-cs"/>
              </a:rPr>
              <a:t>Your employer’s procedures</a:t>
            </a:r>
          </a:p>
          <a:p>
            <a:pPr lvl="0"/>
            <a:r>
              <a:rPr lang="en-GB" sz="1200" kern="1200" dirty="0">
                <a:solidFill>
                  <a:schemeClr val="tx1"/>
                </a:solidFill>
                <a:effectLst/>
                <a:latin typeface="+mn-lt"/>
                <a:ea typeface="+mn-ea"/>
                <a:cs typeface="+mn-cs"/>
              </a:rPr>
              <a:t>Prospect/Bectu’s current concerns in your employer</a:t>
            </a:r>
          </a:p>
          <a:p>
            <a:pPr lvl="0"/>
            <a:r>
              <a:rPr lang="en-GB" sz="1200" kern="1200" dirty="0">
                <a:solidFill>
                  <a:schemeClr val="tx1"/>
                </a:solidFill>
                <a:effectLst/>
                <a:latin typeface="+mn-lt"/>
                <a:ea typeface="+mn-ea"/>
                <a:cs typeface="+mn-cs"/>
              </a:rPr>
              <a:t>A basic knowledge of employment law</a:t>
            </a:r>
          </a:p>
          <a:p>
            <a:r>
              <a:rPr lang="en-US" dirty="0"/>
              <a:t>Go through the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Lead into next slide ‘Help for members’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See what they know – may know more than they </a:t>
            </a:r>
            <a:r>
              <a:rPr lang="en-US" sz="1200" kern="1200" baseline="0" dirty="0" err="1">
                <a:solidFill>
                  <a:schemeClr val="tx1"/>
                </a:solidFill>
                <a:effectLst/>
                <a:latin typeface="+mn-lt"/>
                <a:ea typeface="+mn-ea"/>
                <a:cs typeface="+mn-cs"/>
              </a:rPr>
              <a:t>realise</a:t>
            </a:r>
            <a:r>
              <a:rPr lang="en-US" sz="1200" kern="1200" baseline="0" dirty="0">
                <a:solidFill>
                  <a:schemeClr val="tx1"/>
                </a:solidFill>
                <a:effectLst/>
                <a:latin typeface="+mn-lt"/>
                <a:ea typeface="+mn-ea"/>
                <a:cs typeface="+mn-cs"/>
              </a:rPr>
              <a:t>…….</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10.30 – 10.50</a:t>
            </a:r>
          </a:p>
          <a:p>
            <a:r>
              <a:rPr lang="en-US" b="1" dirty="0">
                <a:latin typeface="Arial" charset="0"/>
                <a:ea typeface="Arial" charset="0"/>
                <a:cs typeface="Arial" charset="0"/>
              </a:rPr>
              <a:t>Up to 20 mins for both parts of the activity</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97304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8478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45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01884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45047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329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28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788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46073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3678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504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39076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1915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840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95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679610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386188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9317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875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516494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2794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761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9506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58747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922817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37972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2308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159007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873767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6533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24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05321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903025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7197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069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805152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01909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65576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034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1828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1271286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6813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601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308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407325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59839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9936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5995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519962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319643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32555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8910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18814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089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847601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3"/>
            <a:ext cx="7463608" cy="2097157"/>
          </a:xfrm>
        </p:spPr>
        <p:txBody>
          <a:bodyPr lIns="0" tIns="0" rIns="0" bIns="0" anchor="b">
            <a:noAutofit/>
          </a:bodyPr>
          <a:lstStyle>
            <a:lvl1pPr algn="l">
              <a:defRPr sz="405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6"/>
            <a:ext cx="7463608" cy="1589999"/>
          </a:xfrm>
        </p:spPr>
        <p:txBody>
          <a:bodyPr lIns="0" tIns="0" rIns="0" bIns="0" anchor="t">
            <a:normAutofit/>
          </a:bodyPr>
          <a:lstStyle>
            <a:lvl1pPr marL="0" indent="0" algn="l">
              <a:buNone/>
              <a:defRPr sz="2100">
                <a:solidFill>
                  <a:schemeClr val="tx1">
                    <a:lumMod val="95000"/>
                    <a:lumOff val="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42797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3000"/>
            </a:lvl1pPr>
          </a:lstStyle>
          <a:p>
            <a:r>
              <a:rPr lang="en-US"/>
              <a:t>Click to edit Master title style</a:t>
            </a:r>
            <a:endParaRPr lang="en-US" dirty="0"/>
          </a:p>
        </p:txBody>
      </p:sp>
      <p:sp>
        <p:nvSpPr>
          <p:cNvPr id="3" name="Content Placeholder 2"/>
          <p:cNvSpPr>
            <a:spLocks noGrp="1"/>
          </p:cNvSpPr>
          <p:nvPr>
            <p:ph idx="1" hasCustomPrompt="1"/>
          </p:nvPr>
        </p:nvSpPr>
        <p:spPr>
          <a:xfrm>
            <a:off x="1475525"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121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3000"/>
            </a:lvl1pPr>
          </a:lstStyle>
          <a:p>
            <a:r>
              <a:rPr lang="en-US" dirty="0"/>
              <a:t>To change the image format slide background</a:t>
            </a:r>
          </a:p>
        </p:txBody>
      </p:sp>
    </p:spTree>
    <p:extLst>
      <p:ext uri="{BB962C8B-B14F-4D97-AF65-F5344CB8AC3E}">
        <p14:creationId xmlns:p14="http://schemas.microsoft.com/office/powerpoint/2010/main" val="62879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3" cy="6858000"/>
          </a:xfrm>
        </p:spPr>
        <p:txBody>
          <a:bodyPr anchor="ctr" anchorCtr="0">
            <a:normAutofit/>
          </a:bodyPr>
          <a:lstStyle>
            <a:lvl1pPr>
              <a:defRPr sz="3000">
                <a:solidFill>
                  <a:schemeClr val="bg1"/>
                </a:solidFill>
              </a:defRPr>
            </a:lvl1pPr>
          </a:lstStyle>
          <a:p>
            <a:r>
              <a:rPr lang="en-US" dirty="0"/>
              <a:t>To change the image format slide background</a:t>
            </a:r>
          </a:p>
        </p:txBody>
      </p:sp>
      <p:pic>
        <p:nvPicPr>
          <p:cNvPr id="5" name="Picture 4">
            <a:extLst>
              <a:ext uri="{FF2B5EF4-FFF2-40B4-BE49-F238E27FC236}">
                <a16:creationId xmlns:a16="http://schemas.microsoft.com/office/drawing/2014/main" id="{352670A9-337B-C74A-A85D-3EE0027246AD}"/>
              </a:ext>
            </a:extLst>
          </p:cNvPr>
          <p:cNvPicPr>
            <a:picLocks noChangeAspect="1"/>
          </p:cNvPicPr>
          <p:nvPr userDrawn="1"/>
        </p:nvPicPr>
        <p:blipFill>
          <a:blip r:embed="rId3"/>
          <a:stretch>
            <a:fillRect/>
          </a:stretch>
        </p:blipFill>
        <p:spPr>
          <a:xfrm>
            <a:off x="9261957" y="426906"/>
            <a:ext cx="2410521" cy="907140"/>
          </a:xfrm>
          <a:prstGeom prst="rect">
            <a:avLst/>
          </a:prstGeom>
        </p:spPr>
      </p:pic>
    </p:spTree>
    <p:extLst>
      <p:ext uri="{BB962C8B-B14F-4D97-AF65-F5344CB8AC3E}">
        <p14:creationId xmlns:p14="http://schemas.microsoft.com/office/powerpoint/2010/main" val="41669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35903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35276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2778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8.png"/><Relationship Id="rId5" Type="http://schemas.openxmlformats.org/officeDocument/2006/relationships/theme" Target="../theme/theme12.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image" Target="../media/image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5.xml"/><Relationship Id="rId7"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image" Target="../media/image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0.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9.png"/><Relationship Id="rId5" Type="http://schemas.openxmlformats.org/officeDocument/2006/relationships/theme" Target="../theme/theme16.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5852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8544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7" name="Rectangle 6">
            <a:extLst>
              <a:ext uri="{FF2B5EF4-FFF2-40B4-BE49-F238E27FC236}">
                <a16:creationId xmlns:a16="http://schemas.microsoft.com/office/drawing/2014/main" id="{864D2C6A-1D68-134E-9A5B-E747D2ACB8F1}"/>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58258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3493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43572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00291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7"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7"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F67F0AEA-582E-124B-8B9F-529E8E92E5BC}"/>
              </a:ext>
            </a:extLst>
          </p:cNvPr>
          <p:cNvPicPr>
            <a:picLocks noChangeAspect="1"/>
          </p:cNvPicPr>
          <p:nvPr userDrawn="1"/>
        </p:nvPicPr>
        <p:blipFill>
          <a:blip r:embed="rId6"/>
          <a:stretch>
            <a:fillRect/>
          </a:stretch>
        </p:blipFill>
        <p:spPr>
          <a:xfrm>
            <a:off x="9259741" y="429273"/>
            <a:ext cx="2414953" cy="902407"/>
          </a:xfrm>
          <a:prstGeom prst="rect">
            <a:avLst/>
          </a:prstGeom>
        </p:spPr>
      </p:pic>
      <p:pic>
        <p:nvPicPr>
          <p:cNvPr id="10" name="Picture 9">
            <a:extLst>
              <a:ext uri="{FF2B5EF4-FFF2-40B4-BE49-F238E27FC236}">
                <a16:creationId xmlns:a16="http://schemas.microsoft.com/office/drawing/2014/main" id="{FE6BC191-F1AC-814E-AECD-78C23290664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02547" y="2097741"/>
            <a:ext cx="4489453" cy="4760259"/>
          </a:xfrm>
          <a:prstGeom prst="rect">
            <a:avLst/>
          </a:prstGeom>
        </p:spPr>
      </p:pic>
    </p:spTree>
    <p:extLst>
      <p:ext uri="{BB962C8B-B14F-4D97-AF65-F5344CB8AC3E}">
        <p14:creationId xmlns:p14="http://schemas.microsoft.com/office/powerpoint/2010/main" val="426377985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xStyles>
    <p:titleStyle>
      <a:lvl1pPr algn="l" defTabSz="342900" rtl="0" eaLnBrk="1" latinLnBrk="0" hangingPunct="1">
        <a:spcBef>
          <a:spcPct val="0"/>
        </a:spcBef>
        <a:buNone/>
        <a:defRPr sz="3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FBD603"/>
        </a:buClr>
        <a:buSzPct val="100000"/>
        <a:buFont typeface="Arial" charset="0"/>
        <a:buChar char="•"/>
        <a:defRPr sz="2100" kern="1200">
          <a:solidFill>
            <a:schemeClr val="tx1">
              <a:lumMod val="75000"/>
              <a:lumOff val="25000"/>
            </a:schemeClr>
          </a:solidFill>
          <a:latin typeface="Arial" charset="0"/>
          <a:ea typeface="Arial" charset="0"/>
          <a:cs typeface="Arial" charset="0"/>
        </a:defRPr>
      </a:lvl1pPr>
      <a:lvl2pPr marL="557213" indent="-214313" algn="l" defTabSz="342900" rtl="0" eaLnBrk="1" latinLnBrk="0" hangingPunct="1">
        <a:spcBef>
          <a:spcPts val="75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2pPr>
      <a:lvl3pPr marL="857250" indent="-171450" algn="l" defTabSz="342900" rtl="0" eaLnBrk="1" latinLnBrk="0" hangingPunct="1">
        <a:spcBef>
          <a:spcPts val="750"/>
        </a:spcBef>
        <a:spcAft>
          <a:spcPts val="0"/>
        </a:spcAft>
        <a:buClr>
          <a:srgbClr val="FBD603"/>
        </a:buClr>
        <a:buSzPct val="100000"/>
        <a:buFont typeface="Arial" charset="0"/>
        <a:buChar char="•"/>
        <a:defRPr sz="1500" kern="1200">
          <a:solidFill>
            <a:schemeClr val="tx1">
              <a:lumMod val="75000"/>
              <a:lumOff val="25000"/>
            </a:schemeClr>
          </a:solidFill>
          <a:latin typeface="Arial" charset="0"/>
          <a:ea typeface="Arial" charset="0"/>
          <a:cs typeface="Arial" charset="0"/>
        </a:defRPr>
      </a:lvl3pPr>
      <a:lvl4pPr marL="1200150" indent="-171450" algn="l" defTabSz="342900" rtl="0" eaLnBrk="1" latinLnBrk="0" hangingPunct="1">
        <a:spcBef>
          <a:spcPts val="750"/>
        </a:spcBef>
        <a:spcAft>
          <a:spcPts val="0"/>
        </a:spcAft>
        <a:buClr>
          <a:srgbClr val="FBD603"/>
        </a:buClr>
        <a:buSzPct val="100000"/>
        <a:buFont typeface="Arial" charset="0"/>
        <a:buChar char="•"/>
        <a:defRPr sz="1350" kern="1200">
          <a:solidFill>
            <a:schemeClr val="tx1">
              <a:lumMod val="75000"/>
              <a:lumOff val="25000"/>
            </a:schemeClr>
          </a:solidFill>
          <a:latin typeface="Arial" charset="0"/>
          <a:ea typeface="Arial" charset="0"/>
          <a:cs typeface="Arial" charset="0"/>
        </a:defRPr>
      </a:lvl4pPr>
      <a:lvl5pPr marL="1543050" indent="-171450" algn="l" defTabSz="342900" rtl="0" eaLnBrk="1" latinLnBrk="0" hangingPunct="1">
        <a:spcBef>
          <a:spcPts val="750"/>
        </a:spcBef>
        <a:spcAft>
          <a:spcPts val="0"/>
        </a:spcAft>
        <a:buClr>
          <a:srgbClr val="FBD603"/>
        </a:buClr>
        <a:buSzPct val="100000"/>
        <a:buFont typeface="Arial" charset="0"/>
        <a:buChar char="•"/>
        <a:defRPr sz="1200" kern="1200">
          <a:solidFill>
            <a:schemeClr val="tx1">
              <a:lumMod val="75000"/>
              <a:lumOff val="25000"/>
            </a:schemeClr>
          </a:solidFill>
          <a:latin typeface="Arial" charset="0"/>
          <a:ea typeface="Arial" charset="0"/>
          <a:cs typeface="Arial"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1052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0893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592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4210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694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1191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00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939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163902"/>
            <a:ext cx="7463608" cy="1269969"/>
          </a:xfrm>
        </p:spPr>
        <p:txBody>
          <a:bodyPr/>
          <a:lstStyle/>
          <a:p>
            <a:r>
              <a:rPr lang="en-GB" sz="4000" dirty="0">
                <a:latin typeface="Arial" panose="020B0604020202020204" pitchFamily="34" charset="0"/>
                <a:cs typeface="Arial" panose="020B0604020202020204" pitchFamily="34" charset="0"/>
              </a:rPr>
              <a:t>Pre course reading</a:t>
            </a:r>
          </a:p>
        </p:txBody>
      </p:sp>
      <p:sp>
        <p:nvSpPr>
          <p:cNvPr id="3" name="Subtitle 2"/>
          <p:cNvSpPr>
            <a:spLocks noGrp="1"/>
          </p:cNvSpPr>
          <p:nvPr>
            <p:ph type="subTitle" idx="1"/>
          </p:nvPr>
        </p:nvSpPr>
        <p:spPr>
          <a:xfrm>
            <a:off x="1484316" y="2639683"/>
            <a:ext cx="7463608" cy="3142188"/>
          </a:xfrm>
        </p:spPr>
        <p:txBody>
          <a:bodyPr>
            <a:normAutofit/>
          </a:bodyPr>
          <a:lstStyle/>
          <a:p>
            <a:r>
              <a:rPr lang="en-GB" sz="2400" dirty="0">
                <a:latin typeface="Arial" panose="020B0604020202020204" pitchFamily="34" charset="0"/>
                <a:ea typeface="Verdana" panose="020B0604030504040204" pitchFamily="34" charset="0"/>
                <a:cs typeface="Arial" panose="020B0604020202020204" pitchFamily="34" charset="0"/>
              </a:rPr>
              <a:t>Ask the reps to read in preparation, the Interviewing members &amp; Disciplinary and Grievance procedures for Activity E (pages 56-61 in the workbook).</a:t>
            </a:r>
          </a:p>
          <a:p>
            <a:r>
              <a:rPr lang="en-GB" sz="2400" dirty="0">
                <a:latin typeface="Arial" panose="020B0604020202020204" pitchFamily="34" charset="0"/>
                <a:ea typeface="Verdana" panose="020B0604030504040204" pitchFamily="34" charset="0"/>
                <a:cs typeface="Arial" panose="020B0604020202020204" pitchFamily="34" charset="0"/>
              </a:rPr>
              <a:t>If they wish to familiarise themselves with the letter (invitation to disciplinary interview) and the copy of the email evidence to Alex on page 49 and 50 respectively.</a:t>
            </a:r>
          </a:p>
          <a:p>
            <a:r>
              <a:rPr lang="en-GB" sz="2400" dirty="0">
                <a:latin typeface="Arial" panose="020B0604020202020204" pitchFamily="34" charset="0"/>
                <a:ea typeface="Verdana" panose="020B0604030504040204" pitchFamily="34" charset="0"/>
                <a:cs typeface="Arial" panose="020B0604020202020204" pitchFamily="34" charset="0"/>
              </a:rPr>
              <a:t>The tutor will read the letter/email out in the session.</a:t>
            </a:r>
          </a:p>
        </p:txBody>
      </p:sp>
    </p:spTree>
    <p:extLst>
      <p:ext uri="{BB962C8B-B14F-4D97-AF65-F5344CB8AC3E}">
        <p14:creationId xmlns:p14="http://schemas.microsoft.com/office/powerpoint/2010/main" val="35667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Activity B: How can you help? </a:t>
            </a:r>
            <a:r>
              <a:rPr lang="en-US" sz="4000" b="0" dirty="0">
                <a:latin typeface="Arial"/>
                <a:cs typeface="Arial"/>
              </a:rPr>
              <a:t>Part 1</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In your group, study the information on page 17 about members seeking help from Prospect/Bectu. Your tutor will tell you which members you need to answer the following questions about:</a:t>
            </a:r>
          </a:p>
          <a:p>
            <a:pPr marL="457200" indent="-457200">
              <a:spcBef>
                <a:spcPts val="900"/>
              </a:spcBef>
              <a:buAutoNum type="arabicPeriod"/>
            </a:pPr>
            <a:r>
              <a:rPr lang="en-GB" sz="2200" dirty="0">
                <a:latin typeface="Arial" panose="020B0604020202020204" pitchFamily="34" charset="0"/>
                <a:cs typeface="Arial" panose="020B0604020202020204" pitchFamily="34" charset="0"/>
              </a:rPr>
              <a:t>Would you help the member?</a:t>
            </a:r>
          </a:p>
          <a:p>
            <a:pPr marL="800100" lvl="1" indent="-342900">
              <a:spcBef>
                <a:spcPts val="900"/>
              </a:spcBef>
              <a:buFont typeface="Arial"/>
              <a:buChar char="•"/>
            </a:pPr>
            <a:r>
              <a:rPr lang="en-GB" sz="2200" dirty="0">
                <a:latin typeface="Arial" panose="020B0604020202020204" pitchFamily="34" charset="0"/>
                <a:cs typeface="Arial" panose="020B0604020202020204" pitchFamily="34" charset="0"/>
              </a:rPr>
              <a:t>If the answer is “yes”, why and what would your next steps be?</a:t>
            </a:r>
          </a:p>
          <a:p>
            <a:pPr marL="800100" lvl="1" indent="-342900">
              <a:spcBef>
                <a:spcPts val="900"/>
              </a:spcBef>
              <a:buFont typeface="Arial"/>
              <a:buChar char="•"/>
            </a:pPr>
            <a:r>
              <a:rPr lang="en-GB" sz="2200" dirty="0">
                <a:latin typeface="Arial" panose="020B0604020202020204" pitchFamily="34" charset="0"/>
                <a:cs typeface="Arial" panose="020B0604020202020204" pitchFamily="34" charset="0"/>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a:cs typeface="Arial"/>
              </a:rPr>
              <a:t>Activity B: How can you help? </a:t>
            </a:r>
            <a:r>
              <a:rPr lang="en-US" sz="4000" b="0" dirty="0">
                <a:latin typeface="Arial"/>
                <a:cs typeface="Arial"/>
              </a:rPr>
              <a:t>Part 2</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On page 19 is some further information about these members. For each of your cases, you should answer the following questions:</a:t>
            </a:r>
          </a:p>
          <a:p>
            <a:pPr>
              <a:spcBef>
                <a:spcPts val="900"/>
              </a:spcBef>
            </a:pPr>
            <a:r>
              <a:rPr lang="en-GB" sz="2200" dirty="0">
                <a:latin typeface="Arial" panose="020B0604020202020204" pitchFamily="34" charset="0"/>
                <a:cs typeface="Arial" panose="020B0604020202020204" pitchFamily="34" charset="0"/>
              </a:rPr>
              <a:t>Would you still take the same course of action you decided above?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If so, what made you decide to carry on this way?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dirty="0">
                <a:latin typeface="Arial"/>
                <a:cs typeface="Arial"/>
              </a:rPr>
              <a:t>Handling cases:</a:t>
            </a:r>
            <a:br>
              <a:rPr lang="en-US" dirty="0">
                <a:latin typeface="Arial"/>
                <a:cs typeface="Arial"/>
              </a:rPr>
            </a:br>
            <a:r>
              <a:rPr lang="en-US" dirty="0">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238079"/>
            <a:ext cx="6336065" cy="784930"/>
          </a:xfrm>
        </p:spPr>
        <p:txBody>
          <a:bodyPr/>
          <a:lstStyle/>
          <a:p>
            <a:r>
              <a:rPr lang="en-US" sz="4000" dirty="0">
                <a:latin typeface="Arial"/>
                <a:cs typeface="Arial"/>
              </a:rPr>
              <a:t>The initial request</a:t>
            </a:r>
          </a:p>
        </p:txBody>
      </p:sp>
      <p:sp>
        <p:nvSpPr>
          <p:cNvPr id="5" name="TextBox 4"/>
          <p:cNvSpPr txBox="1"/>
          <p:nvPr/>
        </p:nvSpPr>
        <p:spPr>
          <a:xfrm>
            <a:off x="1480842" y="2029077"/>
            <a:ext cx="7169544" cy="2799845"/>
          </a:xfrm>
          <a:prstGeom prst="rect">
            <a:avLst/>
          </a:prstGeom>
          <a:noFill/>
        </p:spPr>
        <p:txBody>
          <a:bodyPr wrap="square" lIns="0" tIns="0" rIns="0" bIns="0" rtlCol="0">
            <a:noAutofit/>
          </a:bodyPr>
          <a:lstStyle/>
          <a:p>
            <a:pPr marL="342900" indent="-342900">
              <a:buFont typeface="Arial"/>
              <a:buChar char="•"/>
            </a:pPr>
            <a:r>
              <a:rPr lang="en-GB" sz="2400" dirty="0">
                <a:latin typeface="Arial" panose="020B0604020202020204" pitchFamily="34" charset="0"/>
                <a:cs typeface="Arial" panose="020B0604020202020204" pitchFamily="34" charset="0"/>
              </a:rPr>
              <a:t>Is the person asking for help a </a:t>
            </a:r>
            <a:r>
              <a:rPr lang="en-GB" sz="2400" b="1" dirty="0">
                <a:latin typeface="Arial" panose="020B0604020202020204" pitchFamily="34" charset="0"/>
                <a:cs typeface="Arial" panose="020B0604020202020204" pitchFamily="34" charset="0"/>
              </a:rPr>
              <a:t>member</a:t>
            </a:r>
            <a:r>
              <a:rPr lang="en-GB" sz="2400" dirty="0">
                <a:latin typeface="Arial" panose="020B0604020202020204" pitchFamily="34" charset="0"/>
                <a:cs typeface="Arial" panose="020B0604020202020204" pitchFamily="34" charset="0"/>
              </a:rPr>
              <a:t>?</a:t>
            </a:r>
          </a:p>
          <a:p>
            <a:pPr marL="342900" indent="-342900">
              <a:buFont typeface="Arial"/>
              <a:buChar char="•"/>
            </a:pPr>
            <a:r>
              <a:rPr lang="en-GB" sz="2400" dirty="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dirty="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dirty="0">
                <a:latin typeface="Arial" panose="020B0604020202020204" pitchFamily="34" charset="0"/>
                <a:cs typeface="Arial" panose="020B0604020202020204" pitchFamily="34" charset="0"/>
              </a:rPr>
              <a:t>Prospect/Bectu may represent both</a:t>
            </a:r>
          </a:p>
          <a:p>
            <a:pPr marL="342900" indent="-342900">
              <a:buFont typeface="Arial"/>
              <a:buChar char="•"/>
            </a:pPr>
            <a:r>
              <a:rPr lang="en-GB" sz="2400" dirty="0">
                <a:latin typeface="Arial" panose="020B0604020202020204" pitchFamily="34" charset="0"/>
                <a:cs typeface="Arial" panose="020B0604020202020204" pitchFamily="34" charset="0"/>
              </a:rPr>
              <a:t>Separate representation</a:t>
            </a:r>
          </a:p>
          <a:p>
            <a:pPr marL="342900" indent="-342900">
              <a:buFont typeface="Arial"/>
              <a:buChar char="•"/>
            </a:pPr>
            <a:r>
              <a:rPr lang="en-GB" sz="2400" dirty="0">
                <a:latin typeface="Arial" panose="020B0604020202020204" pitchFamily="34" charset="0"/>
                <a:cs typeface="Arial" panose="020B0604020202020204" pitchFamily="34" charset="0"/>
              </a:rPr>
              <a:t>Confidentiality</a:t>
            </a:r>
          </a:p>
        </p:txBody>
      </p:sp>
      <p:sp>
        <p:nvSpPr>
          <p:cNvPr id="3" name="Rectangle 2"/>
          <p:cNvSpPr/>
          <p:nvPr/>
        </p:nvSpPr>
        <p:spPr>
          <a:xfrm>
            <a:off x="1480842" y="5853201"/>
            <a:ext cx="6336064" cy="738664"/>
          </a:xfrm>
          <a:prstGeom prst="rect">
            <a:avLst/>
          </a:prstGeom>
        </p:spPr>
        <p:txBody>
          <a:bodyPr wrap="square" lIns="0" tIns="0" rIns="0" bIns="0">
            <a:spAutoFit/>
          </a:bodyPr>
          <a:lstStyle/>
          <a:p>
            <a:r>
              <a:rPr lang="en-GB" sz="2400" dirty="0">
                <a:latin typeface="Arial" panose="020B0604020202020204" pitchFamily="34" charset="0"/>
                <a:cs typeface="Arial" panose="020B0604020202020204" pitchFamily="34" charset="0"/>
              </a:rPr>
              <a:t>How far has the member taken it already?</a:t>
            </a:r>
          </a:p>
          <a:p>
            <a:pPr lvl="1"/>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5"/>
            <a:ext cx="2904744" cy="861625"/>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8838793" cy="1372501"/>
          </a:xfrm>
        </p:spPr>
        <p:txBody>
          <a:bodyPr/>
          <a:lstStyle/>
          <a:p>
            <a:r>
              <a:rPr lang="en-US" sz="4000" dirty="0">
                <a:latin typeface="Arial"/>
                <a:cs typeface="Arial"/>
              </a:rPr>
              <a:t>Establish the facts</a:t>
            </a:r>
          </a:p>
        </p:txBody>
      </p:sp>
      <p:sp>
        <p:nvSpPr>
          <p:cNvPr id="5" name="TextBox 4"/>
          <p:cNvSpPr txBox="1"/>
          <p:nvPr/>
        </p:nvSpPr>
        <p:spPr>
          <a:xfrm>
            <a:off x="1505415" y="1836893"/>
            <a:ext cx="6505700" cy="3382470"/>
          </a:xfrm>
          <a:prstGeom prst="rect">
            <a:avLst/>
          </a:prstGeom>
          <a:noFill/>
        </p:spPr>
        <p:txBody>
          <a:bodyPr wrap="square" lIns="0" tIns="0" rIns="0" bIns="0" rtlCol="0">
            <a:noAutofit/>
          </a:bodyPr>
          <a:lstStyle/>
          <a:p>
            <a:r>
              <a:rPr lang="en-GB" sz="2400" b="1" dirty="0">
                <a:latin typeface="Arial" panose="020B0604020202020204" pitchFamily="34" charset="0"/>
                <a:cs typeface="Arial" panose="020B0604020202020204" pitchFamily="34" charset="0"/>
              </a:rPr>
              <a:t>Discuss direct with the member</a:t>
            </a:r>
          </a:p>
          <a:p>
            <a:pPr marL="342900" indent="-342900">
              <a:buFont typeface="Arial"/>
              <a:buChar char="•"/>
            </a:pPr>
            <a:r>
              <a:rPr lang="en-GB" sz="2400" dirty="0">
                <a:latin typeface="Arial" panose="020B0604020202020204" pitchFamily="34" charset="0"/>
                <a:cs typeface="Arial" panose="020B0604020202020204" pitchFamily="34" charset="0"/>
              </a:rPr>
              <a:t>Confidential environment</a:t>
            </a:r>
          </a:p>
          <a:p>
            <a:pPr>
              <a:spcBef>
                <a:spcPts val="900"/>
              </a:spcBef>
            </a:pPr>
            <a:r>
              <a:rPr lang="en-GB" sz="2400" b="1" dirty="0">
                <a:latin typeface="Arial" panose="020B0604020202020204" pitchFamily="34" charset="0"/>
                <a:cs typeface="Arial" panose="020B0604020202020204" pitchFamily="34" charset="0"/>
              </a:rPr>
              <a:t>Get them to provide </a:t>
            </a:r>
            <a:r>
              <a:rPr lang="en-GB" sz="2400" b="1" dirty="0">
                <a:solidFill>
                  <a:schemeClr val="accent1"/>
                </a:solidFill>
                <a:latin typeface="Arial" panose="020B0604020202020204" pitchFamily="34" charset="0"/>
                <a:cs typeface="Arial" panose="020B0604020202020204" pitchFamily="34" charset="0"/>
              </a:rPr>
              <a:t>relevant</a:t>
            </a:r>
            <a:r>
              <a:rPr lang="en-GB" sz="2400" b="1" dirty="0">
                <a:latin typeface="Arial" panose="020B0604020202020204" pitchFamily="34" charset="0"/>
                <a:cs typeface="Arial" panose="020B0604020202020204" pitchFamily="34" charset="0"/>
              </a:rPr>
              <a:t> documents</a:t>
            </a:r>
          </a:p>
          <a:p>
            <a:pPr marL="342900" indent="-342900">
              <a:buFont typeface="Arial"/>
              <a:buChar char="•"/>
            </a:pPr>
            <a:r>
              <a:rPr lang="en-GB" sz="2400" dirty="0">
                <a:latin typeface="Arial" panose="020B0604020202020204" pitchFamily="34" charset="0"/>
                <a:cs typeface="Arial" panose="020B0604020202020204" pitchFamily="34" charset="0"/>
              </a:rPr>
              <a:t>e.g. disciplinary letter, procedures</a:t>
            </a:r>
          </a:p>
          <a:p>
            <a:pPr>
              <a:spcBef>
                <a:spcPts val="900"/>
              </a:spcBef>
            </a:pPr>
            <a:r>
              <a:rPr lang="en-GB" sz="2400" b="1" dirty="0">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dirty="0">
                <a:latin typeface="Arial" panose="020B0604020202020204" pitchFamily="34" charset="0"/>
                <a:cs typeface="Arial" panose="020B0604020202020204" pitchFamily="34" charset="0"/>
              </a:rPr>
              <a:t>Including relevant evidence about events</a:t>
            </a:r>
          </a:p>
          <a:p>
            <a:pPr>
              <a:spcBef>
                <a:spcPts val="900"/>
              </a:spcBef>
            </a:pPr>
            <a:r>
              <a:rPr lang="en-GB" sz="2400" b="1" dirty="0">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dirty="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505415" y="5326825"/>
            <a:ext cx="4693084" cy="738664"/>
          </a:xfrm>
          <a:prstGeom prst="rect">
            <a:avLst/>
          </a:prstGeom>
          <a:noFill/>
        </p:spPr>
        <p:txBody>
          <a:bodyPr wrap="square" lIns="0" tIns="0" rIns="0" bIns="0" rtlCol="0">
            <a:spAutoFit/>
          </a:bodyPr>
          <a:lstStyle/>
          <a:p>
            <a:r>
              <a:rPr lang="en-US" sz="2400" i="1" dirty="0">
                <a:latin typeface="Arial" panose="020B0604020202020204" pitchFamily="34" charset="0"/>
                <a:cs typeface="Arial" panose="020B0604020202020204" pitchFamily="34" charset="0"/>
              </a:rPr>
              <a:t>It is best to use the personal case pro-forma on page 24-27 </a:t>
            </a:r>
          </a:p>
        </p:txBody>
      </p:sp>
    </p:spTree>
    <p:extLst>
      <p:ext uri="{BB962C8B-B14F-4D97-AF65-F5344CB8AC3E}">
        <p14:creationId xmlns:p14="http://schemas.microsoft.com/office/powerpoint/2010/main" val="146122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dirty="0">
                <a:latin typeface="Arial"/>
                <a:cs typeface="Arial"/>
              </a:rPr>
              <a:t>Key decisions</a:t>
            </a:r>
            <a:endParaRPr lang="en-US" sz="4000" dirty="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dirty="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dirty="0">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dirty="0">
                <a:latin typeface="Arial" panose="020B0604020202020204" pitchFamily="34" charset="0"/>
                <a:cs typeface="Arial" panose="020B0604020202020204" pitchFamily="34" charset="0"/>
              </a:rPr>
              <a:t>Do you expect to be able to resolve internally?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If not, or if you don’t know, check with your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full-time officer about ET deadlines</a:t>
            </a:r>
          </a:p>
          <a:p>
            <a:pPr>
              <a:spcBef>
                <a:spcPts val="900"/>
              </a:spcBef>
            </a:pPr>
            <a:r>
              <a:rPr lang="en-GB" sz="2200" b="1" dirty="0">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dirty="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dirty="0">
                <a:latin typeface="Arial" panose="020B0604020202020204" pitchFamily="34" charset="0"/>
                <a:cs typeface="Arial" panose="020B0604020202020204" pitchFamily="34" charset="0"/>
              </a:rPr>
              <a:t>It may be something that Prospect/Bectu offer as part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their member benefits</a:t>
            </a:r>
          </a:p>
          <a:p>
            <a:pPr>
              <a:spcBef>
                <a:spcPts val="900"/>
              </a:spcBef>
            </a:pPr>
            <a:r>
              <a:rPr lang="en-GB" sz="2200" i="1" dirty="0">
                <a:latin typeface="Arial" panose="020B0604020202020204" pitchFamily="34" charset="0"/>
                <a:cs typeface="Arial" panose="020B0604020202020204" pitchFamily="34" charset="0"/>
              </a:rPr>
              <a:t>If in doubt – check with another rep or an officer</a:t>
            </a:r>
          </a:p>
          <a:p>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317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dirty="0">
                <a:latin typeface="Arial"/>
                <a:cs typeface="Arial"/>
              </a:rPr>
              <a:t>Identify the issue?</a:t>
            </a:r>
            <a:endParaRPr lang="en-US" sz="4000" dirty="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Grievance cases</a:t>
            </a:r>
          </a:p>
          <a:p>
            <a:pPr marL="342900" indent="-342900">
              <a:buFont typeface="Arial"/>
              <a:buChar char="•"/>
            </a:pPr>
            <a:r>
              <a:rPr lang="en-GB" sz="2200" dirty="0">
                <a:latin typeface="Arial" panose="020B0604020202020204" pitchFamily="34" charset="0"/>
                <a:cs typeface="Arial" panose="020B0604020202020204" pitchFamily="34" charset="0"/>
              </a:rPr>
              <a:t>How successful is it likely to be?</a:t>
            </a:r>
          </a:p>
          <a:p>
            <a:pPr>
              <a:spcBef>
                <a:spcPts val="900"/>
              </a:spcBef>
            </a:pPr>
            <a:r>
              <a:rPr lang="en-GB" sz="2200" b="1" dirty="0">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dirty="0">
                <a:latin typeface="Arial" panose="020B0604020202020204" pitchFamily="34" charset="0"/>
                <a:cs typeface="Arial" panose="020B0604020202020204" pitchFamily="34" charset="0"/>
              </a:rPr>
              <a:t>Defend or mitigate?</a:t>
            </a:r>
          </a:p>
          <a:p>
            <a:pPr>
              <a:spcBef>
                <a:spcPts val="900"/>
              </a:spcBef>
            </a:pPr>
            <a:r>
              <a:rPr lang="en-GB" sz="2200" b="1" dirty="0">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dirty="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dirty="0">
                <a:latin typeface="Arial" panose="020B0604020202020204" pitchFamily="34" charset="0"/>
                <a:cs typeface="Arial" panose="020B0604020202020204" pitchFamily="34" charset="0"/>
              </a:rPr>
              <a:t>What is the employer’s likely response?</a:t>
            </a:r>
          </a:p>
          <a:p>
            <a:pPr marL="342900" indent="-342900">
              <a:buFont typeface="Arial"/>
              <a:buChar char="•"/>
            </a:pPr>
            <a:r>
              <a:rPr lang="en-GB" sz="2200" dirty="0">
                <a:latin typeface="Arial" panose="020B0604020202020204" pitchFamily="34" charset="0"/>
                <a:cs typeface="Arial" panose="020B0604020202020204" pitchFamily="34" charset="0"/>
              </a:rPr>
              <a:t>Could the issue be resolved informally?</a:t>
            </a:r>
          </a:p>
          <a:p>
            <a:pPr marL="342900" indent="-342900">
              <a:buFont typeface="Arial"/>
              <a:buChar char="•"/>
            </a:pPr>
            <a:r>
              <a:rPr lang="en-GB" sz="2200" dirty="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dirty="0"/>
              <a:t>Possible arguments in mitigation</a:t>
            </a:r>
            <a:endParaRPr lang="en-US" dirty="0"/>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dirty="0"/>
              <a:t>A previous good employment record</a:t>
            </a:r>
          </a:p>
          <a:p>
            <a:pPr lvl="0">
              <a:buClr>
                <a:schemeClr val="tx1"/>
              </a:buClr>
            </a:pPr>
            <a:r>
              <a:rPr lang="en-GB" dirty="0"/>
              <a:t>Lack of information or training</a:t>
            </a:r>
          </a:p>
          <a:p>
            <a:pPr lvl="0">
              <a:buClr>
                <a:schemeClr val="tx1"/>
              </a:buClr>
            </a:pPr>
            <a:r>
              <a:rPr lang="en-GB" dirty="0"/>
              <a:t>Unclear or unwritten rules</a:t>
            </a:r>
          </a:p>
          <a:p>
            <a:pPr lvl="0">
              <a:buClr>
                <a:schemeClr val="tx1"/>
              </a:buClr>
            </a:pPr>
            <a:r>
              <a:rPr lang="en-GB" dirty="0"/>
              <a:t>Domestic pressures</a:t>
            </a:r>
          </a:p>
          <a:p>
            <a:pPr lvl="0">
              <a:buClr>
                <a:schemeClr val="tx1"/>
              </a:buClr>
            </a:pPr>
            <a:r>
              <a:rPr lang="en-GB" dirty="0"/>
              <a:t>Medical reasons</a:t>
            </a:r>
          </a:p>
          <a:p>
            <a:pPr lvl="0">
              <a:buClr>
                <a:schemeClr val="tx1"/>
              </a:buClr>
            </a:pPr>
            <a:r>
              <a:rPr lang="en-GB" dirty="0"/>
              <a:t>Poor or lack of investigation</a:t>
            </a:r>
          </a:p>
          <a:p>
            <a:endParaRPr lang="en-US" dirty="0"/>
          </a:p>
        </p:txBody>
      </p:sp>
    </p:spTree>
    <p:extLst>
      <p:ext uri="{BB962C8B-B14F-4D97-AF65-F5344CB8AC3E}">
        <p14:creationId xmlns:p14="http://schemas.microsoft.com/office/powerpoint/2010/main" val="151836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dirty="0">
                <a:latin typeface="Arial"/>
                <a:cs typeface="Arial"/>
              </a:rPr>
              <a:t>It is all about the policy</a:t>
            </a:r>
            <a:endParaRPr lang="en-US" sz="4000" dirty="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AWOL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Performance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dirty="0">
                <a:latin typeface="Arial"/>
                <a:cs typeface="Arial"/>
              </a:rPr>
              <a:t>Next steps</a:t>
            </a:r>
            <a:endParaRPr lang="en-US" sz="4000" dirty="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dirty="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dirty="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dirty="0">
                <a:latin typeface="Arial" panose="020B0604020202020204" pitchFamily="34" charset="0"/>
                <a:cs typeface="Arial" panose="020B0604020202020204" pitchFamily="34" charset="0"/>
              </a:rPr>
              <a:t>How best to proceed</a:t>
            </a:r>
          </a:p>
          <a:p>
            <a:pPr marL="342900" indent="-342900">
              <a:buFont typeface="Arial"/>
              <a:buChar char="•"/>
            </a:pPr>
            <a:r>
              <a:rPr lang="en-GB" sz="2200" dirty="0">
                <a:latin typeface="Arial" panose="020B0604020202020204" pitchFamily="34" charset="0"/>
                <a:cs typeface="Arial" panose="020B0604020202020204" pitchFamily="34" charset="0"/>
              </a:rPr>
              <a:t>Manage expectation</a:t>
            </a:r>
          </a:p>
          <a:p>
            <a:pPr>
              <a:spcBef>
                <a:spcPts val="900"/>
              </a:spcBef>
            </a:pPr>
            <a:r>
              <a:rPr lang="en-GB" sz="2200" b="1" dirty="0">
                <a:latin typeface="Arial" panose="020B0604020202020204" pitchFamily="34" charset="0"/>
                <a:cs typeface="Arial" panose="020B0604020202020204" pitchFamily="34" charset="0"/>
              </a:rPr>
              <a:t>Informal resolution</a:t>
            </a:r>
          </a:p>
          <a:p>
            <a:pPr marL="342900" indent="-342900">
              <a:buFont typeface="Arial"/>
              <a:buChar char="•"/>
            </a:pPr>
            <a:r>
              <a:rPr lang="en-GB" sz="2200" dirty="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dirty="0">
                <a:latin typeface="Arial" panose="020B0604020202020204" pitchFamily="34" charset="0"/>
                <a:cs typeface="Arial" panose="020B0604020202020204" pitchFamily="34" charset="0"/>
              </a:rPr>
              <a:t>Decide who will pursue it</a:t>
            </a:r>
          </a:p>
          <a:p>
            <a:pPr>
              <a:spcBef>
                <a:spcPts val="900"/>
              </a:spcBef>
            </a:pPr>
            <a:r>
              <a:rPr lang="en-GB" sz="2200" b="1" dirty="0">
                <a:latin typeface="Arial" panose="020B0604020202020204" pitchFamily="34" charset="0"/>
                <a:cs typeface="Arial" panose="020B0604020202020204" pitchFamily="34" charset="0"/>
              </a:rPr>
              <a:t>Formal process</a:t>
            </a:r>
          </a:p>
          <a:p>
            <a:pPr marL="342900" indent="-342900">
              <a:buFont typeface="Arial"/>
              <a:buChar char="•"/>
            </a:pPr>
            <a:r>
              <a:rPr lang="en-GB" sz="2200" dirty="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dirty="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Remember it is the members’ case not the reps</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dirty="0">
                <a:latin typeface="Arial"/>
                <a:cs typeface="Arial"/>
              </a:rPr>
              <a:t>Personal cases and the rights of members</a:t>
            </a:r>
            <a:br>
              <a:rPr lang="en-US" dirty="0">
                <a:latin typeface="Arial"/>
                <a:cs typeface="Arial"/>
              </a:rPr>
            </a:br>
            <a:r>
              <a:rPr lang="en-US" sz="900" dirty="0">
                <a:latin typeface="Arial"/>
                <a:cs typeface="Arial"/>
              </a:rPr>
              <a:t>(updated version 1.6 January 2024)</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dirty="0">
                <a:latin typeface="Arial"/>
                <a:cs typeface="Arial"/>
              </a:rPr>
              <a:t>Putting the case</a:t>
            </a:r>
            <a:endParaRPr lang="en-US" sz="4000" dirty="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Agree a hearing date with employer</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The member has to inform the employer you are representing them </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There is usually some flexibility over date and time </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Prepare a written document</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Set out the member’s grievance/defence</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Explain relevance of any documentary evidence</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Put the documents in to the order you are going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to talk about them</a:t>
            </a:r>
          </a:p>
          <a:p>
            <a:pPr>
              <a:spcBef>
                <a:spcPts val="900"/>
              </a:spcBef>
            </a:pPr>
            <a:r>
              <a:rPr lang="en-GB" sz="2200" b="1" dirty="0">
                <a:latin typeface="Arial" panose="020B0604020202020204" pitchFamily="34" charset="0"/>
                <a:cs typeface="Arial" panose="020B0604020202020204" pitchFamily="34" charset="0"/>
              </a:rPr>
              <a:t>Attend the hearing</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Agree with the member who will put the case</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6888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dirty="0"/>
              <a:t>Investigation Meetings – Ground Rules </a:t>
            </a:r>
          </a:p>
        </p:txBody>
      </p:sp>
      <p:sp>
        <p:nvSpPr>
          <p:cNvPr id="3" name="Content Placeholder 2"/>
          <p:cNvSpPr>
            <a:spLocks noGrp="1"/>
          </p:cNvSpPr>
          <p:nvPr>
            <p:ph idx="1"/>
          </p:nvPr>
        </p:nvSpPr>
        <p:spPr>
          <a:xfrm>
            <a:off x="1475523" y="2743200"/>
            <a:ext cx="6357568" cy="3784599"/>
          </a:xfrm>
        </p:spPr>
        <p:txBody>
          <a:bodyPr>
            <a:normAutofit/>
          </a:bodyPr>
          <a:lstStyle/>
          <a:p>
            <a:pPr>
              <a:buClr>
                <a:schemeClr val="tx1"/>
              </a:buClr>
            </a:pPr>
            <a:r>
              <a:rPr lang="en-GB" sz="2200" dirty="0"/>
              <a:t>Employer procedures should make the role of the union rep clear</a:t>
            </a:r>
          </a:p>
          <a:p>
            <a:pPr>
              <a:buClr>
                <a:schemeClr val="tx1"/>
              </a:buClr>
            </a:pPr>
            <a:r>
              <a:rPr lang="en-GB" sz="2200" dirty="0"/>
              <a:t>To be allowed to accompany the member (?)</a:t>
            </a:r>
          </a:p>
          <a:p>
            <a:pPr>
              <a:buClr>
                <a:schemeClr val="tx1"/>
              </a:buClr>
            </a:pPr>
            <a:r>
              <a:rPr lang="en-GB" sz="2200" dirty="0"/>
              <a:t>To speak on behalf of the member (?)</a:t>
            </a:r>
          </a:p>
          <a:p>
            <a:pPr>
              <a:buClr>
                <a:schemeClr val="tx1"/>
              </a:buClr>
            </a:pPr>
            <a:r>
              <a:rPr lang="en-GB" sz="2200" dirty="0"/>
              <a:t>To be able to sum up the members point of view</a:t>
            </a:r>
          </a:p>
          <a:p>
            <a:pPr>
              <a:buClr>
                <a:schemeClr val="tx1"/>
              </a:buClr>
            </a:pPr>
            <a:r>
              <a:rPr lang="en-GB" sz="2200" dirty="0"/>
              <a:t>A rep needs to check what their workplace policy allows</a:t>
            </a:r>
          </a:p>
          <a:p>
            <a:pPr>
              <a:buClr>
                <a:schemeClr val="tx1"/>
              </a:buClr>
            </a:pPr>
            <a:r>
              <a:rPr lang="en-GB" sz="2200" dirty="0"/>
              <a:t>Attendance via call/teams/zoom </a:t>
            </a:r>
          </a:p>
          <a:p>
            <a:pPr>
              <a:buClr>
                <a:schemeClr val="tx1"/>
              </a:buClr>
            </a:pPr>
            <a:endParaRPr lang="en-GB" sz="2200" dirty="0"/>
          </a:p>
        </p:txBody>
      </p:sp>
    </p:spTree>
    <p:extLst>
      <p:ext uri="{BB962C8B-B14F-4D97-AF65-F5344CB8AC3E}">
        <p14:creationId xmlns:p14="http://schemas.microsoft.com/office/powerpoint/2010/main" val="3827889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dirty="0">
                <a:latin typeface="Arial"/>
                <a:cs typeface="Arial"/>
              </a:rPr>
              <a:t>Hearings: Ground rules</a:t>
            </a:r>
            <a:endParaRPr lang="en-US" sz="4000" dirty="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Employer procedures should make the role of union rep clear</a:t>
            </a:r>
          </a:p>
          <a:p>
            <a:pPr marL="342900" indent="-342900">
              <a:spcBef>
                <a:spcPts val="200"/>
              </a:spcBef>
              <a:buFont typeface="Arial" panose="020B0604020202020204" pitchFamily="34" charset="0"/>
              <a:buChar char="•"/>
            </a:pPr>
            <a:r>
              <a:rPr lang="en-GB" sz="2200" dirty="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dirty="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dirty="0">
                <a:latin typeface="Arial" panose="020B0604020202020204" pitchFamily="34" charset="0"/>
                <a:cs typeface="Arial" panose="020B0604020202020204" pitchFamily="34" charset="0"/>
              </a:rPr>
              <a:t>Not </a:t>
            </a:r>
            <a:r>
              <a:rPr lang="en-GB" sz="2200" dirty="0">
                <a:latin typeface="Arial" panose="020B0604020202020204" pitchFamily="34" charset="0"/>
                <a:cs typeface="Arial" panose="020B0604020202020204" pitchFamily="34" charset="0"/>
              </a:rPr>
              <a:t>to answer questions on behalf of the member</a:t>
            </a:r>
            <a:endParaRPr lang="en-GB" sz="2200" b="1" u="sng" dirty="0">
              <a:latin typeface="Arial" panose="020B0604020202020204" pitchFamily="34" charset="0"/>
              <a:cs typeface="Arial" panose="020B0604020202020204" pitchFamily="34" charset="0"/>
            </a:endParaRPr>
          </a:p>
          <a:p>
            <a:pPr>
              <a:spcBef>
                <a:spcPts val="900"/>
              </a:spcBef>
            </a:pPr>
            <a:r>
              <a:rPr lang="en-GB" sz="2200" b="1" dirty="0">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dirty="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dirty="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dirty="0">
                <a:latin typeface="Arial" panose="020B0604020202020204" pitchFamily="34" charset="0"/>
                <a:cs typeface="Arial" panose="020B0604020202020204" pitchFamily="34" charset="0"/>
              </a:rPr>
              <a:t>The Employment Relations Act refers to the right to accompany, not the right to represent </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dirty="0">
                <a:latin typeface="Arial"/>
                <a:cs typeface="Arial"/>
              </a:rPr>
              <a:t>The outcome</a:t>
            </a:r>
            <a:endParaRPr lang="en-US" sz="4000" dirty="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Employer will inform member of outcome</a:t>
            </a:r>
          </a:p>
          <a:p>
            <a:pPr>
              <a:spcBef>
                <a:spcPts val="900"/>
              </a:spcBef>
            </a:pPr>
            <a:r>
              <a:rPr lang="en-GB" sz="2200" dirty="0">
                <a:latin typeface="Arial" panose="020B0604020202020204" pitchFamily="34" charset="0"/>
                <a:cs typeface="Arial" panose="020B0604020202020204" pitchFamily="34" charset="0"/>
              </a:rPr>
              <a:t>If successful:</a:t>
            </a:r>
          </a:p>
          <a:p>
            <a:pPr marL="342900" indent="-342900">
              <a:buFont typeface="Arial"/>
              <a:buChar char="•"/>
            </a:pPr>
            <a:r>
              <a:rPr lang="en-GB" sz="2200" dirty="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dirty="0">
                <a:latin typeface="Arial" panose="020B0604020202020204" pitchFamily="34" charset="0"/>
                <a:cs typeface="Arial" panose="020B0604020202020204" pitchFamily="34" charset="0"/>
              </a:rPr>
              <a:t>Tell member how they can show their appreciation e.g. recruiting colleagues, helping out in the branch</a:t>
            </a:r>
          </a:p>
          <a:p>
            <a:pPr>
              <a:spcBef>
                <a:spcPts val="900"/>
              </a:spcBef>
            </a:pPr>
            <a:r>
              <a:rPr lang="en-GB" sz="2200" dirty="0">
                <a:latin typeface="Arial" panose="020B0604020202020204" pitchFamily="34" charset="0"/>
                <a:cs typeface="Arial" panose="020B0604020202020204" pitchFamily="34" charset="0"/>
              </a:rPr>
              <a:t>If not successful:</a:t>
            </a:r>
          </a:p>
          <a:p>
            <a:pPr marL="342900" indent="-342900">
              <a:buFont typeface="Arial"/>
              <a:buChar char="•"/>
            </a:pPr>
            <a:r>
              <a:rPr lang="en-GB" sz="2200" dirty="0">
                <a:latin typeface="Arial" panose="020B0604020202020204" pitchFamily="34" charset="0"/>
                <a:cs typeface="Arial" panose="020B0604020202020204" pitchFamily="34" charset="0"/>
              </a:rPr>
              <a:t>Consider whether to appeal</a:t>
            </a:r>
          </a:p>
          <a:p>
            <a:pPr marL="342900" indent="-342900">
              <a:buFont typeface="Arial"/>
              <a:buChar char="•"/>
            </a:pPr>
            <a:r>
              <a:rPr lang="en-GB" sz="2200" dirty="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550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450" y="266137"/>
            <a:ext cx="8902758" cy="1137213"/>
          </a:xfrm>
        </p:spPr>
        <p:txBody>
          <a:bodyPr/>
          <a:lstStyle/>
          <a:p>
            <a:r>
              <a:rPr lang="en-GB" sz="4000" dirty="0">
                <a:latin typeface="Arial"/>
                <a:cs typeface="Arial"/>
              </a:rPr>
              <a:t>Watch out for…</a:t>
            </a:r>
            <a:endParaRPr lang="en-US" sz="4000" dirty="0">
              <a:latin typeface="Arial"/>
              <a:cs typeface="Arial"/>
            </a:endParaRPr>
          </a:p>
        </p:txBody>
      </p:sp>
      <p:sp>
        <p:nvSpPr>
          <p:cNvPr id="5" name="TextBox 4"/>
          <p:cNvSpPr txBox="1"/>
          <p:nvPr/>
        </p:nvSpPr>
        <p:spPr>
          <a:xfrm>
            <a:off x="1441450" y="1765300"/>
            <a:ext cx="8409615" cy="3847207"/>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Possible discrimination within the case</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Not always identified as such by the member – such as maternity.</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Unlawful if falls within one of the Equality Act ‘protected characteristics’</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Strict timescales for tribunal claims – these are not to be dictated by the employer. Lodge the claim with your officer well before the deadline of 3 months minus 1 day</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TextBox 2"/>
          <p:cNvSpPr txBox="1"/>
          <p:nvPr/>
        </p:nvSpPr>
        <p:spPr>
          <a:xfrm>
            <a:off x="1441449" y="5118101"/>
            <a:ext cx="6972299" cy="677108"/>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If in doubt, check with other reps within the branch</a:t>
            </a: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or your Prospect/Bectu Officer</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dirty="0">
                <a:latin typeface="Arial"/>
                <a:cs typeface="Arial"/>
              </a:rPr>
              <a:t>Legal cases</a:t>
            </a:r>
            <a:endParaRPr lang="en-US" sz="4000" dirty="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dirty="0">
                <a:latin typeface="Arial" panose="020B0604020202020204" pitchFamily="34" charset="0"/>
                <a:cs typeface="Arial" panose="020B0604020202020204" pitchFamily="34" charset="0"/>
              </a:rPr>
              <a:t>Only the legal officer/Deputy General Secretary/ General Secretary can authorise a legal case.</a:t>
            </a:r>
            <a:r>
              <a:rPr lang="en-GB" sz="2200" dirty="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dirty="0">
                <a:latin typeface="Arial" panose="020B0604020202020204" pitchFamily="34" charset="0"/>
                <a:cs typeface="Arial" panose="020B0604020202020204" pitchFamily="34" charset="0"/>
              </a:rPr>
              <a:t>Flag potential legal cases to the officer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dirty="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dirty="0">
                <a:latin typeface="Arial" panose="020B0604020202020204" pitchFamily="34" charset="0"/>
                <a:cs typeface="Arial" panose="020B0604020202020204" pitchFamily="34" charset="0"/>
              </a:rPr>
              <a:t>Member has right to take ET or other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1020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dirty="0">
                <a:latin typeface="Arial"/>
                <a:cs typeface="Arial"/>
              </a:rPr>
              <a:t>Interview skills </a:t>
            </a:r>
            <a:br>
              <a:rPr lang="en-US" dirty="0">
                <a:latin typeface="Arial"/>
                <a:cs typeface="Arial"/>
              </a:rPr>
            </a:br>
            <a:r>
              <a:rPr lang="en-US" sz="4000" dirty="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dirty="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Select a suitable meeting room</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Get relevant documents such as agreements and policies</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Take a note-book and pen</a:t>
            </a: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9323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dirty="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Reassure the member and put them at ease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they may be upset or angry</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Ask if notes can be written down</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Ask questions to clarify your understanding</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Use positive body language –</a:t>
            </a: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dirty="0">
                <a:latin typeface="Arial" panose="020B0604020202020204" pitchFamily="34" charset="0"/>
                <a:cs typeface="Arial" panose="020B0604020202020204" pitchFamily="34" charset="0"/>
              </a:rPr>
              <a:t>face the person</a:t>
            </a:r>
            <a:endParaRPr lang="en-GB" sz="2200" dirty="0">
              <a:latin typeface="Arial" panose="020B0604020202020204" pitchFamily="34" charset="0"/>
              <a:cs typeface="Arial" panose="020B0604020202020204" pitchFamily="34" charset="0"/>
            </a:endParaRPr>
          </a:p>
          <a:p>
            <a:pPr marL="342900" indent="-342900">
              <a:buFont typeface="Wingdings" pitchFamily="2" charset="2"/>
              <a:buChar char="§"/>
            </a:pPr>
            <a:r>
              <a:rPr lang="en-US" sz="2200" dirty="0">
                <a:latin typeface="Arial" panose="020B0604020202020204" pitchFamily="34" charset="0"/>
                <a:cs typeface="Arial" panose="020B0604020202020204" pitchFamily="34" charset="0"/>
              </a:rPr>
              <a:t>adopt an open posture</a:t>
            </a:r>
            <a:endParaRPr lang="en-GB" sz="2200" dirty="0">
              <a:latin typeface="Arial" panose="020B0604020202020204" pitchFamily="34" charset="0"/>
              <a:cs typeface="Arial" panose="020B0604020202020204" pitchFamily="34" charset="0"/>
            </a:endParaRPr>
          </a:p>
          <a:p>
            <a:pPr marL="342900" indent="-342900">
              <a:buFont typeface="Wingdings" pitchFamily="2" charset="2"/>
              <a:buChar char="§"/>
            </a:pPr>
            <a:r>
              <a:rPr lang="en-US" sz="2200" dirty="0">
                <a:latin typeface="Arial" panose="020B0604020202020204" pitchFamily="34" charset="0"/>
                <a:cs typeface="Arial" panose="020B0604020202020204" pitchFamily="34" charset="0"/>
              </a:rPr>
              <a:t>keep good eye contact</a:t>
            </a:r>
            <a:endParaRPr lang="en-GB"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dirty="0">
                <a:latin typeface="Arial" panose="020B0604020202020204" pitchFamily="34" charset="0"/>
                <a:cs typeface="Arial" panose="020B0604020202020204" pitchFamily="34" charset="0"/>
              </a:rPr>
              <a:t>lean slightly towards the person you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are listening to</a:t>
            </a:r>
            <a:endParaRPr lang="en-GB" sz="2200" dirty="0">
              <a:latin typeface="Arial" panose="020B0604020202020204" pitchFamily="34" charset="0"/>
              <a:cs typeface="Arial" panose="020B0604020202020204" pitchFamily="34" charset="0"/>
            </a:endParaRPr>
          </a:p>
          <a:p>
            <a:pPr marL="342900" indent="-342900">
              <a:buFont typeface="Wingdings" pitchFamily="2" charset="2"/>
              <a:buChar char="§"/>
            </a:pPr>
            <a:r>
              <a:rPr lang="en-US" sz="2200" dirty="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dirty="0">
                <a:latin typeface="Arial"/>
                <a:cs typeface="Arial"/>
              </a:rPr>
              <a:t>Get the facts </a:t>
            </a:r>
            <a:r>
              <a:rPr lang="en-US" sz="2800" dirty="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When: the date(s) and time(s)of the incident</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Who: was involved?</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Where: did the incident(s) take place?</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Why: has it come to this?</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How can you help?</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Explain possible outcomes</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Listen actively – commit yourself to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receiving accurately the other person’s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ideas, facts and opinions. </a:t>
            </a: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pic>
        <p:nvPicPr>
          <p:cNvPr id="4" name="Picture 3" descr="Chart, box and whisker chart&#10;&#10;Description automatically generated">
            <a:extLst>
              <a:ext uri="{FF2B5EF4-FFF2-40B4-BE49-F238E27FC236}">
                <a16:creationId xmlns:a16="http://schemas.microsoft.com/office/drawing/2014/main" id="{6491FEDA-E023-D82B-129B-63C83B94BDA3}"/>
              </a:ext>
            </a:extLst>
          </p:cNvPr>
          <p:cNvPicPr>
            <a:picLocks noChangeAspect="1"/>
          </p:cNvPicPr>
          <p:nvPr/>
        </p:nvPicPr>
        <p:blipFill rotWithShape="1">
          <a:blip r:embed="rId3"/>
          <a:srcRect l="17774" t="6905" r="49911" b="44035"/>
          <a:stretch/>
        </p:blipFill>
        <p:spPr>
          <a:xfrm>
            <a:off x="7337098" y="2009274"/>
            <a:ext cx="3494767" cy="3364526"/>
          </a:xfrm>
          <a:prstGeom prst="rect">
            <a:avLst/>
          </a:prstGeom>
        </p:spPr>
      </p:pic>
    </p:spTree>
    <p:extLst>
      <p:ext uri="{BB962C8B-B14F-4D97-AF65-F5344CB8AC3E}">
        <p14:creationId xmlns:p14="http://schemas.microsoft.com/office/powerpoint/2010/main" val="244306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dirty="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dirty="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dirty="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dirty="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dirty="0">
                <a:latin typeface="Arial" panose="020B0604020202020204" pitchFamily="34" charset="0"/>
                <a:cs typeface="Arial" panose="020B0604020202020204" pitchFamily="34" charset="0"/>
              </a:rPr>
              <a:t>Sometimes it involves formal procedures and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dirty="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dirty="0">
                <a:latin typeface="Arial" panose="020B0604020202020204" pitchFamily="34" charset="0"/>
                <a:cs typeface="Arial" panose="020B0604020202020204" pitchFamily="34" charset="0"/>
              </a:rPr>
              <a:t>Involve the member – where possible allow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the member to assist in planning.</a:t>
            </a:r>
            <a:endParaRPr lang="en-GB" sz="2200" dirty="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dirty="0">
                <a:latin typeface="Arial" panose="020B0604020202020204" pitchFamily="34" charset="0"/>
                <a:cs typeface="Arial" panose="020B0604020202020204" pitchFamily="34" charset="0"/>
              </a:rPr>
              <a:t>Confirm key points of the meeting by e-mail afterwards.</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dirty="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oAutofit/>
          </a:bodyPr>
          <a:lstStyle/>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Don’t use personal contact details (yours or the members)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Meet the member during normal working hours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Meet in the workplace or a public place</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Record whom you are meeting in your diary and calendar</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Tell someone who you are meeting and when you are expected to return</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If you are concerned take another rep with you as a ‘second opinion’ on the case</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Trust your instincts</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Not all meeting will be face to face (since COVID, greater flexibility)</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8106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dirty="0"/>
              <a:t>Activity E </a:t>
            </a:r>
            <a:r>
              <a:rPr lang="en-GB" b="0" dirty="0"/>
              <a:t>(in workbook)</a:t>
            </a:r>
          </a:p>
        </p:txBody>
      </p:sp>
      <p:sp>
        <p:nvSpPr>
          <p:cNvPr id="3" name="Content Placeholder 2"/>
          <p:cNvSpPr>
            <a:spLocks noGrp="1"/>
          </p:cNvSpPr>
          <p:nvPr>
            <p:ph idx="1"/>
          </p:nvPr>
        </p:nvSpPr>
        <p:spPr>
          <a:xfrm>
            <a:off x="1475522" y="2298137"/>
            <a:ext cx="6446581" cy="3672891"/>
          </a:xfrm>
        </p:spPr>
        <p:txBody>
          <a:bodyPr>
            <a:normAutofit/>
          </a:bodyPr>
          <a:lstStyle/>
          <a:p>
            <a:pPr>
              <a:buClr>
                <a:schemeClr val="tx1"/>
              </a:buClr>
            </a:pPr>
            <a:r>
              <a:rPr lang="en-GB" sz="2200" dirty="0"/>
              <a:t>Interviewing a member</a:t>
            </a:r>
          </a:p>
          <a:p>
            <a:pPr>
              <a:buClr>
                <a:schemeClr val="tx1"/>
              </a:buClr>
            </a:pPr>
            <a:r>
              <a:rPr lang="en-GB" sz="2200" dirty="0"/>
              <a:t>Your tutor will play the role of Alex and read through the letter and email received.</a:t>
            </a:r>
          </a:p>
          <a:p>
            <a:pPr>
              <a:buClr>
                <a:schemeClr val="tx1"/>
              </a:buClr>
            </a:pPr>
            <a:r>
              <a:rPr lang="en-GB" sz="2200" dirty="0"/>
              <a:t>Working through the pro-forma, interview Alex and make notes on your suggestions for the case going forward. Your tutor will give you an order in which to ask questions.</a:t>
            </a:r>
          </a:p>
          <a:p>
            <a:pPr>
              <a:buClr>
                <a:schemeClr val="tx1"/>
              </a:buClr>
            </a:pPr>
            <a:r>
              <a:rPr lang="en-GB" sz="2200" dirty="0"/>
              <a:t>Send your completed pro-forma to tutor at the end of session 1</a:t>
            </a:r>
          </a:p>
        </p:txBody>
      </p:sp>
    </p:spTree>
    <p:extLst>
      <p:ext uri="{BB962C8B-B14F-4D97-AF65-F5344CB8AC3E}">
        <p14:creationId xmlns:p14="http://schemas.microsoft.com/office/powerpoint/2010/main" val="72221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388801"/>
            <a:ext cx="7760988" cy="874515"/>
          </a:xfrm>
        </p:spPr>
        <p:txBody>
          <a:bodyPr>
            <a:normAutofit/>
          </a:bodyPr>
          <a:lstStyle/>
          <a:p>
            <a:r>
              <a:rPr lang="en-GB" dirty="0"/>
              <a:t>Homework</a:t>
            </a:r>
          </a:p>
        </p:txBody>
      </p:sp>
      <p:sp>
        <p:nvSpPr>
          <p:cNvPr id="3" name="Content Placeholder 2"/>
          <p:cNvSpPr>
            <a:spLocks noGrp="1"/>
          </p:cNvSpPr>
          <p:nvPr>
            <p:ph idx="1"/>
          </p:nvPr>
        </p:nvSpPr>
        <p:spPr>
          <a:xfrm>
            <a:off x="703385" y="1326250"/>
            <a:ext cx="7156938" cy="4727907"/>
          </a:xfrm>
        </p:spPr>
        <p:txBody>
          <a:bodyPr>
            <a:noAutofit/>
          </a:bodyPr>
          <a:lstStyle/>
          <a:p>
            <a:pPr>
              <a:buClr>
                <a:schemeClr val="tx1"/>
              </a:buClr>
            </a:pPr>
            <a:r>
              <a:rPr lang="en-GB" sz="2200" dirty="0"/>
              <a:t>Complete activity E and fill in your completed Pro-forma for Alex’s case and send through to Tutor. (with next steps)</a:t>
            </a:r>
          </a:p>
          <a:p>
            <a:pPr>
              <a:buClr>
                <a:schemeClr val="tx1"/>
              </a:buClr>
            </a:pPr>
            <a:r>
              <a:rPr lang="en-GB" sz="2200" dirty="0"/>
              <a:t>Complete Activity C: ground rules for casework. Read through the ACAS guidance on pages 35-37 and decide how you would respond to the situations in activity C in the workbook on page 34.</a:t>
            </a:r>
          </a:p>
          <a:p>
            <a:pPr>
              <a:buClr>
                <a:schemeClr val="tx1"/>
              </a:buClr>
            </a:pPr>
            <a:r>
              <a:rPr lang="en-GB" sz="2200" dirty="0"/>
              <a:t>Watch the ‘How to improve your listening skills’ video. There will be a short test on this tomorrow.</a:t>
            </a:r>
          </a:p>
          <a:p>
            <a:pPr>
              <a:buClr>
                <a:schemeClr val="tx1"/>
              </a:buClr>
            </a:pPr>
            <a:r>
              <a:rPr lang="en-GB" sz="2200" dirty="0"/>
              <a:t>Watch the video (activity F)  and read the letter on page 72 about Andy and answer the questions on your homework sheet </a:t>
            </a:r>
          </a:p>
          <a:p>
            <a:pPr>
              <a:buClr>
                <a:schemeClr val="tx1"/>
              </a:buClr>
            </a:pPr>
            <a:r>
              <a:rPr lang="en-GB" sz="2200" dirty="0"/>
              <a:t>Once homework sheet completed (activity E &amp; F), send to tutor for feedback.</a:t>
            </a:r>
          </a:p>
        </p:txBody>
      </p:sp>
    </p:spTree>
    <p:extLst>
      <p:ext uri="{BB962C8B-B14F-4D97-AF65-F5344CB8AC3E}">
        <p14:creationId xmlns:p14="http://schemas.microsoft.com/office/powerpoint/2010/main" val="265497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B5C5D3-586B-4881-891A-8E710E80476E}"/>
              </a:ext>
            </a:extLst>
          </p:cNvPr>
          <p:cNvPicPr>
            <a:picLocks noChangeAspect="1"/>
          </p:cNvPicPr>
          <p:nvPr/>
        </p:nvPicPr>
        <p:blipFill>
          <a:blip r:embed="rId3"/>
          <a:stretch>
            <a:fillRect/>
          </a:stretch>
        </p:blipFill>
        <p:spPr>
          <a:xfrm>
            <a:off x="1540043" y="391894"/>
            <a:ext cx="4745632" cy="5633101"/>
          </a:xfrm>
          <a:prstGeom prst="rect">
            <a:avLst/>
          </a:prstGeom>
        </p:spPr>
      </p:pic>
    </p:spTree>
    <p:extLst>
      <p:ext uri="{BB962C8B-B14F-4D97-AF65-F5344CB8AC3E}">
        <p14:creationId xmlns:p14="http://schemas.microsoft.com/office/powerpoint/2010/main" val="91181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54C314-083B-4C5E-99FD-C518219D6A42}"/>
              </a:ext>
            </a:extLst>
          </p:cNvPr>
          <p:cNvPicPr>
            <a:picLocks noGrp="1" noChangeAspect="1"/>
          </p:cNvPicPr>
          <p:nvPr>
            <p:ph idx="1"/>
          </p:nvPr>
        </p:nvPicPr>
        <p:blipFill>
          <a:blip r:embed="rId3"/>
          <a:stretch>
            <a:fillRect/>
          </a:stretch>
        </p:blipFill>
        <p:spPr>
          <a:xfrm>
            <a:off x="1648327" y="233088"/>
            <a:ext cx="5257277" cy="6391823"/>
          </a:xfrm>
          <a:prstGeom prst="rect">
            <a:avLst/>
          </a:prstGeom>
        </p:spPr>
      </p:pic>
    </p:spTree>
    <p:extLst>
      <p:ext uri="{BB962C8B-B14F-4D97-AF65-F5344CB8AC3E}">
        <p14:creationId xmlns:p14="http://schemas.microsoft.com/office/powerpoint/2010/main" val="205385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A26D12-EC0B-49C2-A6EC-23BBF03404A8}"/>
              </a:ext>
            </a:extLst>
          </p:cNvPr>
          <p:cNvPicPr>
            <a:picLocks noGrp="1" noChangeAspect="1"/>
          </p:cNvPicPr>
          <p:nvPr>
            <p:ph idx="1"/>
          </p:nvPr>
        </p:nvPicPr>
        <p:blipFill>
          <a:blip r:embed="rId3"/>
          <a:stretch>
            <a:fillRect/>
          </a:stretch>
        </p:blipFill>
        <p:spPr>
          <a:xfrm>
            <a:off x="1804738" y="144304"/>
            <a:ext cx="5184222" cy="6569391"/>
          </a:xfrm>
          <a:prstGeom prst="rect">
            <a:avLst/>
          </a:prstGeom>
        </p:spPr>
      </p:pic>
    </p:spTree>
    <p:extLst>
      <p:ext uri="{BB962C8B-B14F-4D97-AF65-F5344CB8AC3E}">
        <p14:creationId xmlns:p14="http://schemas.microsoft.com/office/powerpoint/2010/main" val="336358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E14983-63C7-4050-8E8F-079E8298AE61}"/>
              </a:ext>
            </a:extLst>
          </p:cNvPr>
          <p:cNvPicPr>
            <a:picLocks noChangeAspect="1"/>
          </p:cNvPicPr>
          <p:nvPr/>
        </p:nvPicPr>
        <p:blipFill>
          <a:blip r:embed="rId3"/>
          <a:stretch>
            <a:fillRect/>
          </a:stretch>
        </p:blipFill>
        <p:spPr>
          <a:xfrm>
            <a:off x="2312124" y="372979"/>
            <a:ext cx="4865451" cy="6232357"/>
          </a:xfrm>
          <a:prstGeom prst="rect">
            <a:avLst/>
          </a:prstGeom>
        </p:spPr>
      </p:pic>
    </p:spTree>
    <p:extLst>
      <p:ext uri="{BB962C8B-B14F-4D97-AF65-F5344CB8AC3E}">
        <p14:creationId xmlns:p14="http://schemas.microsoft.com/office/powerpoint/2010/main" val="3339777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6A76E4-B0F7-469F-9EC3-78C6B9CA8B14}"/>
              </a:ext>
            </a:extLst>
          </p:cNvPr>
          <p:cNvPicPr>
            <a:picLocks noGrp="1" noChangeAspect="1"/>
          </p:cNvPicPr>
          <p:nvPr>
            <p:ph idx="1"/>
          </p:nvPr>
        </p:nvPicPr>
        <p:blipFill>
          <a:blip r:embed="rId3"/>
          <a:stretch>
            <a:fillRect/>
          </a:stretch>
        </p:blipFill>
        <p:spPr>
          <a:xfrm>
            <a:off x="2377973" y="224301"/>
            <a:ext cx="4780816" cy="6409397"/>
          </a:xfrm>
          <a:prstGeom prst="rect">
            <a:avLst/>
          </a:prstGeom>
        </p:spPr>
      </p:pic>
    </p:spTree>
    <p:extLst>
      <p:ext uri="{BB962C8B-B14F-4D97-AF65-F5344CB8AC3E}">
        <p14:creationId xmlns:p14="http://schemas.microsoft.com/office/powerpoint/2010/main" val="1131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dirty="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dirty="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dirty="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dirty="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dirty="0">
                <a:latin typeface="Arial" panose="020B0604020202020204" pitchFamily="34" charset="0"/>
                <a:cs typeface="Arial" panose="020B0604020202020204" pitchFamily="34" charset="0"/>
              </a:rPr>
              <a:t>To advise and support </a:t>
            </a:r>
            <a:r>
              <a:rPr lang="en-GB" b="1" u="sng" dirty="0">
                <a:latin typeface="Arial" panose="020B0604020202020204" pitchFamily="34" charset="0"/>
                <a:cs typeface="Arial" panose="020B0604020202020204" pitchFamily="34" charset="0"/>
              </a:rPr>
              <a:t>all</a:t>
            </a:r>
            <a:r>
              <a:rPr lang="en-GB" b="1" dirty="0">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dirty="0">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Prospect/Bectu tries to resolve all issues as swiftly as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1450731" y="894272"/>
            <a:ext cx="7000653" cy="1171197"/>
          </a:xfrm>
        </p:spPr>
        <p:txBody>
          <a:bodyPr>
            <a:normAutofit/>
          </a:bodyPr>
          <a:lstStyle/>
          <a:p>
            <a:r>
              <a:rPr lang="en-GB" dirty="0"/>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450732" y="2417885"/>
            <a:ext cx="7000654" cy="3553144"/>
          </a:xfrm>
        </p:spPr>
        <p:txBody>
          <a:bodyPr>
            <a:normAutofit/>
          </a:bodyPr>
          <a:lstStyle/>
          <a:p>
            <a:pPr marL="0" indent="0" fontAlgn="base">
              <a:buNone/>
            </a:pPr>
            <a:r>
              <a:rPr lang="en-GB" sz="1800" dirty="0">
                <a:solidFill>
                  <a:srgbClr val="000000"/>
                </a:solidFill>
                <a:latin typeface="Arial" panose="020B0604020202020204" pitchFamily="34" charset="0"/>
              </a:rPr>
              <a:t>Representatives must: </a:t>
            </a: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dirty="0">
                <a:solidFill>
                  <a:srgbClr val="000000"/>
                </a:solidFill>
                <a:latin typeface="Arial" panose="020B0604020202020204" pitchFamily="34" charset="0"/>
              </a:rPr>
              <a:t>Act honestly, responsibly and with integrity.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Communicate respectfully and honestly.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Treat others with fairness, dignity, and respect.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Font typeface="Arial" panose="020B0604020202020204" pitchFamily="34" charset="0"/>
              <a:buChar char="•"/>
            </a:pPr>
            <a:r>
              <a:rPr lang="en-GB" sz="1800" dirty="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dirty="0"/>
          </a:p>
        </p:txBody>
      </p:sp>
    </p:spTree>
    <p:extLst>
      <p:ext uri="{BB962C8B-B14F-4D97-AF65-F5344CB8AC3E}">
        <p14:creationId xmlns:p14="http://schemas.microsoft.com/office/powerpoint/2010/main" val="419823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863" y="772568"/>
            <a:ext cx="7734650" cy="1275126"/>
          </a:xfrm>
        </p:spPr>
        <p:txBody>
          <a:bodyPr>
            <a:normAutofit/>
          </a:bodyPr>
          <a:lstStyle/>
          <a:p>
            <a:r>
              <a:rPr lang="en-US" sz="4000" dirty="0">
                <a:latin typeface="Arial"/>
                <a:cs typeface="Arial"/>
              </a:rPr>
              <a:t>Prospect/Bectu’s support for the rep</a:t>
            </a:r>
          </a:p>
        </p:txBody>
      </p:sp>
      <p:sp>
        <p:nvSpPr>
          <p:cNvPr id="3" name="TextBox 2"/>
          <p:cNvSpPr txBox="1"/>
          <p:nvPr/>
        </p:nvSpPr>
        <p:spPr>
          <a:xfrm>
            <a:off x="1222462" y="245235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dirty="0">
                <a:latin typeface="Arial"/>
                <a:cs typeface="Arial"/>
              </a:rPr>
              <a:t> </a:t>
            </a:r>
          </a:p>
        </p:txBody>
      </p:sp>
      <p:sp>
        <p:nvSpPr>
          <p:cNvPr id="6" name="TextBox 5"/>
          <p:cNvSpPr txBox="1"/>
          <p:nvPr/>
        </p:nvSpPr>
        <p:spPr>
          <a:xfrm>
            <a:off x="1150225" y="5067976"/>
            <a:ext cx="7675926" cy="477749"/>
          </a:xfrm>
          <a:prstGeom prst="rect">
            <a:avLst/>
          </a:prstGeom>
          <a:noFill/>
        </p:spPr>
        <p:txBody>
          <a:bodyPr wrap="square" lIns="0" tIns="0" rIns="0" bIns="0" rtlCol="0">
            <a:noAutofit/>
          </a:bodyPr>
          <a:lstStyle/>
          <a:p>
            <a:r>
              <a:rPr lang="en-US" sz="2600" b="1" dirty="0">
                <a:latin typeface="Arial" panose="020B0604020202020204" pitchFamily="34" charset="0"/>
                <a:cs typeface="Arial" panose="020B0604020202020204" pitchFamily="34" charset="0"/>
              </a:rPr>
              <a:t>And a big </a:t>
            </a:r>
            <a:r>
              <a:rPr lang="en-US" sz="2600" b="1" dirty="0">
                <a:solidFill>
                  <a:schemeClr val="accent1"/>
                </a:solidFill>
                <a:latin typeface="Arial" panose="020B0604020202020204" pitchFamily="34" charset="0"/>
                <a:cs typeface="Arial" panose="020B0604020202020204" pitchFamily="34" charset="0"/>
              </a:rPr>
              <a:t>thank you </a:t>
            </a:r>
            <a:r>
              <a:rPr lang="en-US" sz="2600" b="1" dirty="0">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dirty="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dirty="0">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dirty="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dirty="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dirty="0">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How things get done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dirty="0">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0.xml><?xml version="1.0" encoding="utf-8"?>
<a:theme xmlns:a="http://schemas.openxmlformats.org/drawingml/2006/main" name="9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1.xml><?xml version="1.0" encoding="utf-8"?>
<a:theme xmlns:a="http://schemas.openxmlformats.org/drawingml/2006/main" name="10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2.xml><?xml version="1.0" encoding="utf-8"?>
<a:theme xmlns:a="http://schemas.openxmlformats.org/drawingml/2006/main" name="Prospect">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 id="{0E4D9799-A400-084A-8127-C9B2540D80D8}" vid="{BA78BB53-CC98-834B-93AF-32E13E729F24}"/>
    </a:ext>
  </a:extLst>
</a:theme>
</file>

<file path=ppt/theme/theme13.xml><?xml version="1.0" encoding="utf-8"?>
<a:theme xmlns:a="http://schemas.openxmlformats.org/drawingml/2006/main" name="1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4.xml><?xml version="1.0" encoding="utf-8"?>
<a:theme xmlns:a="http://schemas.openxmlformats.org/drawingml/2006/main" name="12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5.xml><?xml version="1.0" encoding="utf-8"?>
<a:theme xmlns:a="http://schemas.openxmlformats.org/drawingml/2006/main" name="1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6.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3984B806-3579-604A-AD13-9575E32CF385}" vid="{A5032AD1-6AB6-644C-A05B-8674BAB25598}"/>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2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4.xml><?xml version="1.0" encoding="utf-8"?>
<a:theme xmlns:a="http://schemas.openxmlformats.org/drawingml/2006/main" name="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5.xml><?xml version="1.0" encoding="utf-8"?>
<a:theme xmlns:a="http://schemas.openxmlformats.org/drawingml/2006/main" name="4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6.xml><?xml version="1.0" encoding="utf-8"?>
<a:theme xmlns:a="http://schemas.openxmlformats.org/drawingml/2006/main" name="5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7.xml><?xml version="1.0" encoding="utf-8"?>
<a:theme xmlns:a="http://schemas.openxmlformats.org/drawingml/2006/main" name="6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8.xml><?xml version="1.0" encoding="utf-8"?>
<a:theme xmlns:a="http://schemas.openxmlformats.org/drawingml/2006/main" name="7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9.xml><?xml version="1.0" encoding="utf-8"?>
<a:theme xmlns:a="http://schemas.openxmlformats.org/drawingml/2006/main" name="8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4" ma:contentTypeDescription="Create a new document." ma:contentTypeScope="" ma:versionID="429a7a54ce5e57d4daee116aa59826e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7d09396a319e3cc611ff9a92311abac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6D8CD-B464-4C45-A54C-BC7C2910B2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4C7883-058B-4FDF-8C9E-BF22D1C2B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585F4-506A-4A03-9D91-E35A78FF5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10631</TotalTime>
  <Words>4801</Words>
  <Application>Microsoft Office PowerPoint</Application>
  <PresentationFormat>Widescreen</PresentationFormat>
  <Paragraphs>476</Paragraphs>
  <Slides>38</Slides>
  <Notes>38</Notes>
  <HiddenSlides>1</HiddenSlides>
  <MMClips>0</MMClips>
  <ScaleCrop>false</ScaleCrop>
  <HeadingPairs>
    <vt:vector size="4" baseType="variant">
      <vt:variant>
        <vt:lpstr>Theme</vt:lpstr>
      </vt:variant>
      <vt:variant>
        <vt:i4>16</vt:i4>
      </vt:variant>
      <vt:variant>
        <vt:lpstr>Slide Titles</vt:lpstr>
      </vt:variant>
      <vt:variant>
        <vt:i4>38</vt:i4>
      </vt:variant>
    </vt:vector>
  </HeadingPairs>
  <TitlesOfParts>
    <vt:vector size="54" baseType="lpstr">
      <vt:lpstr>Prospect-Bectu-theme</vt:lpstr>
      <vt:lpstr>1_Prospect-Bectu-theme</vt:lpstr>
      <vt:lpstr>2_Prospect-Bectu-theme</vt:lpstr>
      <vt:lpstr>3_Prospect-Bectu-theme</vt:lpstr>
      <vt:lpstr>4_Prospect-Bectu-theme</vt:lpstr>
      <vt:lpstr>5_Prospect-Bectu-theme</vt:lpstr>
      <vt:lpstr>6_Prospect-Bectu-theme</vt:lpstr>
      <vt:lpstr>7_Prospect-Bectu-theme</vt:lpstr>
      <vt:lpstr>8_Prospect-Bectu-theme</vt:lpstr>
      <vt:lpstr>9_Prospect-Bectu-theme</vt:lpstr>
      <vt:lpstr>10_Prospect-Bectu-theme</vt:lpstr>
      <vt:lpstr>Prospect</vt:lpstr>
      <vt:lpstr>11_Prospect-Bectu-theme</vt:lpstr>
      <vt:lpstr>12_Prospect-Bectu-theme</vt:lpstr>
      <vt:lpstr>13_Prospect-Bectu-theme</vt:lpstr>
      <vt:lpstr>1_Prospect-Bectu</vt:lpstr>
      <vt:lpstr>Pre course reading</vt:lpstr>
      <vt:lpstr>Personal cases and the rights of members (updated version 1.6 January 2024)</vt:lpstr>
      <vt:lpstr>What is a personal case?</vt:lpstr>
      <vt:lpstr>The member has rights in the workplace</vt:lpstr>
      <vt:lpstr>Prospect/Bectu’s role in a personal case</vt:lpstr>
      <vt:lpstr>Reps role in a personal case</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Putting the case</vt:lpstr>
      <vt:lpstr>Investigation Meetings – Ground Rules </vt:lpstr>
      <vt:lpstr>Hearings: Ground rules</vt:lpstr>
      <vt:lpstr>The outcome</vt:lpstr>
      <vt:lpstr>Watch out for…</vt:lpstr>
      <vt:lpstr>Legal cases</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Homework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174</cp:revision>
  <cp:lastPrinted>2020-02-20T12:30:12Z</cp:lastPrinted>
  <dcterms:created xsi:type="dcterms:W3CDTF">2019-10-02T11:31:35Z</dcterms:created>
  <dcterms:modified xsi:type="dcterms:W3CDTF">2024-01-22T15:47:38Z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ies>
</file>