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 id="2147483710" r:id="rId6"/>
    <p:sldMasterId id="2147483715" r:id="rId7"/>
    <p:sldMasterId id="2147483720" r:id="rId8"/>
    <p:sldMasterId id="2147483725" r:id="rId9"/>
    <p:sldMasterId id="2147483730" r:id="rId10"/>
    <p:sldMasterId id="2147483735" r:id="rId11"/>
  </p:sldMasterIdLst>
  <p:notesMasterIdLst>
    <p:notesMasterId r:id="rId38"/>
  </p:notesMasterIdLst>
  <p:handoutMasterIdLst>
    <p:handoutMasterId r:id="rId39"/>
  </p:handoutMasterIdLst>
  <p:sldIdLst>
    <p:sldId id="563" r:id="rId12"/>
    <p:sldId id="594" r:id="rId13"/>
    <p:sldId id="558" r:id="rId14"/>
    <p:sldId id="639" r:id="rId15"/>
    <p:sldId id="534" r:id="rId16"/>
    <p:sldId id="646" r:id="rId17"/>
    <p:sldId id="549" r:id="rId18"/>
    <p:sldId id="550" r:id="rId19"/>
    <p:sldId id="551" r:id="rId20"/>
    <p:sldId id="552" r:id="rId21"/>
    <p:sldId id="647" r:id="rId22"/>
    <p:sldId id="648" r:id="rId23"/>
    <p:sldId id="640" r:id="rId24"/>
    <p:sldId id="649" r:id="rId25"/>
    <p:sldId id="650" r:id="rId26"/>
    <p:sldId id="651" r:id="rId27"/>
    <p:sldId id="652" r:id="rId28"/>
    <p:sldId id="653" r:id="rId29"/>
    <p:sldId id="654" r:id="rId30"/>
    <p:sldId id="598" r:id="rId31"/>
    <p:sldId id="599" r:id="rId32"/>
    <p:sldId id="635" r:id="rId33"/>
    <p:sldId id="636" r:id="rId34"/>
    <p:sldId id="637" r:id="rId35"/>
    <p:sldId id="638" r:id="rId36"/>
    <p:sldId id="634" r:id="rId37"/>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82FD6-E142-4868-92F5-F3A3C3547DE9}" v="14" dt="2025-01-09T11:00:44.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4" autoAdjust="0"/>
    <p:restoredTop sz="55923" autoAdjust="0"/>
  </p:normalViewPr>
  <p:slideViewPr>
    <p:cSldViewPr snapToGrid="0" snapToObjects="1">
      <p:cViewPr varScale="1">
        <p:scale>
          <a:sx n="40" d="100"/>
          <a:sy n="40" d="100"/>
        </p:scale>
        <p:origin x="36" y="18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3" d="100"/>
          <a:sy n="73" d="100"/>
        </p:scale>
        <p:origin x="2900" y="64"/>
      </p:cViewPr>
      <p:guideLst>
        <p:guide orient="horz" pos="2880"/>
        <p:guide pos="2160"/>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3CE82FD6-E142-4868-92F5-F3A3C3547DE9}"/>
    <pc:docChg chg="modSld">
      <pc:chgData name="Kathryn Sharratt" userId="S::kathryn.sharratt@prospect.org.uk::97cf956a-b3a7-4e73-864d-44684f77c5c1" providerId="AD" clId="Web-{3CE82FD6-E142-4868-92F5-F3A3C3547DE9}" dt="2025-01-09T11:00:44.498" v="12" actId="20577"/>
      <pc:docMkLst>
        <pc:docMk/>
      </pc:docMkLst>
      <pc:sldChg chg="modSp">
        <pc:chgData name="Kathryn Sharratt" userId="S::kathryn.sharratt@prospect.org.uk::97cf956a-b3a7-4e73-864d-44684f77c5c1" providerId="AD" clId="Web-{3CE82FD6-E142-4868-92F5-F3A3C3547DE9}" dt="2025-01-09T11:00:44.498" v="12" actId="20577"/>
        <pc:sldMkLst>
          <pc:docMk/>
          <pc:sldMk cId="4270605897" sldId="558"/>
        </pc:sldMkLst>
        <pc:spChg chg="mod">
          <ac:chgData name="Kathryn Sharratt" userId="S::kathryn.sharratt@prospect.org.uk::97cf956a-b3a7-4e73-864d-44684f77c5c1" providerId="AD" clId="Web-{3CE82FD6-E142-4868-92F5-F3A3C3547DE9}" dt="2025-01-09T11:00:44.498" v="12" actId="20577"/>
          <ac:spMkLst>
            <pc:docMk/>
            <pc:sldMk cId="4270605897" sldId="558"/>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09/01/2025</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1/9/2025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10.30am</a:t>
            </a:r>
          </a:p>
          <a:p>
            <a:r>
              <a:rPr lang="en-US" dirty="0"/>
              <a:t>Were procedure right? No, the following needs to be found out…..</a:t>
            </a:r>
          </a:p>
          <a:p>
            <a:pPr marL="171450" indent="-171450">
              <a:buFont typeface="Arial" panose="020B0604020202020204" pitchFamily="34" charset="0"/>
              <a:buChar char="•"/>
            </a:pPr>
            <a:r>
              <a:rPr lang="en-US" dirty="0"/>
              <a:t>None</a:t>
            </a:r>
            <a:r>
              <a:rPr lang="en-US" baseline="0" dirty="0"/>
              <a:t> or poor investigation</a:t>
            </a:r>
          </a:p>
          <a:p>
            <a:pPr marL="171450" indent="-171450">
              <a:buFont typeface="Arial" panose="020B0604020202020204" pitchFamily="34" charset="0"/>
              <a:buChar char="•"/>
            </a:pPr>
            <a:r>
              <a:rPr lang="en-US" baseline="0" dirty="0"/>
              <a:t>No evidence presented about attendance, in the first sentence of the letter states members of management were abused? Witness statements? </a:t>
            </a:r>
          </a:p>
          <a:p>
            <a:pPr marL="171450" indent="-171450">
              <a:buFont typeface="Arial" panose="020B0604020202020204" pitchFamily="34" charset="0"/>
              <a:buChar char="•"/>
            </a:pPr>
            <a:r>
              <a:rPr lang="en-US" baseline="0" dirty="0"/>
              <a:t>It states in the procedure that an accompanying rep IS allowed to speak</a:t>
            </a:r>
          </a:p>
          <a:p>
            <a:pPr marL="171450" indent="-171450">
              <a:buFont typeface="Arial" panose="020B0604020202020204" pitchFamily="34" charset="0"/>
              <a:buChar char="•"/>
            </a:pPr>
            <a:r>
              <a:rPr lang="en-US" baseline="0" dirty="0"/>
              <a:t>Meeting time is inconvenient and the procedure allows it to be changed</a:t>
            </a:r>
          </a:p>
          <a:p>
            <a:pPr marL="171450" indent="-171450">
              <a:buFont typeface="Arial" panose="020B0604020202020204" pitchFamily="34" charset="0"/>
              <a:buChar char="•"/>
            </a:pPr>
            <a:r>
              <a:rPr lang="en-US" baseline="0" dirty="0"/>
              <a:t>Time between incident and process is very long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Are there any mitigating circumstances? </a:t>
            </a:r>
          </a:p>
          <a:p>
            <a:pPr marL="171450" indent="-171450">
              <a:buFont typeface="Arial" panose="020B0604020202020204" pitchFamily="34" charset="0"/>
              <a:buChar char="•"/>
            </a:pPr>
            <a:r>
              <a:rPr lang="en-US" baseline="0" dirty="0"/>
              <a:t>Yes, medical problems, sick noted, side effects of medication. </a:t>
            </a:r>
          </a:p>
          <a:p>
            <a:pPr marL="171450" indent="-171450">
              <a:buFont typeface="Arial" panose="020B0604020202020204" pitchFamily="34" charset="0"/>
              <a:buChar char="•"/>
            </a:pPr>
            <a:r>
              <a:rPr lang="en-US" baseline="0" dirty="0"/>
              <a:t>Home life disrupted and dependents to be looked after and every effort made by using </a:t>
            </a:r>
            <a:r>
              <a:rPr lang="en-US" baseline="0" dirty="0" err="1"/>
              <a:t>neighbours</a:t>
            </a:r>
            <a:r>
              <a:rPr lang="en-US" baseline="0" dirty="0"/>
              <a:t> to get into work.</a:t>
            </a:r>
          </a:p>
          <a:p>
            <a:pPr marL="171450" indent="-171450">
              <a:buFont typeface="Arial" panose="020B0604020202020204" pitchFamily="34" charset="0"/>
              <a:buChar char="•"/>
            </a:pPr>
            <a:r>
              <a:rPr lang="en-US" baseline="0" dirty="0"/>
              <a:t>Request for flexible working ignored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err="1"/>
              <a:t>Behaviour</a:t>
            </a:r>
            <a:r>
              <a:rPr lang="en-US" baseline="0" dirty="0"/>
              <a:t> and action of management;</a:t>
            </a:r>
          </a:p>
          <a:p>
            <a:pPr marL="171450" indent="-171450">
              <a:buFont typeface="Arial" panose="020B0604020202020204" pitchFamily="34" charset="0"/>
              <a:buChar char="•"/>
            </a:pPr>
            <a:r>
              <a:rPr lang="en-US" baseline="0" dirty="0"/>
              <a:t>Poor</a:t>
            </a:r>
          </a:p>
          <a:p>
            <a:pPr marL="171450" indent="-171450">
              <a:buFont typeface="Arial" panose="020B0604020202020204" pitchFamily="34" charset="0"/>
              <a:buChar char="•"/>
            </a:pPr>
            <a:r>
              <a:rPr lang="en-US" baseline="0" dirty="0"/>
              <a:t>Skeptical of stress/illness</a:t>
            </a:r>
          </a:p>
          <a:p>
            <a:pPr marL="171450" indent="-171450">
              <a:buFont typeface="Arial" panose="020B0604020202020204" pitchFamily="34" charset="0"/>
              <a:buChar char="•"/>
            </a:pPr>
            <a:r>
              <a:rPr lang="en-US" baseline="0" dirty="0"/>
              <a:t>Pre judged prior to meeting</a:t>
            </a:r>
          </a:p>
          <a:p>
            <a:pPr marL="171450" indent="-171450">
              <a:buFont typeface="Arial" panose="020B0604020202020204" pitchFamily="34" charset="0"/>
              <a:buChar char="•"/>
            </a:pPr>
            <a:r>
              <a:rPr lang="en-US" baseline="0" dirty="0"/>
              <a:t>Possibly bullying, (if a counter grievance is raised by the member, it stops the disciplinary process until the grievance is heard. )</a:t>
            </a:r>
          </a:p>
          <a:p>
            <a:endParaRPr lang="en-US" baseline="0" dirty="0"/>
          </a:p>
          <a:p>
            <a:r>
              <a:rPr lang="en-US" baseline="0" dirty="0"/>
              <a:t>Main learning outcomes; ensuring correct procedures but can’t rely on the employer. </a:t>
            </a:r>
          </a:p>
          <a:p>
            <a:r>
              <a:rPr lang="en-US" baseline="0" dirty="0"/>
              <a:t>The procedures were not followed by management and was so badly handled that it is unfair and should be thrown out.</a:t>
            </a:r>
          </a:p>
          <a:p>
            <a:r>
              <a:rPr lang="en-US" baseline="0" dirty="0"/>
              <a:t>Reference to Talon Engineering v Smith case (</a:t>
            </a:r>
            <a:r>
              <a:rPr lang="en-US" baseline="0" dirty="0" err="1"/>
              <a:t>knobhead</a:t>
            </a:r>
            <a:r>
              <a:rPr lang="en-US" baseline="0" dirty="0"/>
              <a:t>). The management may just go ‘so what’ and carry on with the disciplinary action anyway. Reps need to be reminded they still have to prepare the member and the caser as it will still go ahead. </a:t>
            </a:r>
          </a:p>
          <a:p>
            <a:endParaRPr lang="en-US" baseline="0" dirty="0"/>
          </a:p>
          <a:p>
            <a:r>
              <a:rPr lang="en-US" baseline="0" dirty="0"/>
              <a:t>Good case study for reps to be mindful of as it highlights the significance of procedure. </a:t>
            </a:r>
          </a:p>
          <a:p>
            <a:endParaRPr lang="en-US" baseline="0" dirty="0"/>
          </a:p>
          <a:p>
            <a:endParaRPr lang="en-GB"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2090098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pitfalls are added as the most common mistakes new reps still do – worth reminding reps the importance of keeping information secure I everything they do and adopt good practice at all times to prevent any type of breach. </a:t>
            </a:r>
          </a:p>
          <a:p>
            <a:endParaRPr lang="en-US" dirty="0"/>
          </a:p>
          <a:p>
            <a:r>
              <a:rPr lang="en-US" dirty="0"/>
              <a:t>The first point goes in more details around the new rep/case handler continuing a positive relationship with their manager around facility time required – when and how much if not stated in agreement/policy. Also, what other needs are required; lockable filing cabinet/secure email/private space for meetings? Noticeboard etc.</a:t>
            </a:r>
          </a:p>
          <a:p>
            <a:endParaRPr lang="en-US" dirty="0"/>
          </a:p>
          <a:p>
            <a:r>
              <a:rPr lang="en-US" dirty="0"/>
              <a:t>The secure use of email needed goes further on this point as some reps may share a computer or space and just reminding them that a private phone call should be done in private and a file on a shared computer should be marked private and confidential or locked for no others access. Some reps may prefer to set up a rep email address for any rep related queries can be filtered from a work email. </a:t>
            </a:r>
          </a:p>
          <a:p>
            <a:endParaRPr lang="en-US" dirty="0"/>
          </a:p>
          <a:p>
            <a:r>
              <a:rPr lang="en-US" dirty="0"/>
              <a:t>Remember any work stored on a computer owned by your place of work will make the company the controller of the data. </a:t>
            </a: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25660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74107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66142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3459013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65528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315713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393296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26783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reason this is a good case for reps to bear in mind is because it highlights the significance of procedure. </a:t>
            </a:r>
          </a:p>
          <a:p>
            <a:endParaRPr lang="en-GB" dirty="0"/>
          </a:p>
          <a:p>
            <a:r>
              <a:rPr lang="en-GB" dirty="0"/>
              <a:t>The ACAS Code of Practice on Discipline &amp; Grievance says that in the event that a union member’s nominated representative is not available to accompany them to a grievance or disciplinary then the employer should allow a five day postponement in order for alternative arrangements to be made. </a:t>
            </a:r>
          </a:p>
          <a:p>
            <a:endParaRPr lang="en-GB" dirty="0"/>
          </a:p>
          <a:p>
            <a:r>
              <a:rPr lang="en-GB" dirty="0"/>
              <a:t>In this case, the employer ignored the issue of availability of the rep and proceeded to the disciplinary, dismissing the employee in her absence. </a:t>
            </a:r>
          </a:p>
          <a:p>
            <a:endParaRPr lang="en-GB" dirty="0"/>
          </a:p>
          <a:p>
            <a:r>
              <a:rPr lang="en-GB" dirty="0"/>
              <a:t>The tribunal, quite properly, ruled that this had been contrary to natural justice and that the employer’s haste rendered the dismissal unfair. </a:t>
            </a:r>
          </a:p>
          <a:p>
            <a:endParaRPr lang="en-GB" dirty="0"/>
          </a:p>
          <a:p>
            <a:r>
              <a:rPr lang="en-GB" dirty="0"/>
              <a:t>There are obviously satellite issues around contributory fault, etc., but this doesn’t change the main message that procedure, whilst not the be-all-and-end-all in cases, is nonetheless important.</a:t>
            </a:r>
          </a:p>
          <a:p>
            <a:r>
              <a:rPr lang="en-GB" dirty="0"/>
              <a:t>(as per Prospect/</a:t>
            </a:r>
            <a:r>
              <a:rPr lang="en-GB" dirty="0" err="1"/>
              <a:t>bectu</a:t>
            </a:r>
            <a:r>
              <a:rPr lang="en-GB" baseline="0" dirty="0"/>
              <a:t> legal advice)</a:t>
            </a:r>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775912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10.15 – 10.30 for next few slides</a:t>
            </a:r>
          </a:p>
          <a:p>
            <a:endParaRPr lang="en-GB" dirty="0"/>
          </a:p>
          <a:p>
            <a:r>
              <a:rPr lang="en-GB" dirty="0"/>
              <a:t>Remind reps of the Alex case and how no investigation is automatically unfair and does not follow the process/procedures set out in most companies policy.</a:t>
            </a:r>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362377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makes</a:t>
            </a:r>
            <a:r>
              <a:rPr lang="en-GB" baseline="0" dirty="0"/>
              <a:t> a good investigator (recap on last activity day before)</a:t>
            </a:r>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2506318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40 – 10.55</a:t>
            </a:r>
          </a:p>
          <a:p>
            <a:r>
              <a:rPr lang="en-US" dirty="0"/>
              <a:t>Split</a:t>
            </a:r>
            <a:r>
              <a:rPr lang="en-US" baseline="0" dirty="0"/>
              <a:t> group into pairs and ask them to read through the evidence on page 75 - 79 and then using the evidence build the case using the headings (strength weaknesses, mitigation </a:t>
            </a:r>
            <a:r>
              <a:rPr lang="en-US" baseline="0" dirty="0" err="1"/>
              <a:t>etc</a:t>
            </a:r>
            <a:r>
              <a:rPr lang="en-US" baseline="0" dirty="0"/>
              <a:t>) in the pages following the evidence. </a:t>
            </a:r>
          </a:p>
          <a:p>
            <a:endParaRPr lang="en-US" dirty="0"/>
          </a:p>
          <a:p>
            <a:r>
              <a:rPr lang="en-US" dirty="0"/>
              <a:t>Tutors</a:t>
            </a:r>
            <a:r>
              <a:rPr lang="en-US" baseline="0" dirty="0"/>
              <a:t> need to </a:t>
            </a:r>
            <a:r>
              <a:rPr lang="en-US" baseline="0" dirty="0" err="1"/>
              <a:t>emphasise</a:t>
            </a:r>
            <a:r>
              <a:rPr lang="en-US" baseline="0" dirty="0"/>
              <a:t> to ensure delegates concentrate on the arguments of  the case. Clarify that mitigation provides explanation and not </a:t>
            </a:r>
            <a:r>
              <a:rPr lang="en-US" baseline="0" dirty="0" err="1"/>
              <a:t>defence</a:t>
            </a:r>
            <a:r>
              <a:rPr lang="en-US" baseline="0" dirty="0"/>
              <a:t> but can be part of the remedy. </a:t>
            </a:r>
          </a:p>
          <a:p>
            <a:endParaRPr lang="en-US" baseline="0" dirty="0"/>
          </a:p>
          <a:p>
            <a:r>
              <a:rPr lang="en-US" baseline="0" dirty="0"/>
              <a:t>10.55 – 11.20</a:t>
            </a:r>
          </a:p>
          <a:p>
            <a:r>
              <a:rPr lang="en-US" baseline="0" dirty="0"/>
              <a:t>Follow the strategy format and plan your strengths and weaknesses, mitigation circumstances for the case. </a:t>
            </a:r>
          </a:p>
          <a:p>
            <a:r>
              <a:rPr lang="en-US" baseline="0" dirty="0"/>
              <a:t>Emphasis that procedure HAS been followed and to ensure preparation for the meeting has been completed. Feedback must be from both people in the pair.</a:t>
            </a:r>
          </a:p>
          <a:p>
            <a:r>
              <a:rPr lang="en-US" baseline="0" dirty="0"/>
              <a:t>After feedback, go through the results on the following slides.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a:p>
        </p:txBody>
      </p:sp>
    </p:spTree>
    <p:extLst>
      <p:ext uri="{BB962C8B-B14F-4D97-AF65-F5344CB8AC3E}">
        <p14:creationId xmlns:p14="http://schemas.microsoft.com/office/powerpoint/2010/main" val="1341295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11.20– 11.40</a:t>
            </a:r>
          </a:p>
        </p:txBody>
      </p:sp>
      <p:sp>
        <p:nvSpPr>
          <p:cNvPr id="4" name="Slide Number Placeholder 3"/>
          <p:cNvSpPr>
            <a:spLocks noGrp="1"/>
          </p:cNvSpPr>
          <p:nvPr>
            <p:ph type="sldNum" sz="quarter" idx="10"/>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2760711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11.40</a:t>
            </a:r>
            <a:r>
              <a:rPr lang="en-GB" baseline="0" dirty="0"/>
              <a:t> – 11.50</a:t>
            </a:r>
          </a:p>
          <a:p>
            <a:r>
              <a:rPr lang="en-GB" dirty="0"/>
              <a:t>He had gone on sick leave due to the stress of these proceedings and had been on leave for nearly 12 months on full pay due to his senior role and long service.</a:t>
            </a:r>
          </a:p>
          <a:p>
            <a:r>
              <a:rPr lang="en-GB" dirty="0"/>
              <a:t>HR Director and she asked for an ‘Off the record’ discussion in which she informed the rep that they were looking at dismissal on grounds of gross misconduct</a:t>
            </a:r>
          </a:p>
          <a:p>
            <a:r>
              <a:rPr lang="en-GB" dirty="0"/>
              <a:t>Based on evidence, rep tried to throw out the case. But HR carried on with a disciplinary procedure. The</a:t>
            </a:r>
            <a:r>
              <a:rPr lang="en-GB" baseline="0" dirty="0"/>
              <a:t> rep</a:t>
            </a:r>
            <a:r>
              <a:rPr lang="en-GB" dirty="0"/>
              <a:t> approached the HR director and suggested would they like to pursue a settlement agreement on a without prejudice basis.</a:t>
            </a:r>
          </a:p>
          <a:p>
            <a:endParaRPr lang="en-GB" dirty="0"/>
          </a:p>
          <a:p>
            <a:r>
              <a:rPr lang="en-GB" dirty="0"/>
              <a:t>The</a:t>
            </a:r>
            <a:r>
              <a:rPr lang="en-GB" baseline="0" dirty="0"/>
              <a:t> rep</a:t>
            </a:r>
            <a:r>
              <a:rPr lang="en-GB" dirty="0"/>
              <a:t> was informed that they would like to see the process through as they were convinced that they could and would dismiss him.</a:t>
            </a:r>
          </a:p>
          <a:p>
            <a:r>
              <a:rPr lang="en-GB" dirty="0"/>
              <a:t>The actual meeting lasted for a total of 10 hours without many breaks and due to witnesses being called.</a:t>
            </a:r>
          </a:p>
          <a:p>
            <a:r>
              <a:rPr lang="en-GB" dirty="0"/>
              <a:t>The witness who spoke on his behalf used such bad language as a matter of course that it demonstrated to the chair of the meeting that what the</a:t>
            </a:r>
            <a:r>
              <a:rPr lang="en-GB" baseline="0" dirty="0"/>
              <a:t> rep</a:t>
            </a:r>
            <a:r>
              <a:rPr lang="en-GB" dirty="0"/>
              <a:t> had been saying was correct all along.</a:t>
            </a:r>
          </a:p>
          <a:p>
            <a:r>
              <a:rPr lang="en-GB" dirty="0"/>
              <a:t>This put the company in a difficult position as the</a:t>
            </a:r>
            <a:r>
              <a:rPr lang="en-GB" baseline="0" dirty="0"/>
              <a:t> rep </a:t>
            </a:r>
            <a:r>
              <a:rPr lang="en-GB" dirty="0"/>
              <a:t>insisted that all the department was investigated and potentially disciplined as it was automatically unfair to have just victimised our member.</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24</a:t>
            </a:fld>
            <a:endParaRPr lang="en-US"/>
          </a:p>
        </p:txBody>
      </p:sp>
    </p:spTree>
    <p:extLst>
      <p:ext uri="{BB962C8B-B14F-4D97-AF65-F5344CB8AC3E}">
        <p14:creationId xmlns:p14="http://schemas.microsoft.com/office/powerpoint/2010/main" val="3041604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it is very unlikely that an</a:t>
            </a:r>
            <a:r>
              <a:rPr lang="en-GB" baseline="0" dirty="0"/>
              <a:t> employer would agree to a settlement agreement when they think they can dismiss the person for free.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1485255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71502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10.30</a:t>
            </a:r>
            <a:r>
              <a:rPr lang="en-US" baseline="0" dirty="0"/>
              <a:t> – 10.40</a:t>
            </a:r>
          </a:p>
          <a:p>
            <a:pPr marL="0" indent="0">
              <a:buFont typeface="Arial" panose="020B0604020202020204" pitchFamily="34" charset="0"/>
              <a:buNone/>
            </a:pPr>
            <a:r>
              <a:rPr lang="en-US" dirty="0"/>
              <a:t>Answers</a:t>
            </a:r>
            <a:r>
              <a:rPr lang="en-US" baseline="0" dirty="0"/>
              <a:t> we’re looking for;</a:t>
            </a:r>
            <a:endParaRPr lang="en-US" dirty="0"/>
          </a:p>
          <a:p>
            <a:pPr marL="171450" indent="-171450">
              <a:buFont typeface="Arial" panose="020B0604020202020204" pitchFamily="34" charset="0"/>
              <a:buChar char="•"/>
            </a:pPr>
            <a:r>
              <a:rPr lang="en-US" dirty="0"/>
              <a:t>Did Elaine listen</a:t>
            </a:r>
            <a:r>
              <a:rPr lang="en-US" baseline="0" dirty="0"/>
              <a:t> to Andy? NO!</a:t>
            </a:r>
          </a:p>
          <a:p>
            <a:pPr marL="171450" indent="-171450">
              <a:buFont typeface="Arial" panose="020B0604020202020204" pitchFamily="34" charset="0"/>
              <a:buChar char="•"/>
            </a:pPr>
            <a:r>
              <a:rPr lang="en-US" baseline="0" dirty="0"/>
              <a:t>Did Elaine understand what the management wanted at the meeting? </a:t>
            </a:r>
          </a:p>
          <a:p>
            <a:pPr marL="0" indent="0">
              <a:buFont typeface="Arial" panose="020B0604020202020204" pitchFamily="34" charset="0"/>
              <a:buNone/>
            </a:pPr>
            <a:r>
              <a:rPr lang="en-US" baseline="0" dirty="0"/>
              <a:t>No, she was talking over managers and was deciding the issue was work pressure. </a:t>
            </a:r>
          </a:p>
          <a:p>
            <a:pPr marL="0" indent="0">
              <a:buFont typeface="Arial" panose="020B0604020202020204" pitchFamily="34" charset="0"/>
              <a:buNone/>
            </a:pPr>
            <a:r>
              <a:rPr lang="en-US" baseline="0" dirty="0"/>
              <a:t>No confirmation/discussion from her about risk assessments or health and safety issues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dirty="0"/>
              <a:t>Do</a:t>
            </a:r>
            <a:r>
              <a:rPr lang="en-US" baseline="0" dirty="0"/>
              <a:t> you think she represented the member correctly? No, she never gave him a chance to talk! She clearly hadn’t prepped the member prior to the meeting either. </a:t>
            </a:r>
          </a:p>
          <a:p>
            <a:pPr marL="171450" indent="-171450">
              <a:buFont typeface="Arial" panose="020B0604020202020204" pitchFamily="34" charset="0"/>
              <a:buChar char="•"/>
            </a:pPr>
            <a:r>
              <a:rPr lang="en-US" baseline="0" dirty="0"/>
              <a:t>Do you think it was appropriate for Elaine to attend? It was an investigation meeting. Check your workplace policy/seek ACAS policy if yours is unclear. It wasn’t inappropriate for her to attend if the manager had no issue with it but she shouldn’t have spoken or answered questions meant for Andy.</a:t>
            </a:r>
          </a:p>
          <a:p>
            <a:pPr marL="171450" indent="-171450">
              <a:buFont typeface="Arial" panose="020B0604020202020204" pitchFamily="34" charset="0"/>
              <a:buChar char="•"/>
            </a:pPr>
            <a:r>
              <a:rPr lang="en-US" baseline="0" dirty="0"/>
              <a:t>What would you have done differently? Obviously, this is up for discussion but hopefully no one thought this was a great example! Answers we’re looking for include; </a:t>
            </a:r>
          </a:p>
          <a:p>
            <a:pPr marL="171450" indent="-171450">
              <a:buFont typeface="Arial" panose="020B0604020202020204" pitchFamily="34" charset="0"/>
              <a:buChar char="•"/>
            </a:pPr>
            <a:r>
              <a:rPr lang="en-US" baseline="0" dirty="0"/>
              <a:t>During pre meeting – did Andy cut corners and put people at risk? </a:t>
            </a:r>
          </a:p>
          <a:p>
            <a:pPr marL="171450" indent="-171450">
              <a:buFont typeface="Arial" panose="020B0604020202020204" pitchFamily="34" charset="0"/>
              <a:buChar char="•"/>
            </a:pPr>
            <a:r>
              <a:rPr lang="en-US" baseline="0" dirty="0"/>
              <a:t>Did the staff underneath him cut corners without his knowledge?</a:t>
            </a:r>
          </a:p>
          <a:p>
            <a:pPr marL="171450" indent="-171450">
              <a:buFont typeface="Arial" panose="020B0604020202020204" pitchFamily="34" charset="0"/>
              <a:buChar char="•"/>
            </a:pPr>
            <a:r>
              <a:rPr lang="en-US" baseline="0" dirty="0"/>
              <a:t>Was he trained to write a risk assessment? </a:t>
            </a:r>
          </a:p>
          <a:p>
            <a:pPr marL="171450" indent="-171450">
              <a:buFont typeface="Arial" panose="020B0604020202020204" pitchFamily="34" charset="0"/>
              <a:buChar char="•"/>
            </a:pPr>
            <a:r>
              <a:rPr lang="en-US" baseline="0" dirty="0"/>
              <a:t>Did someone co-sign the risk assessments?</a:t>
            </a:r>
          </a:p>
          <a:p>
            <a:pPr marL="171450" indent="-171450">
              <a:buFont typeface="Arial" panose="020B0604020202020204" pitchFamily="34" charset="0"/>
              <a:buChar char="•"/>
            </a:pPr>
            <a:r>
              <a:rPr lang="en-US" baseline="0" dirty="0"/>
              <a:t>Was there undue pressure on Andy to hit the deadline? </a:t>
            </a:r>
            <a:endParaRPr lang="en-US" dirty="0"/>
          </a:p>
          <a:p>
            <a:endParaRPr lang="en-US" dirty="0"/>
          </a:p>
          <a:p>
            <a:r>
              <a:rPr lang="en-US" dirty="0"/>
              <a:t>Investigations don’t always</a:t>
            </a:r>
            <a:r>
              <a:rPr lang="en-US" baseline="0" dirty="0"/>
              <a:t> allow for reps to attend – promote discussion if still unclear.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71798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t>
            </a:r>
            <a:r>
              <a:rPr lang="en-US" dirty="0"/>
              <a:t>ay change the groups around from last time</a:t>
            </a:r>
            <a:r>
              <a:rPr lang="en-US" baseline="0" dirty="0"/>
              <a:t> and as there are only three points, move delegates into three groups. </a:t>
            </a:r>
          </a:p>
          <a:p>
            <a:endParaRPr lang="en-US" baseline="0" dirty="0"/>
          </a:p>
          <a:p>
            <a:r>
              <a:rPr lang="en-US" baseline="0" dirty="0"/>
              <a:t>Answers we’re looking for; </a:t>
            </a:r>
          </a:p>
          <a:p>
            <a:endParaRPr lang="en-US" baseline="0" dirty="0"/>
          </a:p>
          <a:p>
            <a:r>
              <a:rPr lang="en-US" baseline="0" dirty="0"/>
              <a:t>Activity D as with activity C, use the extract from the ACAS code of practice (page 41/42) to decide how delegates would answer questions on the right to be accompanied (page 40)</a:t>
            </a:r>
          </a:p>
          <a:p>
            <a:endParaRPr lang="en-US" baseline="0" dirty="0"/>
          </a:p>
          <a:p>
            <a:r>
              <a:rPr lang="en-US" baseline="0" dirty="0"/>
              <a:t>Point 1; </a:t>
            </a:r>
          </a:p>
          <a:p>
            <a:r>
              <a:rPr lang="en-US" baseline="0" dirty="0"/>
              <a:t>Yes, as a voluntary rep you don’t have to take on any case you’re uncomfortable with. Under the code section 14 (they have to be willing) and from the guide it does say they don’t have to accept the case (penultimate paragraph). Mentions as new reps though they won’t feel comfortable with their first case (that is usual and they need to build their confidence).</a:t>
            </a:r>
          </a:p>
          <a:p>
            <a:r>
              <a:rPr lang="en-US" baseline="0" dirty="0"/>
              <a:t>Point 2: </a:t>
            </a:r>
          </a:p>
          <a:p>
            <a:r>
              <a:rPr lang="en-US" baseline="0" dirty="0"/>
              <a:t>Evidence in ‘Extract from discipline and grievance at work (section 2 on page 41/42). As it is informal you do not attract the right to  accompany the member. However, you may wish to raise with the manager if the member is in distress (their duty of care). Generally refusal for company may imply some unfair practice. If the meeting is above board, why not let you attend as a silent witness? Point out section 13 in code states what makes a formal meeting. Rep should advise member, if the meeting is informal it can’t result in a sanction. The most that can be done is a note made on their file that can be used in evidence that the meeting has taken place and member was aware of situation or asked to explain their actions.</a:t>
            </a:r>
          </a:p>
          <a:p>
            <a:r>
              <a:rPr lang="en-US" baseline="0" dirty="0"/>
              <a:t>Point 3; </a:t>
            </a:r>
          </a:p>
          <a:p>
            <a:r>
              <a:rPr lang="en-US" baseline="0" dirty="0"/>
              <a:t>Evidence in the point 17 (page 42). The companion/rep can address the hearing, sum up the workers case. Rep cannot answer direct questions put to the members. You can also ask for an adjournment if you feel the member is distressed and use the time to go over what the member should say. Where you can sum up, in this instance, you could say how the member has answered and to keep asking the question is upsetting the member.</a:t>
            </a:r>
          </a:p>
          <a:p>
            <a:endParaRPr lang="en-US" baseline="0" dirty="0"/>
          </a:p>
          <a:p>
            <a:r>
              <a:rPr lang="en-US" baseline="0" dirty="0"/>
              <a:t>By the end of this section delegates should have a clear idea of the processes and have an understanding of referring to policy and how to start to build their points/case. </a:t>
            </a:r>
          </a:p>
          <a:p>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Go over the GDPR specifically for case handlers as potentially handling more sensitive information</a:t>
            </a: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93589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GB"/>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71971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726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291141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52328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75933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2054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4126180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55459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4992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832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229314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GB"/>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168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568212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53244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7356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633501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964150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85055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9159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680179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4068091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786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214262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3497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2276981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30988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0213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692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549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11148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50679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8617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D134E2BE-EC16-DC47-9715-F711C376447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69615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18391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9216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23801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6911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87662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40883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Rectangle 8">
            <a:extLst>
              <a:ext uri="{FF2B5EF4-FFF2-40B4-BE49-F238E27FC236}">
                <a16:creationId xmlns:a16="http://schemas.microsoft.com/office/drawing/2014/main" id="{D6CEEA75-7DC7-2A4E-8970-0833B9A1EF3D}"/>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21081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wN5BqCKO9D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library.prospect.org.uk/id/2016/01617"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792" y="1479792"/>
            <a:ext cx="7217478" cy="1113506"/>
          </a:xfrm>
        </p:spPr>
        <p:txBody>
          <a:bodyPr/>
          <a:lstStyle/>
          <a:p>
            <a:r>
              <a:rPr lang="en-GB" sz="4000" b="1" dirty="0"/>
              <a:t>Feedback from Activity E</a:t>
            </a:r>
            <a:endParaRPr lang="en-US" sz="4000" dirty="0">
              <a:latin typeface="Arial"/>
              <a:cs typeface="Arial"/>
            </a:endParaRPr>
          </a:p>
        </p:txBody>
      </p:sp>
      <p:sp>
        <p:nvSpPr>
          <p:cNvPr id="5" name="TextBox 4"/>
          <p:cNvSpPr txBox="1"/>
          <p:nvPr/>
        </p:nvSpPr>
        <p:spPr>
          <a:xfrm>
            <a:off x="1479793" y="2878111"/>
            <a:ext cx="7094582" cy="1843790"/>
          </a:xfrm>
          <a:prstGeom prst="rect">
            <a:avLst/>
          </a:prstGeom>
          <a:noFill/>
        </p:spPr>
        <p:txBody>
          <a:bodyPr wrap="square" lIns="0" tIns="0" rIns="0" bIns="0" rtlCol="0">
            <a:noAutofit/>
          </a:bodyPr>
          <a:lstStyle/>
          <a:p>
            <a:pPr marL="342900" lvl="0" indent="-342900">
              <a:spcBef>
                <a:spcPts val="900"/>
              </a:spcBef>
              <a:buFont typeface="Arial"/>
              <a:buChar char="•"/>
            </a:pPr>
            <a:r>
              <a:rPr lang="en-US" sz="2400" dirty="0">
                <a:latin typeface="Arial" panose="020B0604020202020204" pitchFamily="34" charset="0"/>
                <a:cs typeface="Arial" panose="020B0604020202020204" pitchFamily="34" charset="0"/>
              </a:rPr>
              <a:t>Have they got the procedures right</a:t>
            </a:r>
            <a:r>
              <a:rPr lang="en-GB" sz="2400" dirty="0">
                <a:latin typeface="Arial" panose="020B0604020202020204" pitchFamily="34" charset="0"/>
                <a:cs typeface="Arial" panose="020B0604020202020204" pitchFamily="34" charset="0"/>
              </a:rPr>
              <a:t>?</a:t>
            </a:r>
          </a:p>
          <a:p>
            <a:pPr marL="342900" lvl="0" indent="-342900">
              <a:spcBef>
                <a:spcPts val="900"/>
              </a:spcBef>
              <a:buFont typeface="Arial"/>
              <a:buChar char="•"/>
            </a:pPr>
            <a:r>
              <a:rPr lang="en-US" sz="2400" dirty="0">
                <a:latin typeface="Arial" panose="020B0604020202020204" pitchFamily="34" charset="0"/>
                <a:cs typeface="Arial" panose="020B0604020202020204" pitchFamily="34" charset="0"/>
              </a:rPr>
              <a:t>Are there any mitigating circumstances </a:t>
            </a:r>
          </a:p>
          <a:p>
            <a:pPr marL="342900" lvl="0" indent="-342900">
              <a:spcBef>
                <a:spcPts val="900"/>
              </a:spcBef>
              <a:buFont typeface="Arial"/>
              <a:buChar char="•"/>
            </a:pPr>
            <a:r>
              <a:rPr lang="en-US" sz="2400" dirty="0">
                <a:latin typeface="Arial" panose="020B0604020202020204" pitchFamily="34" charset="0"/>
                <a:cs typeface="Arial" panose="020B0604020202020204" pitchFamily="34" charset="0"/>
              </a:rPr>
              <a:t>What about the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and actions of the management team? </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7891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Rectangle 2"/>
          <p:cNvSpPr/>
          <p:nvPr/>
        </p:nvSpPr>
        <p:spPr>
          <a:xfrm>
            <a:off x="1484026" y="1886442"/>
            <a:ext cx="6295869" cy="4054341"/>
          </a:xfrm>
          <a:prstGeom prst="rect">
            <a:avLst/>
          </a:prstGeom>
        </p:spPr>
        <p:txBody>
          <a:bodyPr wrap="square" lIns="0" tIns="0" rIns="0" bIns="0">
            <a:noAutofit/>
          </a:bodyPr>
          <a:lstStyle/>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Worry about the complexities of the Act – the Data Protection principles are simple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Reveal personal data to third parties without the data subject's permission or justification;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Disclose any personal data over the telephone;</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Put personal data about a member on the Internet without his/her permission;</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Send personal data outside the European Economic Area (EEA) without taking advice from Prospect/Bectu;</a:t>
            </a: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522688"/>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a:cs typeface="Arial"/>
              </a:rPr>
              <a:t>GDPR Don’ts</a:t>
            </a:r>
          </a:p>
        </p:txBody>
      </p:sp>
    </p:spTree>
    <p:extLst>
      <p:ext uri="{BB962C8B-B14F-4D97-AF65-F5344CB8AC3E}">
        <p14:creationId xmlns:p14="http://schemas.microsoft.com/office/powerpoint/2010/main" val="99890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Rectangle 2"/>
          <p:cNvSpPr/>
          <p:nvPr/>
        </p:nvSpPr>
        <p:spPr>
          <a:xfrm>
            <a:off x="1484026" y="1886442"/>
            <a:ext cx="6276342" cy="4550453"/>
          </a:xfrm>
          <a:prstGeom prst="rect">
            <a:avLst/>
          </a:prstGeom>
        </p:spPr>
        <p:txBody>
          <a:bodyPr wrap="square" lIns="0" tIns="0" rIns="0" bIns="0">
            <a:noAutofit/>
          </a:bodyPr>
          <a:lstStyle/>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Leave personal data insecure in any way, whether it is physical files or information held electronically;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Take personal data home without ensuring that it can be securely stored;</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Use personal data held for one purpose for a different purpose without permission from the member.</a:t>
            </a: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522688"/>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a:cs typeface="Arial"/>
              </a:rPr>
              <a:t>GDPR Don’ts</a:t>
            </a:r>
          </a:p>
        </p:txBody>
      </p:sp>
    </p:spTree>
    <p:extLst>
      <p:ext uri="{BB962C8B-B14F-4D97-AF65-F5344CB8AC3E}">
        <p14:creationId xmlns:p14="http://schemas.microsoft.com/office/powerpoint/2010/main" val="258990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Rectangle 2"/>
          <p:cNvSpPr/>
          <p:nvPr/>
        </p:nvSpPr>
        <p:spPr>
          <a:xfrm>
            <a:off x="1062921" y="1826482"/>
            <a:ext cx="9079700" cy="4054341"/>
          </a:xfrm>
          <a:prstGeom prst="rect">
            <a:avLst/>
          </a:prstGeom>
        </p:spPr>
        <p:txBody>
          <a:bodyPr wrap="square" lIns="0" tIns="0" rIns="0" bIns="0">
            <a:noAutofit/>
          </a:bodyPr>
          <a:lstStyle/>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Not clarifying with manager data needs/requirements as a rep</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Remind Reps that all information held on a workplace computer is owned by company. Consider setting up another email address for rep work (one that can be turned off &amp; don’t use personal email.)</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Not using password protected documents</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Remembering that not ALL members have given consent  to share information.</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Emails sent without blind copying email addresses</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Secure use of email needed </a:t>
            </a: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Introduce the action plan page 112</a:t>
            </a: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062921" y="493101"/>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a:cs typeface="Arial"/>
              </a:rPr>
              <a:t>GDPR Pitfalls</a:t>
            </a:r>
          </a:p>
        </p:txBody>
      </p:sp>
    </p:spTree>
    <p:extLst>
      <p:ext uri="{BB962C8B-B14F-4D97-AF65-F5344CB8AC3E}">
        <p14:creationId xmlns:p14="http://schemas.microsoft.com/office/powerpoint/2010/main" val="257525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Listening Skills</a:t>
            </a:r>
          </a:p>
        </p:txBody>
      </p:sp>
      <p:sp>
        <p:nvSpPr>
          <p:cNvPr id="3" name="Content Placeholder 2"/>
          <p:cNvSpPr>
            <a:spLocks noGrp="1"/>
          </p:cNvSpPr>
          <p:nvPr>
            <p:ph idx="1"/>
          </p:nvPr>
        </p:nvSpPr>
        <p:spPr>
          <a:xfrm>
            <a:off x="1475524" y="2831893"/>
            <a:ext cx="7106345" cy="3139136"/>
          </a:xfrm>
        </p:spPr>
        <p:txBody>
          <a:bodyPr>
            <a:noAutofit/>
          </a:bodyPr>
          <a:lstStyle/>
          <a:p>
            <a:pPr>
              <a:buClr>
                <a:schemeClr val="tx1"/>
              </a:buClr>
            </a:pPr>
            <a:r>
              <a:rPr lang="en-GB" sz="2400" dirty="0"/>
              <a:t>As part of your homework you needed to watch the video on listening skills.</a:t>
            </a:r>
          </a:p>
          <a:p>
            <a:pPr>
              <a:buClr>
                <a:schemeClr val="tx1"/>
              </a:buClr>
            </a:pPr>
            <a:r>
              <a:rPr lang="en-GB" sz="2400" dirty="0"/>
              <a:t>There is now a short group test to check the things to remember are important about listening</a:t>
            </a:r>
            <a:r>
              <a:rPr lang="en-GB" dirty="0"/>
              <a:t>.</a:t>
            </a:r>
          </a:p>
        </p:txBody>
      </p:sp>
    </p:spTree>
    <p:extLst>
      <p:ext uri="{BB962C8B-B14F-4D97-AF65-F5344CB8AC3E}">
        <p14:creationId xmlns:p14="http://schemas.microsoft.com/office/powerpoint/2010/main" val="126367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Listening quiz</a:t>
            </a:r>
          </a:p>
        </p:txBody>
      </p:sp>
      <p:sp>
        <p:nvSpPr>
          <p:cNvPr id="3" name="Content Placeholder 2"/>
          <p:cNvSpPr>
            <a:spLocks noGrp="1"/>
          </p:cNvSpPr>
          <p:nvPr>
            <p:ph idx="1"/>
          </p:nvPr>
        </p:nvSpPr>
        <p:spPr>
          <a:xfrm>
            <a:off x="1475525" y="2831893"/>
            <a:ext cx="5270049" cy="3139136"/>
          </a:xfrm>
        </p:spPr>
        <p:txBody>
          <a:bodyPr>
            <a:noAutofit/>
          </a:bodyPr>
          <a:lstStyle/>
          <a:p>
            <a:pPr marL="0" indent="0">
              <a:buClr>
                <a:schemeClr val="tx1"/>
              </a:buClr>
              <a:buNone/>
            </a:pPr>
            <a:r>
              <a:rPr lang="en-GB" sz="2400" b="1" dirty="0">
                <a:solidFill>
                  <a:schemeClr val="accent1"/>
                </a:solidFill>
              </a:rPr>
              <a:t>Q1. </a:t>
            </a:r>
            <a:r>
              <a:rPr lang="en-GB" sz="2400" b="1" dirty="0"/>
              <a:t>Name one benefit to improving your listening skills?</a:t>
            </a:r>
          </a:p>
          <a:p>
            <a:pPr>
              <a:buClr>
                <a:schemeClr val="tx1"/>
              </a:buClr>
            </a:pPr>
            <a:r>
              <a:rPr lang="en-GB" sz="2400" dirty="0"/>
              <a:t>Speaker feels heard</a:t>
            </a:r>
          </a:p>
          <a:p>
            <a:pPr>
              <a:buClr>
                <a:schemeClr val="tx1"/>
              </a:buClr>
            </a:pPr>
            <a:r>
              <a:rPr lang="en-GB" sz="2400" dirty="0"/>
              <a:t>Better understanding</a:t>
            </a:r>
          </a:p>
          <a:p>
            <a:pPr>
              <a:buClr>
                <a:schemeClr val="tx1"/>
              </a:buClr>
            </a:pPr>
            <a:r>
              <a:rPr lang="en-GB" sz="2400" dirty="0"/>
              <a:t>Stronger relationships </a:t>
            </a:r>
          </a:p>
          <a:p>
            <a:pPr>
              <a:buClr>
                <a:schemeClr val="tx1"/>
              </a:buClr>
            </a:pPr>
            <a:r>
              <a:rPr lang="en-GB" sz="2400" dirty="0"/>
              <a:t>Better connections</a:t>
            </a:r>
          </a:p>
          <a:p>
            <a:pPr>
              <a:buClr>
                <a:schemeClr val="tx1"/>
              </a:buClr>
            </a:pPr>
            <a:endParaRPr lang="en-GB" sz="2400" dirty="0"/>
          </a:p>
          <a:p>
            <a:pPr>
              <a:buClr>
                <a:schemeClr val="tx1"/>
              </a:buClr>
            </a:pPr>
            <a:endParaRPr lang="en-GB" sz="2400" dirty="0"/>
          </a:p>
          <a:p>
            <a:pPr>
              <a:buClr>
                <a:schemeClr val="tx1"/>
              </a:buClr>
            </a:pPr>
            <a:endParaRPr lang="en-GB" sz="2400" dirty="0"/>
          </a:p>
        </p:txBody>
      </p:sp>
    </p:spTree>
    <p:extLst>
      <p:ext uri="{BB962C8B-B14F-4D97-AF65-F5344CB8AC3E}">
        <p14:creationId xmlns:p14="http://schemas.microsoft.com/office/powerpoint/2010/main" val="4746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Listening quiz</a:t>
            </a:r>
          </a:p>
        </p:txBody>
      </p:sp>
      <p:sp>
        <p:nvSpPr>
          <p:cNvPr id="3" name="Content Placeholder 2"/>
          <p:cNvSpPr>
            <a:spLocks noGrp="1"/>
          </p:cNvSpPr>
          <p:nvPr>
            <p:ph idx="1"/>
          </p:nvPr>
        </p:nvSpPr>
        <p:spPr>
          <a:xfrm>
            <a:off x="1475525" y="2831893"/>
            <a:ext cx="7840862" cy="3139136"/>
          </a:xfrm>
        </p:spPr>
        <p:txBody>
          <a:bodyPr>
            <a:noAutofit/>
          </a:bodyPr>
          <a:lstStyle/>
          <a:p>
            <a:pPr marL="0" indent="0">
              <a:buClr>
                <a:schemeClr val="tx1"/>
              </a:buClr>
              <a:buNone/>
            </a:pPr>
            <a:r>
              <a:rPr lang="en-GB" sz="2400" b="1" dirty="0">
                <a:solidFill>
                  <a:schemeClr val="accent1"/>
                </a:solidFill>
              </a:rPr>
              <a:t>Q2. </a:t>
            </a:r>
            <a:r>
              <a:rPr lang="en-GB" sz="2400" b="1" dirty="0"/>
              <a:t>What does good listening avoid in the workplace?</a:t>
            </a:r>
          </a:p>
          <a:p>
            <a:pPr>
              <a:buClr>
                <a:schemeClr val="tx1"/>
              </a:buClr>
            </a:pPr>
            <a:r>
              <a:rPr lang="en-GB" sz="2400" dirty="0"/>
              <a:t>Conflict</a:t>
            </a:r>
          </a:p>
          <a:p>
            <a:pPr>
              <a:buClr>
                <a:schemeClr val="tx1"/>
              </a:buClr>
            </a:pPr>
            <a:r>
              <a:rPr lang="en-GB" sz="2400" dirty="0"/>
              <a:t>Misunderstanding</a:t>
            </a:r>
          </a:p>
          <a:p>
            <a:pPr>
              <a:buClr>
                <a:schemeClr val="tx1"/>
              </a:buClr>
            </a:pPr>
            <a:r>
              <a:rPr lang="en-GB" sz="2400" dirty="0"/>
              <a:t>Help relieves negative emotions.</a:t>
            </a:r>
          </a:p>
          <a:p>
            <a:pPr>
              <a:buClr>
                <a:schemeClr val="tx1"/>
              </a:buClr>
            </a:pPr>
            <a:endParaRPr lang="en-GB" sz="2400" dirty="0"/>
          </a:p>
          <a:p>
            <a:pPr>
              <a:buClr>
                <a:schemeClr val="tx1"/>
              </a:buClr>
            </a:pPr>
            <a:endParaRPr lang="en-GB" sz="2400" dirty="0"/>
          </a:p>
          <a:p>
            <a:pPr>
              <a:buClr>
                <a:schemeClr val="tx1"/>
              </a:buClr>
            </a:pPr>
            <a:endParaRPr lang="en-GB" sz="2400" dirty="0"/>
          </a:p>
        </p:txBody>
      </p:sp>
    </p:spTree>
    <p:extLst>
      <p:ext uri="{BB962C8B-B14F-4D97-AF65-F5344CB8AC3E}">
        <p14:creationId xmlns:p14="http://schemas.microsoft.com/office/powerpoint/2010/main" val="391284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Listening quiz</a:t>
            </a:r>
          </a:p>
        </p:txBody>
      </p:sp>
      <p:sp>
        <p:nvSpPr>
          <p:cNvPr id="3" name="Content Placeholder 2"/>
          <p:cNvSpPr>
            <a:spLocks noGrp="1"/>
          </p:cNvSpPr>
          <p:nvPr>
            <p:ph idx="1"/>
          </p:nvPr>
        </p:nvSpPr>
        <p:spPr>
          <a:xfrm>
            <a:off x="1475525" y="2831893"/>
            <a:ext cx="7840862" cy="3139136"/>
          </a:xfrm>
        </p:spPr>
        <p:txBody>
          <a:bodyPr>
            <a:noAutofit/>
          </a:bodyPr>
          <a:lstStyle/>
          <a:p>
            <a:pPr marL="0" indent="0">
              <a:buClr>
                <a:schemeClr val="tx1"/>
              </a:buClr>
              <a:buNone/>
            </a:pPr>
            <a:r>
              <a:rPr lang="en-GB" sz="2400" b="1" dirty="0">
                <a:solidFill>
                  <a:schemeClr val="accent1"/>
                </a:solidFill>
              </a:rPr>
              <a:t>Q3. </a:t>
            </a:r>
            <a:r>
              <a:rPr lang="en-GB" sz="2400" b="1" dirty="0"/>
              <a:t>Name 2 of the 4 key skills of effective listening?</a:t>
            </a:r>
          </a:p>
          <a:p>
            <a:pPr>
              <a:buClr>
                <a:schemeClr val="tx1"/>
              </a:buClr>
            </a:pPr>
            <a:r>
              <a:rPr lang="en-GB" sz="2400" dirty="0"/>
              <a:t>Focus full on the speaker</a:t>
            </a:r>
          </a:p>
          <a:p>
            <a:pPr>
              <a:buClr>
                <a:schemeClr val="tx1"/>
              </a:buClr>
            </a:pPr>
            <a:r>
              <a:rPr lang="en-GB" sz="2400" dirty="0"/>
              <a:t>Avoid interrupting</a:t>
            </a:r>
          </a:p>
          <a:p>
            <a:pPr>
              <a:buClr>
                <a:schemeClr val="tx1"/>
              </a:buClr>
            </a:pPr>
            <a:r>
              <a:rPr lang="en-GB" sz="2400" dirty="0"/>
              <a:t>Avoid seeming judgemental</a:t>
            </a:r>
          </a:p>
          <a:p>
            <a:pPr>
              <a:buClr>
                <a:schemeClr val="tx1"/>
              </a:buClr>
            </a:pPr>
            <a:r>
              <a:rPr lang="en-GB" sz="2400" dirty="0"/>
              <a:t>Show your interest.</a:t>
            </a:r>
          </a:p>
          <a:p>
            <a:pPr>
              <a:buClr>
                <a:schemeClr val="tx1"/>
              </a:buClr>
            </a:pPr>
            <a:endParaRPr lang="en-GB" sz="2400" dirty="0"/>
          </a:p>
          <a:p>
            <a:pPr>
              <a:buClr>
                <a:schemeClr val="tx1"/>
              </a:buClr>
            </a:pPr>
            <a:endParaRPr lang="en-GB" sz="2400" dirty="0"/>
          </a:p>
          <a:p>
            <a:pPr>
              <a:buClr>
                <a:schemeClr val="tx1"/>
              </a:buClr>
            </a:pPr>
            <a:endParaRPr lang="en-GB" sz="2400" dirty="0"/>
          </a:p>
        </p:txBody>
      </p:sp>
    </p:spTree>
    <p:extLst>
      <p:ext uri="{BB962C8B-B14F-4D97-AF65-F5344CB8AC3E}">
        <p14:creationId xmlns:p14="http://schemas.microsoft.com/office/powerpoint/2010/main" val="20840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Listening quiz</a:t>
            </a:r>
          </a:p>
        </p:txBody>
      </p:sp>
      <p:sp>
        <p:nvSpPr>
          <p:cNvPr id="3" name="Content Placeholder 2"/>
          <p:cNvSpPr>
            <a:spLocks noGrp="1"/>
          </p:cNvSpPr>
          <p:nvPr>
            <p:ph idx="1"/>
          </p:nvPr>
        </p:nvSpPr>
        <p:spPr>
          <a:xfrm>
            <a:off x="1475525" y="2831893"/>
            <a:ext cx="6393128" cy="3139136"/>
          </a:xfrm>
        </p:spPr>
        <p:txBody>
          <a:bodyPr>
            <a:noAutofit/>
          </a:bodyPr>
          <a:lstStyle/>
          <a:p>
            <a:pPr marL="0" indent="0">
              <a:buClr>
                <a:schemeClr val="tx1"/>
              </a:buClr>
              <a:buNone/>
            </a:pPr>
            <a:r>
              <a:rPr lang="en-GB" sz="2400" b="1" dirty="0">
                <a:solidFill>
                  <a:schemeClr val="accent1"/>
                </a:solidFill>
              </a:rPr>
              <a:t>Q4. </a:t>
            </a:r>
            <a:r>
              <a:rPr lang="en-GB" sz="2400" b="1" dirty="0">
                <a:solidFill>
                  <a:schemeClr val="tx1"/>
                </a:solidFill>
              </a:rPr>
              <a:t>How else can you show you are listening effectively? </a:t>
            </a:r>
          </a:p>
          <a:p>
            <a:pPr>
              <a:buClr>
                <a:schemeClr val="tx1"/>
              </a:buClr>
            </a:pPr>
            <a:r>
              <a:rPr lang="en-GB" sz="2400" dirty="0"/>
              <a:t>Positive body language like: </a:t>
            </a:r>
          </a:p>
          <a:p>
            <a:pPr lvl="1">
              <a:buClr>
                <a:schemeClr val="tx1"/>
              </a:buClr>
            </a:pPr>
            <a:r>
              <a:rPr lang="en-GB" dirty="0"/>
              <a:t>leaning in </a:t>
            </a:r>
          </a:p>
          <a:p>
            <a:pPr lvl="1">
              <a:buClr>
                <a:schemeClr val="tx1"/>
              </a:buClr>
            </a:pPr>
            <a:r>
              <a:rPr lang="en-GB" dirty="0"/>
              <a:t>facing the speaker </a:t>
            </a:r>
          </a:p>
          <a:p>
            <a:pPr lvl="1">
              <a:buClr>
                <a:schemeClr val="tx1"/>
              </a:buClr>
            </a:pPr>
            <a:r>
              <a:rPr lang="en-GB" dirty="0"/>
              <a:t>maintaining eye contact.</a:t>
            </a:r>
          </a:p>
          <a:p>
            <a:pPr>
              <a:buClr>
                <a:schemeClr val="tx1"/>
              </a:buClr>
            </a:pPr>
            <a:endParaRPr lang="en-GB" sz="2400" dirty="0"/>
          </a:p>
          <a:p>
            <a:pPr>
              <a:buClr>
                <a:schemeClr val="tx1"/>
              </a:buClr>
            </a:pPr>
            <a:endParaRPr lang="en-GB" sz="2400" dirty="0"/>
          </a:p>
          <a:p>
            <a:pPr>
              <a:buClr>
                <a:schemeClr val="tx1"/>
              </a:buClr>
            </a:pPr>
            <a:endParaRPr lang="en-GB" sz="2400" dirty="0"/>
          </a:p>
        </p:txBody>
      </p:sp>
    </p:spTree>
    <p:extLst>
      <p:ext uri="{BB962C8B-B14F-4D97-AF65-F5344CB8AC3E}">
        <p14:creationId xmlns:p14="http://schemas.microsoft.com/office/powerpoint/2010/main" val="274878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Listening quiz</a:t>
            </a:r>
          </a:p>
        </p:txBody>
      </p:sp>
      <p:sp>
        <p:nvSpPr>
          <p:cNvPr id="3" name="Content Placeholder 2"/>
          <p:cNvSpPr>
            <a:spLocks noGrp="1"/>
          </p:cNvSpPr>
          <p:nvPr>
            <p:ph idx="1"/>
          </p:nvPr>
        </p:nvSpPr>
        <p:spPr>
          <a:xfrm>
            <a:off x="1475525" y="2831893"/>
            <a:ext cx="5539050" cy="3139136"/>
          </a:xfrm>
        </p:spPr>
        <p:txBody>
          <a:bodyPr>
            <a:noAutofit/>
          </a:bodyPr>
          <a:lstStyle/>
          <a:p>
            <a:pPr marL="0" indent="0">
              <a:buClr>
                <a:schemeClr val="tx1"/>
              </a:buClr>
              <a:buNone/>
            </a:pPr>
            <a:r>
              <a:rPr lang="en-GB" sz="2400" b="1" dirty="0">
                <a:solidFill>
                  <a:schemeClr val="accent1"/>
                </a:solidFill>
              </a:rPr>
              <a:t>Q5. </a:t>
            </a:r>
            <a:r>
              <a:rPr lang="en-GB" sz="2400" b="1" dirty="0">
                <a:solidFill>
                  <a:schemeClr val="tx1"/>
                </a:solidFill>
              </a:rPr>
              <a:t>How many words per minute does the average human speak? </a:t>
            </a:r>
          </a:p>
          <a:p>
            <a:pPr>
              <a:buClr>
                <a:schemeClr val="tx1"/>
              </a:buClr>
            </a:pPr>
            <a:r>
              <a:rPr lang="en-GB" sz="2400" dirty="0"/>
              <a:t>125-150 words.</a:t>
            </a:r>
          </a:p>
          <a:p>
            <a:pPr>
              <a:buClr>
                <a:schemeClr val="tx1"/>
              </a:buClr>
            </a:pPr>
            <a:endParaRPr lang="en-GB" sz="2400" dirty="0"/>
          </a:p>
          <a:p>
            <a:pPr>
              <a:buClr>
                <a:schemeClr val="tx1"/>
              </a:buClr>
            </a:pPr>
            <a:endParaRPr lang="en-GB" sz="2400" dirty="0"/>
          </a:p>
        </p:txBody>
      </p:sp>
    </p:spTree>
    <p:extLst>
      <p:ext uri="{BB962C8B-B14F-4D97-AF65-F5344CB8AC3E}">
        <p14:creationId xmlns:p14="http://schemas.microsoft.com/office/powerpoint/2010/main" val="76718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048406"/>
          </a:xfrm>
        </p:spPr>
        <p:txBody>
          <a:bodyPr/>
          <a:lstStyle/>
          <a:p>
            <a:r>
              <a:rPr lang="en-US" dirty="0">
                <a:latin typeface="Arial"/>
                <a:cs typeface="Arial"/>
              </a:rPr>
              <a:t>Investigations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7</a:t>
            </a:r>
          </a:p>
        </p:txBody>
      </p:sp>
    </p:spTree>
    <p:extLst>
      <p:ext uri="{BB962C8B-B14F-4D97-AF65-F5344CB8AC3E}">
        <p14:creationId xmlns:p14="http://schemas.microsoft.com/office/powerpoint/2010/main" val="52578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6" y="1454046"/>
            <a:ext cx="8049718" cy="1484026"/>
          </a:xfrm>
        </p:spPr>
        <p:txBody>
          <a:bodyPr>
            <a:noAutofit/>
          </a:bodyPr>
          <a:lstStyle/>
          <a:p>
            <a:r>
              <a:rPr lang="en-GB" dirty="0">
                <a:latin typeface="Arial" panose="020B0604020202020204" pitchFamily="34" charset="0"/>
                <a:cs typeface="Arial" panose="020B0604020202020204" pitchFamily="34" charset="0"/>
              </a:rPr>
              <a:t>Talon Engineering Ltd v Smith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knobhead</a:t>
            </a:r>
            <a:r>
              <a:rPr lang="en-US" dirty="0">
                <a:latin typeface="Arial" panose="020B0604020202020204" pitchFamily="34" charset="0"/>
                <a:cs typeface="Arial" panose="020B0604020202020204" pitchFamily="34" charset="0"/>
              </a:rPr>
              <a:t> case)</a:t>
            </a:r>
          </a:p>
        </p:txBody>
      </p:sp>
      <p:sp>
        <p:nvSpPr>
          <p:cNvPr id="3" name="Content Placeholder 2"/>
          <p:cNvSpPr>
            <a:spLocks noGrp="1"/>
          </p:cNvSpPr>
          <p:nvPr>
            <p:ph idx="1"/>
          </p:nvPr>
        </p:nvSpPr>
        <p:spPr>
          <a:xfrm>
            <a:off x="1469036" y="3162924"/>
            <a:ext cx="7310276" cy="2829313"/>
          </a:xfrm>
        </p:spPr>
        <p:txBody>
          <a:bodyPr>
            <a:normAutofit/>
          </a:bodyPr>
          <a:lstStyle/>
          <a:p>
            <a:pPr>
              <a:buClr>
                <a:schemeClr val="tx1"/>
              </a:buClr>
            </a:pPr>
            <a:r>
              <a:rPr lang="en-US" sz="2400" dirty="0">
                <a:latin typeface="Arial" panose="020B0604020202020204" pitchFamily="34" charset="0"/>
                <a:cs typeface="Arial" panose="020B0604020202020204" pitchFamily="34" charset="0"/>
              </a:rPr>
              <a:t>The employer may say “So what” if you they didn’t stick to their own procedures, they are still terminating the employment.</a:t>
            </a:r>
          </a:p>
          <a:p>
            <a:pPr>
              <a:buClr>
                <a:schemeClr val="tx1"/>
              </a:buClr>
            </a:pPr>
            <a:r>
              <a:rPr lang="en-US" sz="2400" dirty="0">
                <a:latin typeface="Arial" panose="020B0604020202020204" pitchFamily="34" charset="0"/>
                <a:cs typeface="Arial" panose="020B0604020202020204" pitchFamily="34" charset="0"/>
              </a:rPr>
              <a:t>This case shows it is taken seriously at tribunal. </a:t>
            </a:r>
          </a:p>
        </p:txBody>
      </p:sp>
    </p:spTree>
    <p:extLst>
      <p:ext uri="{BB962C8B-B14F-4D97-AF65-F5344CB8AC3E}">
        <p14:creationId xmlns:p14="http://schemas.microsoft.com/office/powerpoint/2010/main" val="134075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521" y="894270"/>
            <a:ext cx="7744990" cy="1204353"/>
          </a:xfrm>
        </p:spPr>
        <p:txBody>
          <a:bodyPr/>
          <a:lstStyle/>
          <a:p>
            <a:r>
              <a:rPr lang="en-US" dirty="0"/>
              <a:t>What is an investigation?</a:t>
            </a:r>
          </a:p>
        </p:txBody>
      </p:sp>
      <p:sp>
        <p:nvSpPr>
          <p:cNvPr id="3" name="Content Placeholder 2"/>
          <p:cNvSpPr>
            <a:spLocks noGrp="1"/>
          </p:cNvSpPr>
          <p:nvPr>
            <p:ph idx="1"/>
          </p:nvPr>
        </p:nvSpPr>
        <p:spPr>
          <a:xfrm>
            <a:off x="1491521" y="2345962"/>
            <a:ext cx="6393306" cy="3762530"/>
          </a:xfrm>
        </p:spPr>
        <p:txBody>
          <a:bodyPr>
            <a:noAutofit/>
          </a:bodyPr>
          <a:lstStyle/>
          <a:p>
            <a:pPr>
              <a:buClr>
                <a:schemeClr val="tx1"/>
              </a:buClr>
            </a:pPr>
            <a:r>
              <a:rPr lang="en-US" sz="2200" dirty="0"/>
              <a:t>An investigation is a fact-finding exercise to collect all the relevant information on a matter.</a:t>
            </a:r>
          </a:p>
          <a:p>
            <a:pPr>
              <a:buClr>
                <a:schemeClr val="tx1"/>
              </a:buClr>
            </a:pPr>
            <a:r>
              <a:rPr lang="en-US" sz="2200" dirty="0"/>
              <a:t> A properly conducted investigation can enable an employer to fully consider the matter and then make an informed decision on it. </a:t>
            </a:r>
          </a:p>
          <a:p>
            <a:pPr>
              <a:buClr>
                <a:schemeClr val="tx1"/>
              </a:buClr>
            </a:pPr>
            <a:r>
              <a:rPr lang="en-US" sz="2200" dirty="0"/>
              <a:t>Making a decision without completing a reasonable investigation can make any subsequent decisions or actions unfair, and leave an employer vulnerable to legal action. </a:t>
            </a:r>
          </a:p>
          <a:p>
            <a:endParaRPr lang="en-US" sz="2200" dirty="0"/>
          </a:p>
        </p:txBody>
      </p:sp>
    </p:spTree>
    <p:extLst>
      <p:ext uri="{BB962C8B-B14F-4D97-AF65-F5344CB8AC3E}">
        <p14:creationId xmlns:p14="http://schemas.microsoft.com/office/powerpoint/2010/main" val="32760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5" y="428017"/>
            <a:ext cx="7767475" cy="1490724"/>
          </a:xfrm>
        </p:spPr>
        <p:txBody>
          <a:bodyPr/>
          <a:lstStyle/>
          <a:p>
            <a:r>
              <a:rPr lang="en-US" dirty="0"/>
              <a:t>The role of an investigator</a:t>
            </a:r>
          </a:p>
        </p:txBody>
      </p:sp>
      <p:sp>
        <p:nvSpPr>
          <p:cNvPr id="3" name="Content Placeholder 2"/>
          <p:cNvSpPr>
            <a:spLocks noGrp="1"/>
          </p:cNvSpPr>
          <p:nvPr>
            <p:ph idx="1"/>
          </p:nvPr>
        </p:nvSpPr>
        <p:spPr>
          <a:xfrm>
            <a:off x="1469036" y="2098623"/>
            <a:ext cx="6588177" cy="4448091"/>
          </a:xfrm>
        </p:spPr>
        <p:txBody>
          <a:bodyPr>
            <a:normAutofit/>
          </a:bodyPr>
          <a:lstStyle/>
          <a:p>
            <a:pPr>
              <a:buClr>
                <a:schemeClr val="tx1"/>
              </a:buClr>
            </a:pPr>
            <a:r>
              <a:rPr lang="en-US" sz="2200" dirty="0"/>
              <a:t>The role of an investigator is to be fair and objective so that they can establish the essential facts of the matter and reach a conclusion on what did or did not happen. </a:t>
            </a:r>
          </a:p>
          <a:p>
            <a:pPr>
              <a:buClr>
                <a:schemeClr val="tx1"/>
              </a:buClr>
            </a:pPr>
            <a:r>
              <a:rPr lang="en-US" sz="2200" dirty="0"/>
              <a:t>An investigator should do this by looking for evidence that supports the allegation and evidence that contradicts it.</a:t>
            </a:r>
          </a:p>
          <a:p>
            <a:pPr>
              <a:buClr>
                <a:schemeClr val="tx1"/>
              </a:buClr>
            </a:pPr>
            <a:r>
              <a:rPr lang="en-US" sz="2200" dirty="0"/>
              <a:t>In potential disciplinary matters, it is not an investigator’s role to prove the guilt of any party but to investigate if there is a case to answer.</a:t>
            </a:r>
          </a:p>
        </p:txBody>
      </p:sp>
    </p:spTree>
    <p:extLst>
      <p:ext uri="{BB962C8B-B14F-4D97-AF65-F5344CB8AC3E}">
        <p14:creationId xmlns:p14="http://schemas.microsoft.com/office/powerpoint/2010/main" val="43266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531" y="266137"/>
            <a:ext cx="8867677" cy="1974893"/>
          </a:xfrm>
        </p:spPr>
        <p:txBody>
          <a:bodyPr/>
          <a:lstStyle/>
          <a:p>
            <a:r>
              <a:rPr lang="en-US" sz="4000" dirty="0">
                <a:latin typeface="Arial"/>
                <a:cs typeface="Arial"/>
              </a:rPr>
              <a:t>Activity G: </a:t>
            </a:r>
            <a:br>
              <a:rPr lang="en-US" sz="4000" dirty="0">
                <a:latin typeface="Arial"/>
                <a:cs typeface="Arial"/>
              </a:rPr>
            </a:br>
            <a:r>
              <a:rPr lang="en-US" sz="4000" dirty="0">
                <a:latin typeface="Arial"/>
                <a:cs typeface="Arial"/>
              </a:rPr>
              <a:t>Part 1 Prepare a strategy</a:t>
            </a:r>
          </a:p>
        </p:txBody>
      </p:sp>
      <p:sp>
        <p:nvSpPr>
          <p:cNvPr id="5" name="TextBox 4"/>
          <p:cNvSpPr txBox="1"/>
          <p:nvPr/>
        </p:nvSpPr>
        <p:spPr>
          <a:xfrm>
            <a:off x="1476532" y="2534769"/>
            <a:ext cx="4684426" cy="3498771"/>
          </a:xfrm>
          <a:prstGeom prst="rect">
            <a:avLst/>
          </a:prstGeom>
          <a:noFill/>
        </p:spPr>
        <p:txBody>
          <a:bodyPr wrap="square" lIns="0" tIns="0" rIns="0" bIns="0" rtlCol="0">
            <a:noAutofit/>
          </a:bodyPr>
          <a:lstStyle/>
          <a:p>
            <a:pPr>
              <a:spcBef>
                <a:spcPts val="900"/>
              </a:spcBef>
            </a:pPr>
            <a:r>
              <a:rPr lang="en-GB" sz="2200" dirty="0">
                <a:latin typeface="Arial" panose="020B0604020202020204" pitchFamily="34" charset="0"/>
                <a:cs typeface="Arial" panose="020B0604020202020204" pitchFamily="34" charset="0"/>
              </a:rPr>
              <a:t>Sam, is accused of using extreme foul and abusive language in their workplace. </a:t>
            </a:r>
          </a:p>
          <a:p>
            <a:pPr>
              <a:spcBef>
                <a:spcPts val="900"/>
              </a:spcBef>
            </a:pPr>
            <a:r>
              <a:rPr lang="en-GB" sz="2200" dirty="0">
                <a:latin typeface="Arial" panose="020B0604020202020204" pitchFamily="34" charset="0"/>
                <a:cs typeface="Arial" panose="020B0604020202020204" pitchFamily="34" charset="0"/>
              </a:rPr>
              <a:t>Looking at the transcripts of the two witness interviews given during the investigation review the evidence and propose a strategy at the meeting</a:t>
            </a:r>
          </a:p>
          <a:p>
            <a:pPr>
              <a:spcBef>
                <a:spcPts val="900"/>
              </a:spcBef>
            </a:pPr>
            <a:r>
              <a:rPr lang="en-GB" sz="2200" dirty="0">
                <a:latin typeface="Arial" panose="020B0604020202020204" pitchFamily="34" charset="0"/>
                <a:cs typeface="Arial" panose="020B0604020202020204" pitchFamily="34" charset="0"/>
              </a:rPr>
              <a:t>Use the plan in your workbook.</a:t>
            </a:r>
            <a:endParaRPr lang="en-US" sz="2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26AC0E8-734F-1B42-8D51-AFB300F9A455}"/>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5567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390" y="247338"/>
            <a:ext cx="8591083" cy="1941226"/>
          </a:xfrm>
        </p:spPr>
        <p:txBody>
          <a:bodyPr>
            <a:noAutofit/>
          </a:bodyPr>
          <a:lstStyle/>
          <a:p>
            <a:r>
              <a:rPr lang="en-US" dirty="0"/>
              <a:t>Activity G: Part 2 </a:t>
            </a:r>
            <a:br>
              <a:rPr lang="en-US" dirty="0"/>
            </a:br>
            <a:r>
              <a:rPr lang="en-US" dirty="0"/>
              <a:t>Preparing for the meeting</a:t>
            </a:r>
          </a:p>
        </p:txBody>
      </p:sp>
      <p:sp>
        <p:nvSpPr>
          <p:cNvPr id="3" name="Content Placeholder 2"/>
          <p:cNvSpPr>
            <a:spLocks noGrp="1"/>
          </p:cNvSpPr>
          <p:nvPr>
            <p:ph idx="1"/>
          </p:nvPr>
        </p:nvSpPr>
        <p:spPr>
          <a:xfrm>
            <a:off x="1462389" y="2353456"/>
            <a:ext cx="7171945" cy="3747541"/>
          </a:xfrm>
        </p:spPr>
        <p:txBody>
          <a:bodyPr>
            <a:normAutofit/>
          </a:bodyPr>
          <a:lstStyle/>
          <a:p>
            <a:pPr>
              <a:spcBef>
                <a:spcPts val="900"/>
              </a:spcBef>
              <a:buClr>
                <a:schemeClr val="tx1"/>
              </a:buClr>
            </a:pPr>
            <a:r>
              <a:rPr lang="en-US" sz="2400" dirty="0"/>
              <a:t>Summary of your key points</a:t>
            </a:r>
          </a:p>
          <a:p>
            <a:pPr>
              <a:spcBef>
                <a:spcPts val="900"/>
              </a:spcBef>
              <a:buClr>
                <a:schemeClr val="tx1"/>
              </a:buClr>
            </a:pPr>
            <a:r>
              <a:rPr lang="en-US" sz="2400" dirty="0"/>
              <a:t>Any procedural points</a:t>
            </a:r>
          </a:p>
          <a:p>
            <a:pPr>
              <a:spcBef>
                <a:spcPts val="900"/>
              </a:spcBef>
              <a:buClr>
                <a:schemeClr val="tx1"/>
              </a:buClr>
            </a:pPr>
            <a:r>
              <a:rPr lang="en-US" sz="2400" dirty="0"/>
              <a:t>Opening statement</a:t>
            </a:r>
          </a:p>
          <a:p>
            <a:pPr>
              <a:spcBef>
                <a:spcPts val="900"/>
              </a:spcBef>
              <a:buClr>
                <a:schemeClr val="tx1"/>
              </a:buClr>
            </a:pPr>
            <a:r>
              <a:rPr lang="en-US" sz="2400" dirty="0"/>
              <a:t>Questions for the investigating officer</a:t>
            </a:r>
          </a:p>
          <a:p>
            <a:pPr>
              <a:spcBef>
                <a:spcPts val="900"/>
              </a:spcBef>
              <a:buClr>
                <a:schemeClr val="tx1"/>
              </a:buClr>
            </a:pPr>
            <a:r>
              <a:rPr lang="en-US" sz="2400" dirty="0"/>
              <a:t>Presenting the member’s case</a:t>
            </a:r>
          </a:p>
          <a:p>
            <a:pPr>
              <a:spcBef>
                <a:spcPts val="900"/>
              </a:spcBef>
              <a:buClr>
                <a:schemeClr val="tx1"/>
              </a:buClr>
            </a:pPr>
            <a:r>
              <a:rPr lang="en-US" sz="2400" dirty="0" err="1"/>
              <a:t>Minimising</a:t>
            </a:r>
            <a:r>
              <a:rPr lang="en-US" sz="2400" dirty="0"/>
              <a:t> pressure on your member</a:t>
            </a:r>
          </a:p>
          <a:p>
            <a:pPr>
              <a:spcBef>
                <a:spcPts val="900"/>
              </a:spcBef>
              <a:buClr>
                <a:schemeClr val="tx1"/>
              </a:buClr>
            </a:pPr>
            <a:r>
              <a:rPr lang="en-US" sz="2400" dirty="0"/>
              <a:t>Adjourn to review notes</a:t>
            </a:r>
          </a:p>
          <a:p>
            <a:pPr>
              <a:spcBef>
                <a:spcPts val="900"/>
              </a:spcBef>
              <a:buClr>
                <a:schemeClr val="tx1"/>
              </a:buClr>
            </a:pPr>
            <a:r>
              <a:rPr lang="en-US" sz="2400" dirty="0"/>
              <a:t>Closing statement/summary</a:t>
            </a:r>
            <a:endParaRPr lang="en-US" dirty="0"/>
          </a:p>
        </p:txBody>
      </p:sp>
    </p:spTree>
    <p:extLst>
      <p:ext uri="{BB962C8B-B14F-4D97-AF65-F5344CB8AC3E}">
        <p14:creationId xmlns:p14="http://schemas.microsoft.com/office/powerpoint/2010/main" val="91466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25" y="894270"/>
            <a:ext cx="7752485" cy="994491"/>
          </a:xfrm>
        </p:spPr>
        <p:txBody>
          <a:bodyPr>
            <a:noAutofit/>
          </a:bodyPr>
          <a:lstStyle/>
          <a:p>
            <a:r>
              <a:rPr lang="en-US" dirty="0"/>
              <a:t>What actually happened!</a:t>
            </a:r>
            <a:br>
              <a:rPr lang="en-US" dirty="0"/>
            </a:br>
            <a:r>
              <a:rPr lang="en-US" dirty="0"/>
              <a:t>Real life case.</a:t>
            </a:r>
          </a:p>
        </p:txBody>
      </p:sp>
      <p:sp>
        <p:nvSpPr>
          <p:cNvPr id="3" name="Content Placeholder 2"/>
          <p:cNvSpPr>
            <a:spLocks noGrp="1"/>
          </p:cNvSpPr>
          <p:nvPr>
            <p:ph idx="1"/>
          </p:nvPr>
        </p:nvSpPr>
        <p:spPr>
          <a:xfrm>
            <a:off x="1484025" y="2031168"/>
            <a:ext cx="7752485" cy="4084820"/>
          </a:xfrm>
        </p:spPr>
        <p:txBody>
          <a:bodyPr>
            <a:noAutofit/>
          </a:bodyPr>
          <a:lstStyle/>
          <a:p>
            <a:pPr>
              <a:buClr>
                <a:schemeClr val="tx1"/>
              </a:buClr>
            </a:pPr>
            <a:r>
              <a:rPr lang="en-US" sz="2000" dirty="0"/>
              <a:t>Sam was on leave with stress for nearly 12 months. </a:t>
            </a:r>
          </a:p>
          <a:p>
            <a:pPr>
              <a:buClr>
                <a:schemeClr val="tx1"/>
              </a:buClr>
            </a:pPr>
            <a:r>
              <a:rPr lang="en-US" sz="2000" dirty="0"/>
              <a:t>HR was looking for dismissal.</a:t>
            </a:r>
          </a:p>
          <a:p>
            <a:pPr>
              <a:buClr>
                <a:schemeClr val="tx1"/>
              </a:buClr>
            </a:pPr>
            <a:r>
              <a:rPr lang="en-US" sz="2000" dirty="0"/>
              <a:t>It was quite clear reading through the investigation notes, the actual culture of the workplace was one of swearing</a:t>
            </a:r>
          </a:p>
          <a:p>
            <a:pPr>
              <a:buClr>
                <a:schemeClr val="tx1"/>
              </a:buClr>
            </a:pPr>
            <a:r>
              <a:rPr lang="en-US" sz="2000" dirty="0"/>
              <a:t>Based on the evidence the rep tried to throw the case out but HR proceeded with the disciplinary procedure</a:t>
            </a:r>
          </a:p>
          <a:p>
            <a:pPr>
              <a:buClr>
                <a:schemeClr val="tx1"/>
              </a:buClr>
            </a:pPr>
            <a:r>
              <a:rPr lang="en-GB" sz="2000" dirty="0"/>
              <a:t>The rep won the case, following on from the investigation where it was clear the language was part of the workplace culture and not the fault of one employee. The meeting concluded it would be automatically unfair to single out one person. </a:t>
            </a:r>
          </a:p>
          <a:p>
            <a:pPr>
              <a:buClr>
                <a:schemeClr val="tx1"/>
              </a:buClr>
            </a:pPr>
            <a:r>
              <a:rPr lang="en-GB" sz="2000" dirty="0"/>
              <a:t>However, Sam still received a written warning.</a:t>
            </a:r>
            <a:endParaRPr lang="en-US" sz="2000" dirty="0"/>
          </a:p>
        </p:txBody>
      </p:sp>
    </p:spTree>
    <p:extLst>
      <p:ext uri="{BB962C8B-B14F-4D97-AF65-F5344CB8AC3E}">
        <p14:creationId xmlns:p14="http://schemas.microsoft.com/office/powerpoint/2010/main" val="162424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26" y="555603"/>
            <a:ext cx="7092085" cy="1790357"/>
          </a:xfrm>
        </p:spPr>
        <p:txBody>
          <a:bodyPr>
            <a:normAutofit/>
          </a:bodyPr>
          <a:lstStyle/>
          <a:p>
            <a:r>
              <a:rPr lang="en-US" dirty="0"/>
              <a:t>Following on…</a:t>
            </a:r>
          </a:p>
        </p:txBody>
      </p:sp>
      <p:sp>
        <p:nvSpPr>
          <p:cNvPr id="3" name="Content Placeholder 2"/>
          <p:cNvSpPr>
            <a:spLocks noGrp="1"/>
          </p:cNvSpPr>
          <p:nvPr>
            <p:ph idx="1"/>
          </p:nvPr>
        </p:nvSpPr>
        <p:spPr>
          <a:xfrm>
            <a:off x="1484026" y="2570813"/>
            <a:ext cx="7744641" cy="3965453"/>
          </a:xfrm>
        </p:spPr>
        <p:txBody>
          <a:bodyPr>
            <a:noAutofit/>
          </a:bodyPr>
          <a:lstStyle/>
          <a:p>
            <a:pPr>
              <a:buClr>
                <a:schemeClr val="tx1"/>
              </a:buClr>
            </a:pPr>
            <a:r>
              <a:rPr lang="en-US" sz="2200" dirty="0"/>
              <a:t>The outcome was that there were 33 recommendations to come out of the hearing to challenge the culture in that particular department.</a:t>
            </a:r>
          </a:p>
          <a:p>
            <a:pPr>
              <a:buClr>
                <a:schemeClr val="tx1"/>
              </a:buClr>
            </a:pPr>
            <a:r>
              <a:rPr lang="en-US" sz="2200" dirty="0"/>
              <a:t> Sam however was deeply distressed at his treatment and wished to negotiate a settlement agreement.  </a:t>
            </a:r>
          </a:p>
          <a:p>
            <a:pPr>
              <a:buClr>
                <a:schemeClr val="tx1"/>
              </a:buClr>
            </a:pPr>
            <a:r>
              <a:rPr lang="en-US" sz="2200" dirty="0"/>
              <a:t>The rep escalated the case then to the Prospect/Bectu full time officer where eventually Sam got his wish.</a:t>
            </a:r>
          </a:p>
        </p:txBody>
      </p:sp>
    </p:spTree>
    <p:extLst>
      <p:ext uri="{BB962C8B-B14F-4D97-AF65-F5344CB8AC3E}">
        <p14:creationId xmlns:p14="http://schemas.microsoft.com/office/powerpoint/2010/main" val="289082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2"/>
            <a:ext cx="7760988" cy="1091926"/>
          </a:xfrm>
        </p:spPr>
        <p:txBody>
          <a:bodyPr/>
          <a:lstStyle/>
          <a:p>
            <a:r>
              <a:rPr lang="en-GB" dirty="0"/>
              <a:t>Homework</a:t>
            </a:r>
          </a:p>
        </p:txBody>
      </p:sp>
      <p:sp>
        <p:nvSpPr>
          <p:cNvPr id="3" name="Content Placeholder 2"/>
          <p:cNvSpPr>
            <a:spLocks noGrp="1"/>
          </p:cNvSpPr>
          <p:nvPr>
            <p:ph idx="1"/>
          </p:nvPr>
        </p:nvSpPr>
        <p:spPr>
          <a:xfrm>
            <a:off x="1475524" y="2247089"/>
            <a:ext cx="7541060" cy="2984478"/>
          </a:xfrm>
        </p:spPr>
        <p:txBody>
          <a:bodyPr>
            <a:noAutofit/>
          </a:bodyPr>
          <a:lstStyle/>
          <a:p>
            <a:pPr lvl="0">
              <a:buClr>
                <a:schemeClr val="tx1"/>
              </a:buClr>
            </a:pPr>
            <a:r>
              <a:rPr lang="en-GB" sz="2400" dirty="0"/>
              <a:t>Read the information, pages 83-95 for Activity H prepare a strategy for Sasha’s case. Fill in the form below and email it the tutor</a:t>
            </a:r>
          </a:p>
          <a:p>
            <a:pPr lvl="0">
              <a:buClr>
                <a:schemeClr val="tx1"/>
              </a:buClr>
            </a:pPr>
            <a:r>
              <a:rPr lang="en-GB" sz="2400" dirty="0"/>
              <a:t>Watch the Side effects video. </a:t>
            </a:r>
            <a:r>
              <a:rPr lang="en-GB" sz="2400" u="sng" dirty="0">
                <a:hlinkClick r:id="rId3"/>
              </a:rPr>
              <a:t>https://www.youtube.com/watch?v=wN5BqCKO9DY</a:t>
            </a:r>
            <a:endParaRPr lang="en-GB" sz="2400" dirty="0"/>
          </a:p>
          <a:p>
            <a:pPr lvl="0">
              <a:buClr>
                <a:schemeClr val="tx1"/>
              </a:buClr>
            </a:pPr>
            <a:r>
              <a:rPr lang="en-GB" sz="2400" dirty="0"/>
              <a:t>Read pages 97 &amp; 98 Recap and dealing with distressed members.</a:t>
            </a:r>
          </a:p>
        </p:txBody>
      </p:sp>
    </p:spTree>
    <p:extLst>
      <p:ext uri="{BB962C8B-B14F-4D97-AF65-F5344CB8AC3E}">
        <p14:creationId xmlns:p14="http://schemas.microsoft.com/office/powerpoint/2010/main" val="83465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521" y="749508"/>
            <a:ext cx="6460761" cy="719528"/>
          </a:xfrm>
        </p:spPr>
        <p:txBody>
          <a:bodyPr/>
          <a:lstStyle/>
          <a:p>
            <a:r>
              <a:rPr lang="en-US" sz="4000" dirty="0">
                <a:latin typeface="Arial" panose="020B0604020202020204" pitchFamily="34" charset="0"/>
                <a:cs typeface="Arial" panose="020B0604020202020204" pitchFamily="34" charset="0"/>
              </a:rPr>
              <a:t>Activity F</a:t>
            </a:r>
          </a:p>
        </p:txBody>
      </p:sp>
      <p:sp>
        <p:nvSpPr>
          <p:cNvPr id="5" name="TextBox 4"/>
          <p:cNvSpPr txBox="1"/>
          <p:nvPr/>
        </p:nvSpPr>
        <p:spPr>
          <a:xfrm>
            <a:off x="1491522" y="1761344"/>
            <a:ext cx="4766871" cy="4347149"/>
          </a:xfrm>
          <a:prstGeom prst="rect">
            <a:avLst/>
          </a:prstGeom>
          <a:noFill/>
        </p:spPr>
        <p:txBody>
          <a:bodyPr wrap="square" lIns="0" tIns="0" rIns="0" bIns="0" rtlCol="0" anchor="t">
            <a:noAutofit/>
          </a:bodyPr>
          <a:lstStyle/>
          <a:p>
            <a:pPr marL="457200" indent="-457200">
              <a:spcBef>
                <a:spcPts val="900"/>
              </a:spcBef>
              <a:buAutoNum type="arabicPeriod"/>
            </a:pPr>
            <a:r>
              <a:rPr lang="en-US" sz="2400">
                <a:latin typeface="Arial"/>
                <a:cs typeface="Arial"/>
              </a:rPr>
              <a:t>Did Elaine listen to Andy?</a:t>
            </a:r>
            <a:endParaRPr lang="en-US">
              <a:latin typeface="Arial"/>
              <a:cs typeface="Arial"/>
            </a:endParaRPr>
          </a:p>
          <a:p>
            <a:pPr marL="342900" indent="-342900">
              <a:spcBef>
                <a:spcPts val="900"/>
              </a:spcBef>
              <a:buAutoNum type="arabicPeriod"/>
            </a:pPr>
            <a:r>
              <a:rPr lang="en-US" sz="2400">
                <a:latin typeface="Arial"/>
                <a:cs typeface="Arial"/>
              </a:rPr>
              <a:t> Did Elaine understand want the </a:t>
            </a:r>
            <a:r>
              <a:rPr lang="en-US" sz="2400" dirty="0">
                <a:latin typeface="Arial"/>
                <a:cs typeface="Arial"/>
              </a:rPr>
              <a:t>management wanted at the meeting?</a:t>
            </a:r>
          </a:p>
          <a:p>
            <a:pPr marL="342900" indent="-342900">
              <a:spcBef>
                <a:spcPts val="900"/>
              </a:spcBef>
              <a:buAutoNum type="arabicPeriod"/>
            </a:pPr>
            <a:r>
              <a:rPr lang="en-US" sz="2400">
                <a:latin typeface="Arial"/>
                <a:cs typeface="Arial"/>
              </a:rPr>
              <a:t> Do you think she represented </a:t>
            </a:r>
            <a:r>
              <a:rPr lang="en-US" sz="2400" dirty="0">
                <a:latin typeface="Arial"/>
                <a:cs typeface="Arial"/>
              </a:rPr>
              <a:t>the member correctly?</a:t>
            </a:r>
          </a:p>
          <a:p>
            <a:pPr marL="342900" indent="-342900">
              <a:spcBef>
                <a:spcPts val="900"/>
              </a:spcBef>
              <a:buAutoNum type="arabicPeriod"/>
            </a:pPr>
            <a:r>
              <a:rPr lang="en-US" sz="2400">
                <a:latin typeface="Arial"/>
                <a:cs typeface="Arial"/>
              </a:rPr>
              <a:t> Do you think it was appropriate </a:t>
            </a:r>
            <a:r>
              <a:rPr lang="en-US" sz="2400" dirty="0">
                <a:latin typeface="Arial"/>
                <a:cs typeface="Arial"/>
              </a:rPr>
              <a:t>for Elaine to attend?</a:t>
            </a:r>
          </a:p>
          <a:p>
            <a:pPr marL="342900" indent="-342900">
              <a:spcBef>
                <a:spcPts val="900"/>
              </a:spcBef>
              <a:buAutoNum type="arabicPeriod"/>
            </a:pPr>
            <a:r>
              <a:rPr lang="en-US" sz="2400">
                <a:latin typeface="Arial"/>
                <a:cs typeface="Arial"/>
              </a:rPr>
              <a:t> What would have you done </a:t>
            </a:r>
            <a:r>
              <a:rPr lang="en-US" sz="2400" dirty="0">
                <a:latin typeface="Arial"/>
                <a:cs typeface="Arial"/>
              </a:rPr>
              <a:t>differently?</a:t>
            </a:r>
          </a:p>
        </p:txBody>
      </p:sp>
      <p:pic>
        <p:nvPicPr>
          <p:cNvPr id="6" name="Picture 5">
            <a:extLst>
              <a:ext uri="{FF2B5EF4-FFF2-40B4-BE49-F238E27FC236}">
                <a16:creationId xmlns:a16="http://schemas.microsoft.com/office/drawing/2014/main" id="{2605BFB3-91C6-C041-8B3C-BB9B2B193434}"/>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427060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36481"/>
            <a:ext cx="7760988" cy="2306130"/>
          </a:xfrm>
        </p:spPr>
        <p:txBody>
          <a:bodyPr>
            <a:noAutofit/>
          </a:bodyPr>
          <a:lstStyle/>
          <a:p>
            <a:br>
              <a:rPr lang="en-GB" sz="6000" dirty="0">
                <a:latin typeface="+mj-lt"/>
              </a:rPr>
            </a:br>
            <a:br>
              <a:rPr lang="en-GB" sz="6000" dirty="0">
                <a:latin typeface="+mj-lt"/>
              </a:rPr>
            </a:br>
            <a:r>
              <a:rPr lang="en-GB" sz="4400" dirty="0">
                <a:latin typeface="Arial" panose="020B0604020202020204" pitchFamily="34" charset="0"/>
                <a:cs typeface="Arial" panose="020B0604020202020204" pitchFamily="34" charset="0"/>
              </a:rPr>
              <a:t>Activity C:</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Ground rules for casework</a:t>
            </a:r>
          </a:p>
        </p:txBody>
      </p:sp>
      <p:sp>
        <p:nvSpPr>
          <p:cNvPr id="3" name="Content Placeholder 2"/>
          <p:cNvSpPr>
            <a:spLocks noGrp="1"/>
          </p:cNvSpPr>
          <p:nvPr>
            <p:ph idx="1"/>
          </p:nvPr>
        </p:nvSpPr>
        <p:spPr>
          <a:xfrm>
            <a:off x="1475524" y="4099810"/>
            <a:ext cx="6918968" cy="839449"/>
          </a:xfrm>
        </p:spPr>
        <p:txBody>
          <a:bodyPr>
            <a:noAutofit/>
          </a:bodyPr>
          <a:lstStyle/>
          <a:p>
            <a:pPr>
              <a:buClr>
                <a:schemeClr val="tx1"/>
              </a:buClr>
            </a:pPr>
            <a:r>
              <a:rPr lang="en-GB" sz="2400" dirty="0"/>
              <a:t>Go over answers from the homework.</a:t>
            </a:r>
          </a:p>
        </p:txBody>
      </p:sp>
    </p:spTree>
    <p:extLst>
      <p:ext uri="{BB962C8B-B14F-4D97-AF65-F5344CB8AC3E}">
        <p14:creationId xmlns:p14="http://schemas.microsoft.com/office/powerpoint/2010/main" val="100627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0512" y="357301"/>
            <a:ext cx="4870368" cy="3199116"/>
          </a:xfrm>
        </p:spPr>
        <p:txBody>
          <a:bodyPr>
            <a:normAutofit/>
          </a:bodyPr>
          <a:lstStyle/>
          <a:p>
            <a:r>
              <a:rPr lang="en-US" sz="4000" dirty="0">
                <a:latin typeface="Arial" panose="020B0604020202020204" pitchFamily="34" charset="0"/>
                <a:cs typeface="Arial" panose="020B0604020202020204" pitchFamily="34" charset="0"/>
              </a:rPr>
              <a:t>Activity D:</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The right to be accompanied</a:t>
            </a:r>
          </a:p>
        </p:txBody>
      </p:sp>
      <p:sp>
        <p:nvSpPr>
          <p:cNvPr id="5" name="TextBox 4"/>
          <p:cNvSpPr txBox="1"/>
          <p:nvPr/>
        </p:nvSpPr>
        <p:spPr>
          <a:xfrm>
            <a:off x="1410512" y="3801231"/>
            <a:ext cx="4413168" cy="1146747"/>
          </a:xfrm>
          <a:prstGeom prst="rect">
            <a:avLst/>
          </a:prstGeom>
          <a:noFill/>
        </p:spPr>
        <p:txBody>
          <a:bodyPr wrap="square" lIns="0" tIns="0" rIns="0" bIns="0" rtlCol="0">
            <a:noAutofit/>
          </a:bodyPr>
          <a:lstStyle/>
          <a:p>
            <a:r>
              <a:rPr lang="en-US" sz="2400" dirty="0">
                <a:latin typeface="Arial"/>
                <a:cs typeface="Arial"/>
              </a:rPr>
              <a:t>In your groups decide how you would answer the questions to activity D in the workbook</a:t>
            </a:r>
          </a:p>
        </p:txBody>
      </p:sp>
      <p:pic>
        <p:nvPicPr>
          <p:cNvPr id="6" name="Picture 5">
            <a:extLst>
              <a:ext uri="{FF2B5EF4-FFF2-40B4-BE49-F238E27FC236}">
                <a16:creationId xmlns:a16="http://schemas.microsoft.com/office/drawing/2014/main" id="{E7C72098-62A4-CB4F-AADA-B86ED662F99B}"/>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41173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4"/>
            <a:ext cx="7504361" cy="1816651"/>
          </a:xfrm>
        </p:spPr>
        <p:txBody>
          <a:bodyPr/>
          <a:lstStyle/>
          <a:p>
            <a:r>
              <a:rPr lang="en-US" dirty="0">
                <a:latin typeface="Arial"/>
                <a:cs typeface="Arial"/>
              </a:rPr>
              <a:t>Data protection and record keeping</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6</a:t>
            </a:r>
          </a:p>
        </p:txBody>
      </p:sp>
    </p:spTree>
    <p:extLst>
      <p:ext uri="{BB962C8B-B14F-4D97-AF65-F5344CB8AC3E}">
        <p14:creationId xmlns:p14="http://schemas.microsoft.com/office/powerpoint/2010/main" val="141186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521" y="451148"/>
            <a:ext cx="5958591" cy="1905719"/>
          </a:xfrm>
        </p:spPr>
        <p:txBody>
          <a:bodyPr>
            <a:normAutofit/>
          </a:bodyPr>
          <a:lstStyle/>
          <a:p>
            <a:r>
              <a:rPr lang="en-GB" sz="3200" b="1" dirty="0">
                <a:latin typeface="Arial" panose="020B0604020202020204" pitchFamily="34" charset="0"/>
                <a:cs typeface="Arial" panose="020B0604020202020204" pitchFamily="34" charset="0"/>
              </a:rPr>
              <a:t>Data Protection Act </a:t>
            </a:r>
            <a:r>
              <a:rPr lang="en-GB" sz="3200" dirty="0">
                <a:latin typeface="Arial" panose="020B0604020202020204" pitchFamily="34" charset="0"/>
                <a:cs typeface="Arial" panose="020B0604020202020204" pitchFamily="34" charset="0"/>
              </a:rPr>
              <a:t>2018</a:t>
            </a:r>
            <a:r>
              <a:rPr lang="en-GB" sz="3200" b="1" dirty="0">
                <a:latin typeface="Arial" panose="020B0604020202020204" pitchFamily="34" charset="0"/>
                <a:cs typeface="Arial" panose="020B0604020202020204" pitchFamily="34" charset="0"/>
              </a:rPr>
              <a:t> and the General Data Protection Regulations (GDPR) 2018 </a:t>
            </a:r>
            <a:endParaRPr lang="en-US" sz="3200" dirty="0">
              <a:latin typeface="Arial" panose="020B0604020202020204" pitchFamily="34" charset="0"/>
              <a:cs typeface="Arial" panose="020B0604020202020204" pitchFamily="34" charset="0"/>
            </a:endParaRPr>
          </a:p>
        </p:txBody>
      </p:sp>
      <p:sp>
        <p:nvSpPr>
          <p:cNvPr id="5" name="TextBox 4"/>
          <p:cNvSpPr txBox="1"/>
          <p:nvPr/>
        </p:nvSpPr>
        <p:spPr>
          <a:xfrm>
            <a:off x="1491521" y="2548588"/>
            <a:ext cx="7585024" cy="927795"/>
          </a:xfrm>
          <a:prstGeom prst="rect">
            <a:avLst/>
          </a:prstGeom>
          <a:noFill/>
        </p:spPr>
        <p:txBody>
          <a:bodyPr wrap="square" lIns="0" tIns="0" rIns="0" bIns="0" rtlCol="0">
            <a:noAutofit/>
          </a:bodyPr>
          <a:lstStyle/>
          <a:p>
            <a:r>
              <a:rPr lang="en-GB" sz="2200" dirty="0">
                <a:latin typeface="Arial" panose="020B0604020202020204" pitchFamily="34" charset="0"/>
                <a:cs typeface="Arial" panose="020B0604020202020204" pitchFamily="34" charset="0"/>
              </a:rPr>
              <a:t>The EU data protection regulations came into force on 25 May 2018. While these are underpinned by the DPA98, they introduce a new suite of rights and enhance existing ones. </a:t>
            </a:r>
          </a:p>
          <a:p>
            <a:pPr lvl="0"/>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491521" y="3715931"/>
            <a:ext cx="2825646" cy="1200809"/>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Enhanced rights</a:t>
            </a:r>
            <a:endParaRPr lang="en-GB" sz="2200" dirty="0">
              <a:latin typeface="Arial" panose="020B0604020202020204" pitchFamily="34" charset="0"/>
              <a:cs typeface="Arial" panose="020B0604020202020204" pitchFamily="34" charset="0"/>
            </a:endParaRPr>
          </a:p>
          <a:p>
            <a:pPr marL="285750" indent="-285750">
              <a:buFont typeface="Arial"/>
              <a:buChar char="•"/>
            </a:pPr>
            <a:r>
              <a:rPr lang="en-GB" sz="2200" dirty="0">
                <a:latin typeface="Arial" panose="020B0604020202020204" pitchFamily="34" charset="0"/>
                <a:cs typeface="Arial" panose="020B0604020202020204" pitchFamily="34" charset="0"/>
              </a:rPr>
              <a:t>Right of access </a:t>
            </a:r>
          </a:p>
          <a:p>
            <a:pPr marL="285750" indent="-285750">
              <a:buFont typeface="Arial"/>
              <a:buChar char="•"/>
            </a:pPr>
            <a:r>
              <a:rPr lang="en-GB" sz="2200" dirty="0">
                <a:latin typeface="Arial" panose="020B0604020202020204" pitchFamily="34" charset="0"/>
                <a:cs typeface="Arial" panose="020B0604020202020204" pitchFamily="34" charset="0"/>
              </a:rPr>
              <a:t>Right of rectification</a:t>
            </a:r>
          </a:p>
        </p:txBody>
      </p:sp>
      <p:sp>
        <p:nvSpPr>
          <p:cNvPr id="7" name="TextBox 6">
            <a:extLst>
              <a:ext uri="{FF2B5EF4-FFF2-40B4-BE49-F238E27FC236}">
                <a16:creationId xmlns:a16="http://schemas.microsoft.com/office/drawing/2014/main" id="{E95AC197-CCEA-DA4D-9684-754E7A19DD60}"/>
              </a:ext>
            </a:extLst>
          </p:cNvPr>
          <p:cNvSpPr txBox="1"/>
          <p:nvPr/>
        </p:nvSpPr>
        <p:spPr>
          <a:xfrm>
            <a:off x="4708888" y="3715931"/>
            <a:ext cx="3162925" cy="1501203"/>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New rights</a:t>
            </a:r>
            <a:endParaRPr lang="en-GB" sz="2200" dirty="0">
              <a:latin typeface="Arial" panose="020B0604020202020204" pitchFamily="34" charset="0"/>
              <a:cs typeface="Arial" panose="020B0604020202020204" pitchFamily="34" charset="0"/>
            </a:endParaRPr>
          </a:p>
          <a:p>
            <a:pPr marL="285750" indent="-285750">
              <a:buFont typeface="Arial"/>
              <a:buChar char="•"/>
            </a:pPr>
            <a:r>
              <a:rPr lang="en-GB" sz="2200" dirty="0">
                <a:latin typeface="Arial" panose="020B0604020202020204" pitchFamily="34" charset="0"/>
                <a:cs typeface="Arial" panose="020B0604020202020204" pitchFamily="34" charset="0"/>
              </a:rPr>
              <a:t>Right to Portability </a:t>
            </a:r>
          </a:p>
          <a:p>
            <a:pPr marL="285750" indent="-285750">
              <a:buFont typeface="Arial"/>
              <a:buChar char="•"/>
            </a:pPr>
            <a:r>
              <a:rPr lang="en-GB" sz="2200" dirty="0">
                <a:latin typeface="Arial" panose="020B0604020202020204" pitchFamily="34" charset="0"/>
                <a:cs typeface="Arial" panose="020B0604020202020204" pitchFamily="34" charset="0"/>
              </a:rPr>
              <a:t>Right to be informed </a:t>
            </a:r>
          </a:p>
          <a:p>
            <a:pPr marL="285750" indent="-285750">
              <a:buFont typeface="Arial"/>
              <a:buChar char="•"/>
            </a:pPr>
            <a:r>
              <a:rPr lang="en-GB" sz="2200" dirty="0">
                <a:latin typeface="Arial" panose="020B0604020202020204" pitchFamily="34" charset="0"/>
                <a:cs typeface="Arial" panose="020B0604020202020204" pitchFamily="34" charset="0"/>
              </a:rPr>
              <a:t>Right to erasure</a:t>
            </a:r>
          </a:p>
        </p:txBody>
      </p:sp>
      <p:sp>
        <p:nvSpPr>
          <p:cNvPr id="8" name="TextBox 7">
            <a:extLst>
              <a:ext uri="{FF2B5EF4-FFF2-40B4-BE49-F238E27FC236}">
                <a16:creationId xmlns:a16="http://schemas.microsoft.com/office/drawing/2014/main" id="{8C72E670-DC70-834B-857E-F25BCBABC7C8}"/>
              </a:ext>
            </a:extLst>
          </p:cNvPr>
          <p:cNvSpPr txBox="1"/>
          <p:nvPr/>
        </p:nvSpPr>
        <p:spPr>
          <a:xfrm>
            <a:off x="1491521" y="5326149"/>
            <a:ext cx="6026046" cy="751104"/>
          </a:xfrm>
          <a:prstGeom prst="rect">
            <a:avLst/>
          </a:prstGeom>
          <a:noFill/>
        </p:spPr>
        <p:txBody>
          <a:bodyPr wrap="square" lIns="0" tIns="0" rIns="0" bIns="0" rtlCol="0">
            <a:noAutofit/>
          </a:bodyPr>
          <a:lstStyle/>
          <a:p>
            <a:r>
              <a:rPr lang="en-GB" sz="2200" dirty="0">
                <a:latin typeface="Arial" panose="020B0604020202020204" pitchFamily="34" charset="0"/>
                <a:cs typeface="Arial" panose="020B0604020202020204" pitchFamily="34" charset="0"/>
              </a:rPr>
              <a:t>More information can be found at </a:t>
            </a:r>
            <a:r>
              <a:rPr lang="en-GB" sz="2200" b="1" dirty="0">
                <a:latin typeface="Arial" panose="020B0604020202020204" pitchFamily="34" charset="0"/>
                <a:cs typeface="Arial" panose="020B0604020202020204" pitchFamily="34" charset="0"/>
                <a:hlinkClick r:id="rId3"/>
              </a:rPr>
              <a:t>https://library.prospect.org.uk/id/2016/01617</a:t>
            </a:r>
            <a:endParaRPr lang="en-GB" sz="2200" b="1"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29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026" y="522688"/>
            <a:ext cx="5561351" cy="764499"/>
          </a:xfrm>
        </p:spPr>
        <p:txBody>
          <a:bodyPr/>
          <a:lstStyle/>
          <a:p>
            <a:r>
              <a:rPr lang="en-US" sz="4000" dirty="0" err="1">
                <a:latin typeface="Arial"/>
                <a:cs typeface="Arial"/>
              </a:rPr>
              <a:t>GDPR</a:t>
            </a:r>
            <a:r>
              <a:rPr lang="en-US" sz="4000" dirty="0">
                <a:latin typeface="Arial"/>
                <a:cs typeface="Arial"/>
              </a:rPr>
              <a:t> Do’s</a:t>
            </a:r>
          </a:p>
        </p:txBody>
      </p:sp>
      <p:sp>
        <p:nvSpPr>
          <p:cNvPr id="5" name="TextBox 4"/>
          <p:cNvSpPr txBox="1"/>
          <p:nvPr/>
        </p:nvSpPr>
        <p:spPr>
          <a:xfrm>
            <a:off x="1484025" y="1459574"/>
            <a:ext cx="7345182" cy="4971206"/>
          </a:xfrm>
          <a:prstGeom prst="rect">
            <a:avLst/>
          </a:prstGeom>
          <a:noFill/>
        </p:spPr>
        <p:txBody>
          <a:bodyPr wrap="square" lIns="0" tIns="0" rIns="0" bIns="0" rtlCol="0">
            <a:noAutofit/>
          </a:bodyPr>
          <a:lstStyle/>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Mark all correspondence, electronic or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otherwise, as </a:t>
            </a:r>
            <a:r>
              <a:rPr lang="en-GB" sz="2200" i="1" dirty="0">
                <a:latin typeface="Arial" panose="020B0604020202020204" pitchFamily="34" charset="0"/>
                <a:cs typeface="Arial" panose="020B0604020202020204" pitchFamily="34" charset="0"/>
              </a:rPr>
              <a:t>private and confidential</a:t>
            </a:r>
            <a:r>
              <a:rPr lang="en-GB" sz="2200" dirty="0">
                <a:latin typeface="Arial" panose="020B0604020202020204" pitchFamily="34" charset="0"/>
                <a:cs typeface="Arial" panose="020B0604020202020204" pitchFamily="34" charset="0"/>
              </a:rPr>
              <a:t>;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Be aware that the Act applies to paper files, information held electronically, records of telephone conversations, audiotapes, photographs and social networking media (Facebook, twitter, LinkedIn etc.);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Think of personal data held about individuals as though it were    held about you;</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Tell people you hold personal data about them and tell them why you need to do so (fair processing</a:t>
            </a:r>
            <a:r>
              <a:rPr lang="en-GB" sz="2200">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Be open with people about information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held about them;</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3560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4026" y="1426033"/>
            <a:ext cx="8117173" cy="4909279"/>
          </a:xfrm>
          <a:prstGeom prst="rect">
            <a:avLst/>
          </a:prstGeom>
          <a:noFill/>
        </p:spPr>
        <p:txBody>
          <a:bodyPr wrap="square" lIns="0" tIns="0" rIns="0" bIns="0" rtlCol="0">
            <a:noAutofit/>
          </a:bodyPr>
          <a:lstStyle/>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Respect confidentiality and the rights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of the member;</a:t>
            </a:r>
          </a:p>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Review personal data in on-going cases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from time to time and at least annually;</a:t>
            </a:r>
          </a:p>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Ensure all personal data is disposed of as confidential waste;</a:t>
            </a:r>
          </a:p>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When writing reports, minutes etc., bear in mind that the member has a right to see information relating to them. Realise even deleted emails may be retrieved and revealed to those about whom they are written;</a:t>
            </a:r>
          </a:p>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Refer </a:t>
            </a:r>
            <a:r>
              <a:rPr lang="en-GB" sz="2200" b="1" dirty="0">
                <a:solidFill>
                  <a:schemeClr val="accent1"/>
                </a:solidFill>
                <a:latin typeface="Arial" panose="020B0604020202020204" pitchFamily="34" charset="0"/>
                <a:cs typeface="Arial" panose="020B0604020202020204" pitchFamily="34" charset="0"/>
              </a:rPr>
              <a:t>all</a:t>
            </a:r>
            <a:r>
              <a:rPr lang="en-GB" sz="2200" dirty="0">
                <a:latin typeface="Arial" panose="020B0604020202020204" pitchFamily="34" charset="0"/>
                <a:cs typeface="Arial" panose="020B0604020202020204" pitchFamily="34" charset="0"/>
              </a:rPr>
              <a:t> requests for access to a Prospect/Bectu full-time official;</a:t>
            </a:r>
          </a:p>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Familiarise yourself with Prospect/Bectu’s data destruction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policy (reproduced on page 65 in workbook).</a:t>
            </a:r>
          </a:p>
          <a:p>
            <a:pPr lvl="0"/>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6178B655-9B2D-354D-BAAF-44E2277C1BEC}"/>
              </a:ext>
            </a:extLst>
          </p:cNvPr>
          <p:cNvSpPr txBox="1">
            <a:spLocks/>
          </p:cNvSpPr>
          <p:nvPr/>
        </p:nvSpPr>
        <p:spPr>
          <a:xfrm>
            <a:off x="1484026" y="522688"/>
            <a:ext cx="5561351" cy="764499"/>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GDPR Do’s</a:t>
            </a:r>
            <a:endParaRPr lang="en-US" sz="4000" dirty="0">
              <a:latin typeface="Arial"/>
              <a:cs typeface="Arial"/>
            </a:endParaRPr>
          </a:p>
        </p:txBody>
      </p:sp>
    </p:spTree>
    <p:extLst>
      <p:ext uri="{BB962C8B-B14F-4D97-AF65-F5344CB8AC3E}">
        <p14:creationId xmlns:p14="http://schemas.microsoft.com/office/powerpoint/2010/main" val="274308764"/>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1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4.xml><?xml version="1.0" encoding="utf-8"?>
<a:theme xmlns:a="http://schemas.openxmlformats.org/drawingml/2006/main" name="3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5.xml><?xml version="1.0" encoding="utf-8"?>
<a:theme xmlns:a="http://schemas.openxmlformats.org/drawingml/2006/main" name="4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6.xml><?xml version="1.0" encoding="utf-8"?>
<a:theme xmlns:a="http://schemas.openxmlformats.org/drawingml/2006/main" name="5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7.xml><?xml version="1.0" encoding="utf-8"?>
<a:theme xmlns:a="http://schemas.openxmlformats.org/drawingml/2006/main" name="6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8.xml><?xml version="1.0" encoding="utf-8"?>
<a:theme xmlns:a="http://schemas.openxmlformats.org/drawingml/2006/main" name="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Props1.xml><?xml version="1.0" encoding="utf-8"?>
<ds:datastoreItem xmlns:ds="http://schemas.openxmlformats.org/officeDocument/2006/customXml" ds:itemID="{423F996C-9485-496A-8411-0236FCC50726}">
  <ds:schemaRefs>
    <ds:schemaRef ds:uri="http://schemas.microsoft.com/sharepoint/v3/contenttype/forms"/>
  </ds:schemaRefs>
</ds:datastoreItem>
</file>

<file path=customXml/itemProps2.xml><?xml version="1.0" encoding="utf-8"?>
<ds:datastoreItem xmlns:ds="http://schemas.openxmlformats.org/officeDocument/2006/customXml" ds:itemID="{FC1FB265-E2C1-4B55-9CE3-AC1A63CCA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DFA3A-37FA-43CA-87CA-E6231B8EE67C}">
  <ds:schemaRefs>
    <ds:schemaRef ds:uri="http://schemas.microsoft.com/office/2006/metadata/properties"/>
    <ds:schemaRef ds:uri="http://schemas.microsoft.com/office/infopath/2007/PartnerControls"/>
    <ds:schemaRef ds:uri="0ecf5486-e989-4379-bfee-e9488933998c"/>
    <ds:schemaRef ds:uri="95c4e850-32b5-4d18-96f2-9b7a5c16f8c4"/>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9480</TotalTime>
  <Words>3099</Words>
  <Application>Microsoft Office PowerPoint</Application>
  <PresentationFormat>Widescreen</PresentationFormat>
  <Paragraphs>259</Paragraphs>
  <Slides>26</Slides>
  <Notes>26</Notes>
  <HiddenSlides>0</HiddenSlides>
  <MMClips>0</MMClips>
  <ScaleCrop>false</ScaleCrop>
  <HeadingPairs>
    <vt:vector size="4" baseType="variant">
      <vt:variant>
        <vt:lpstr>Theme</vt:lpstr>
      </vt:variant>
      <vt:variant>
        <vt:i4>8</vt:i4>
      </vt:variant>
      <vt:variant>
        <vt:lpstr>Slide Titles</vt:lpstr>
      </vt:variant>
      <vt:variant>
        <vt:i4>26</vt:i4>
      </vt:variant>
    </vt:vector>
  </HeadingPairs>
  <TitlesOfParts>
    <vt:vector size="34" baseType="lpstr">
      <vt:lpstr>Prospect-Bectu-theme</vt:lpstr>
      <vt:lpstr>8_Prospect-Bectu-theme</vt:lpstr>
      <vt:lpstr>11_Prospect-Bectu-theme</vt:lpstr>
      <vt:lpstr>3_Prospect-Bectu-theme</vt:lpstr>
      <vt:lpstr>4_Prospect-Bectu-theme</vt:lpstr>
      <vt:lpstr>5_Prospect-Bectu-theme</vt:lpstr>
      <vt:lpstr>6_Prospect-Bectu-theme</vt:lpstr>
      <vt:lpstr>1_Prospect-Bectu-theme</vt:lpstr>
      <vt:lpstr>Feedback from Activity E</vt:lpstr>
      <vt:lpstr>Talon Engineering Ltd v Smith  (The knobhead case)</vt:lpstr>
      <vt:lpstr>Activity F</vt:lpstr>
      <vt:lpstr>  Activity C: Ground rules for casework</vt:lpstr>
      <vt:lpstr>Activity D: The right to be accompanied</vt:lpstr>
      <vt:lpstr>Data protection and record keeping</vt:lpstr>
      <vt:lpstr>Data Protection Act 2018 and the General Data Protection Regulations (GDPR) 2018 </vt:lpstr>
      <vt:lpstr>GDPR Do’s</vt:lpstr>
      <vt:lpstr>PowerPoint Presentation</vt:lpstr>
      <vt:lpstr>PowerPoint Presentation</vt:lpstr>
      <vt:lpstr>PowerPoint Presentation</vt:lpstr>
      <vt:lpstr>PowerPoint Presentation</vt:lpstr>
      <vt:lpstr>Listening Skills</vt:lpstr>
      <vt:lpstr>Listening quiz</vt:lpstr>
      <vt:lpstr>Listening quiz</vt:lpstr>
      <vt:lpstr>Listening quiz</vt:lpstr>
      <vt:lpstr>Listening quiz</vt:lpstr>
      <vt:lpstr>Listening quiz</vt:lpstr>
      <vt:lpstr>Investigations</vt:lpstr>
      <vt:lpstr>What is an investigation?</vt:lpstr>
      <vt:lpstr>The role of an investigator</vt:lpstr>
      <vt:lpstr>Activity G:  Part 1 Prepare a strategy</vt:lpstr>
      <vt:lpstr>Activity G: Part 2  Preparing for the meeting</vt:lpstr>
      <vt:lpstr>What actually happened! Real life case.</vt:lpstr>
      <vt:lpstr>Following 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Martin Roberts</cp:lastModifiedBy>
  <cp:revision>154</cp:revision>
  <cp:lastPrinted>2020-02-20T12:30:12Z</cp:lastPrinted>
  <dcterms:created xsi:type="dcterms:W3CDTF">2019-10-02T11:31:35Z</dcterms:created>
  <dcterms:modified xsi:type="dcterms:W3CDTF">2025-01-09T11:00:47Z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1864211477</vt:i4>
  </property>
  <property fmtid="{D5CDD505-2E9C-101B-9397-08002B2CF9AE}" pid="3" name="_NewReviewCycle">
    <vt:lpwstr/>
  </property>
  <property fmtid="{D5CDD505-2E9C-101B-9397-08002B2CF9AE}" pid="4" name="_EmailSubject">
    <vt:lpwstr>Reps part 2 updated.</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ContentTypeId">
    <vt:lpwstr>0x010100D8D7AC766A08B146B6390D5D437781FB</vt:lpwstr>
  </property>
  <property fmtid="{D5CDD505-2E9C-101B-9397-08002B2CF9AE}" pid="8" name="MediaServiceImageTags">
    <vt:lpwstr/>
  </property>
</Properties>
</file>