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0"/>
  </p:notesMasterIdLst>
  <p:sldIdLst>
    <p:sldId id="510" r:id="rId2"/>
    <p:sldId id="511" r:id="rId3"/>
    <p:sldId id="551" r:id="rId4"/>
    <p:sldId id="514" r:id="rId5"/>
    <p:sldId id="513" r:id="rId6"/>
    <p:sldId id="512" r:id="rId7"/>
    <p:sldId id="519" r:id="rId8"/>
    <p:sldId id="55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D0F60-5614-409B-9AFE-215DCEFD668C}" v="197" dt="2023-12-22T10:04:14.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114" d="100"/>
          <a:sy n="114" d="100"/>
        </p:scale>
        <p:origin x="35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960D0F60-5614-409B-9AFE-215DCEFD668C}"/>
    <pc:docChg chg="modSld">
      <pc:chgData name="Kathryn Sharratt" userId="97cf956a-b3a7-4e73-864d-44684f77c5c1" providerId="ADAL" clId="{960D0F60-5614-409B-9AFE-215DCEFD668C}" dt="2023-12-22T10:04:21.406" v="211" actId="14100"/>
      <pc:docMkLst>
        <pc:docMk/>
      </pc:docMkLst>
      <pc:sldChg chg="modSp mod">
        <pc:chgData name="Kathryn Sharratt" userId="97cf956a-b3a7-4e73-864d-44684f77c5c1" providerId="ADAL" clId="{960D0F60-5614-409B-9AFE-215DCEFD668C}" dt="2023-12-22T10:04:21.406" v="211" actId="14100"/>
        <pc:sldMkLst>
          <pc:docMk/>
          <pc:sldMk cId="2384727387" sldId="513"/>
        </pc:sldMkLst>
        <pc:spChg chg="mod">
          <ac:chgData name="Kathryn Sharratt" userId="97cf956a-b3a7-4e73-864d-44684f77c5c1" providerId="ADAL" clId="{960D0F60-5614-409B-9AFE-215DCEFD668C}" dt="2023-12-21T09:21:49.184" v="13" actId="20577"/>
          <ac:spMkLst>
            <pc:docMk/>
            <pc:sldMk cId="2384727387" sldId="513"/>
            <ac:spMk id="8" creationId="{AA7B3EB1-A793-4A33-A982-816E2D1E7F75}"/>
          </ac:spMkLst>
        </pc:spChg>
        <pc:spChg chg="mod">
          <ac:chgData name="Kathryn Sharratt" userId="97cf956a-b3a7-4e73-864d-44684f77c5c1" providerId="ADAL" clId="{960D0F60-5614-409B-9AFE-215DCEFD668C}" dt="2023-12-21T09:22:30.061" v="81" actId="255"/>
          <ac:spMkLst>
            <pc:docMk/>
            <pc:sldMk cId="2384727387" sldId="513"/>
            <ac:spMk id="9" creationId="{0DB1ED0E-9851-4AC5-95A8-19BA169CCB89}"/>
          </ac:spMkLst>
        </pc:spChg>
        <pc:spChg chg="mod">
          <ac:chgData name="Kathryn Sharratt" userId="97cf956a-b3a7-4e73-864d-44684f77c5c1" providerId="ADAL" clId="{960D0F60-5614-409B-9AFE-215DCEFD668C}" dt="2023-12-22T10:04:21.406" v="211" actId="14100"/>
          <ac:spMkLst>
            <pc:docMk/>
            <pc:sldMk cId="2384727387" sldId="513"/>
            <ac:spMk id="10" creationId="{2946BD18-DCC5-47BA-9862-DE217D4D4B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In particular 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p>
          <a:p>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t>
            </a:r>
            <a:r>
              <a:rPr lang="en-US" baseline="0" dirty="0" err="1"/>
              <a:t>arestill</a:t>
            </a:r>
            <a:r>
              <a:rPr lang="en-US" baseline="0" dirty="0"/>
              <a:t>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dirty="0">
                <a:latin typeface="Arial" charset="0"/>
                <a:ea typeface="Arial" charset="0"/>
                <a:cs typeface="Arial" charset="0"/>
              </a:rPr>
              <a:t>Outcome to be achieved: Learn</a:t>
            </a:r>
            <a:r>
              <a:rPr lang="en-US" sz="2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dirty="0"/>
          </a:p>
          <a:p>
            <a:pPr lvl="2" eaLnBrk="1" hangingPunct="1">
              <a:lnSpc>
                <a:spcPct val="100000"/>
              </a:lnSpc>
              <a:spcBef>
                <a:spcPts val="600"/>
              </a:spcBef>
              <a:buClr>
                <a:schemeClr val="tx2"/>
              </a:buClr>
              <a:buFont typeface="Wingdings" charset="2"/>
              <a:buNone/>
            </a:pPr>
            <a:r>
              <a:rPr lang="en-GB" altLang="en-US" sz="24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dirty="0"/>
              <a:t>over 50% membership; or </a:t>
            </a:r>
          </a:p>
          <a:p>
            <a:pPr marL="1439863" lvl="3" indent="-457200" eaLnBrk="1" hangingPunct="1">
              <a:spcBef>
                <a:spcPts val="600"/>
              </a:spcBef>
              <a:buClr>
                <a:schemeClr val="tx1"/>
              </a:buClr>
              <a:buFont typeface="Tahoma" charset="0"/>
              <a:buAutoNum type="alphaLcParenR"/>
            </a:pPr>
            <a:r>
              <a:rPr lang="en-GB" altLang="en-US" dirty="0"/>
              <a:t>over 10% membership </a:t>
            </a:r>
            <a:r>
              <a:rPr lang="en-GB" altLang="en-US" dirty="0">
                <a:solidFill>
                  <a:schemeClr val="tx2"/>
                </a:solidFill>
              </a:rPr>
              <a:t>and </a:t>
            </a:r>
          </a:p>
          <a:p>
            <a:pPr marL="1401763" lvl="4" indent="0" eaLnBrk="1" hangingPunct="1">
              <a:spcBef>
                <a:spcPts val="600"/>
              </a:spcBef>
              <a:buClr>
                <a:schemeClr val="tx1"/>
              </a:buClr>
              <a:buFontTx/>
              <a:buNone/>
            </a:pPr>
            <a:r>
              <a:rPr lang="en-GB" altLang="en-US" sz="2400" dirty="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42721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someone is saying their</a:t>
            </a:r>
            <a:r>
              <a:rPr lang="en-US" baseline="0" dirty="0"/>
              <a:t> career might be affected if they join, or it is not for my level of management, the law gives anyone the right to join a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dirty="0"/>
              <a:t>Page 10 has a list of historical union victories.</a:t>
            </a:r>
          </a:p>
          <a:p>
            <a:pPr marL="171450" indent="-171450">
              <a:buFont typeface="Arial"/>
              <a:buChar char="•"/>
            </a:pPr>
            <a:r>
              <a:rPr lang="en-US" dirty="0"/>
              <a:t>These 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8,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(10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Set as homework. To complete statements on Page 14</a:t>
            </a:r>
            <a:r>
              <a:rPr lang="en-US" b="1" baseline="0" dirty="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A snapshot of what their branch is like and an understanding of the union structure</a:t>
            </a:r>
          </a:p>
          <a:p>
            <a:endParaRPr lang="en-US" b="1" dirty="0">
              <a:latin typeface="Arial" charset="0"/>
              <a:ea typeface="Arial" charset="0"/>
              <a:cs typeface="Arial" charset="0"/>
            </a:endParaRPr>
          </a:p>
          <a:p>
            <a:r>
              <a:rPr lang="en-GB" sz="1200" kern="1200" dirty="0">
                <a:solidFill>
                  <a:schemeClr val="tx1"/>
                </a:solidFill>
                <a:effectLst/>
                <a:latin typeface="+mn-lt"/>
                <a:ea typeface="+mn-ea"/>
                <a:cs typeface="+mn-cs"/>
              </a:rPr>
              <a:t>Follow up activity in session 2</a:t>
            </a:r>
          </a:p>
          <a:p>
            <a:r>
              <a:rPr lang="en-GB" sz="1200" kern="1200" dirty="0">
                <a:solidFill>
                  <a:schemeClr val="tx1"/>
                </a:solidFill>
                <a:effectLst/>
                <a:latin typeface="+mn-lt"/>
                <a:ea typeface="+mn-ea"/>
                <a:cs typeface="+mn-cs"/>
              </a:rPr>
              <a:t>Look at the following the questionnaire think about:</a:t>
            </a:r>
          </a:p>
          <a:p>
            <a:pPr lvl="0"/>
            <a:r>
              <a:rPr lang="en-GB" sz="1200" kern="1200" dirty="0">
                <a:solidFill>
                  <a:schemeClr val="tx1"/>
                </a:solidFill>
                <a:effectLst/>
                <a:latin typeface="+mn-lt"/>
                <a:ea typeface="+mn-ea"/>
                <a:cs typeface="+mn-cs"/>
              </a:rPr>
              <a:t>On a scale of 1-10, how well organised would you say your workplace is? </a:t>
            </a:r>
          </a:p>
          <a:p>
            <a:pPr lvl="0"/>
            <a:r>
              <a:rPr lang="en-GB" sz="1200" kern="1200" dirty="0">
                <a:solidFill>
                  <a:schemeClr val="tx1"/>
                </a:solidFill>
                <a:effectLst/>
                <a:latin typeface="+mn-lt"/>
                <a:ea typeface="+mn-ea"/>
                <a:cs typeface="+mn-cs"/>
              </a:rPr>
              <a:t>In what ways is your workplace organised?</a:t>
            </a:r>
          </a:p>
          <a:p>
            <a:pPr lvl="0"/>
            <a:r>
              <a:rPr lang="en-GB" sz="1200" kern="1200" dirty="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getting members active</a:t>
            </a:r>
          </a:p>
          <a:p>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2382236"/>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1.6 Jan 23</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324" y="266136"/>
            <a:ext cx="9019514"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Activity A: What would success look like for your branch?</a:t>
            </a:r>
          </a:p>
        </p:txBody>
      </p:sp>
      <p:sp>
        <p:nvSpPr>
          <p:cNvPr id="4" name="TextBox 3"/>
          <p:cNvSpPr txBox="1"/>
          <p:nvPr/>
        </p:nvSpPr>
        <p:spPr>
          <a:xfrm>
            <a:off x="630272" y="2060352"/>
            <a:ext cx="10401853" cy="830997"/>
          </a:xfrm>
          <a:prstGeom prst="rect">
            <a:avLst/>
          </a:prstGeom>
          <a:noFill/>
        </p:spPr>
        <p:txBody>
          <a:bodyPr wrap="square" rtlCol="0">
            <a:spAutoFit/>
          </a:bodyPr>
          <a:lstStyle/>
          <a:p>
            <a:endParaRPr lang="en-US" sz="2400" dirty="0">
              <a:latin typeface="Arial" charset="0"/>
              <a:ea typeface="Arial" charset="0"/>
              <a:cs typeface="Arial" charset="0"/>
            </a:endParaRPr>
          </a:p>
          <a:p>
            <a:r>
              <a:rPr lang="en-US" sz="2400" dirty="0">
                <a:latin typeface="Arial" charset="0"/>
                <a:ea typeface="Arial" charset="0"/>
                <a:cs typeface="Arial" charset="0"/>
              </a:rPr>
              <a:t>A general discussion as to what the branch wants to achieve.</a:t>
            </a:r>
          </a:p>
        </p:txBody>
      </p:sp>
    </p:spTree>
    <p:extLst>
      <p:ext uri="{BB962C8B-B14F-4D97-AF65-F5344CB8AC3E}">
        <p14:creationId xmlns:p14="http://schemas.microsoft.com/office/powerpoint/2010/main" val="368497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dirty="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3.5% more in salary (Statista 2022)</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6.25 million members: (Gov.uk 2022)</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marL="342900" indent="-342900">
              <a:spcBef>
                <a:spcPts val="900"/>
              </a:spcBef>
              <a:buFont typeface="Arial"/>
              <a:buChar char="•"/>
            </a:pPr>
            <a:r>
              <a:rPr lang="en-US" sz="1200" dirty="0">
                <a:latin typeface="Arial"/>
                <a:cs typeface="Arial"/>
              </a:rPr>
              <a:t>TUC (Still latest stats available)</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411169"/>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under 158,000 members as of Jan 2024</a:t>
            </a:r>
          </a:p>
          <a:p>
            <a:pPr marL="342900" indent="-342900">
              <a:spcBef>
                <a:spcPts val="900"/>
              </a:spcBef>
              <a:buFont typeface="Arial"/>
              <a:buChar char="•"/>
            </a:pPr>
            <a:r>
              <a:rPr lang="en-US" sz="2100" dirty="0">
                <a:latin typeface="Arial"/>
                <a:cs typeface="Arial"/>
              </a:rPr>
              <a:t>Got £3.1m in 2023 for injury compensation and £960,000 at tribunal in 2020 </a:t>
            </a:r>
            <a:r>
              <a:rPr lang="en-US" sz="900" dirty="0">
                <a:latin typeface="Arial"/>
                <a:cs typeface="Arial"/>
              </a:rPr>
              <a:t>(latest figures available)</a:t>
            </a:r>
          </a:p>
          <a:p>
            <a:pPr marL="342900" indent="-342900">
              <a:spcBef>
                <a:spcPts val="900"/>
              </a:spcBef>
              <a:buFont typeface="Arial"/>
              <a:buChar char="•"/>
            </a:pPr>
            <a:r>
              <a:rPr lang="en-US" sz="2100" dirty="0">
                <a:latin typeface="Arial"/>
                <a:cs typeface="Arial"/>
              </a:rPr>
              <a:t>NEP trained 991 Reps in 2023</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dirty="0">
                <a:latin typeface="Arial"/>
                <a:cs typeface="Arial"/>
              </a:rPr>
              <a:t>Activity D: Your workplace - Homework</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Watch first video in collection on union structure</a:t>
            </a:r>
          </a:p>
          <a:p>
            <a:pPr>
              <a:spcBef>
                <a:spcPts val="900"/>
              </a:spcBef>
            </a:pPr>
            <a:r>
              <a:rPr lang="en-GB" sz="2400" dirty="0">
                <a:latin typeface="Arial" panose="020B0604020202020204" pitchFamily="34" charset="0"/>
                <a:cs typeface="Arial" panose="020B0604020202020204" pitchFamily="34" charset="0"/>
                <a:hlinkClick r:id="rId3"/>
              </a:rPr>
              <a:t>https://vimeo.com/showcase/prospect-ed</a:t>
            </a:r>
            <a:endParaRPr lang="en-GB" sz="2400" dirty="0">
              <a:latin typeface="Arial" panose="020B0604020202020204" pitchFamily="34" charset="0"/>
              <a:cs typeface="Arial" panose="020B0604020202020204" pitchFamily="34" charset="0"/>
            </a:endParaRPr>
          </a:p>
          <a:p>
            <a:pPr>
              <a:spcBef>
                <a:spcPts val="900"/>
              </a:spcBef>
            </a:pPr>
            <a:r>
              <a:rPr lang="en-GB" sz="2400" dirty="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5424</TotalTime>
  <Words>1202</Words>
  <Application>Microsoft Office PowerPoint</Application>
  <PresentationFormat>Widescreen</PresentationFormat>
  <Paragraphs>126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Tahoma</vt:lpstr>
      <vt:lpstr>Wingdings</vt:lpstr>
      <vt:lpstr>Wingdings 3</vt:lpstr>
      <vt:lpstr>2019-01389-Template-Bectu-Powerpoint-template-Version-12-09-2019 (1)</vt:lpstr>
      <vt:lpstr>What is a trade union? Update 1.6 Jan 23</vt:lpstr>
      <vt:lpstr>The definition  of a trade union</vt:lpstr>
      <vt:lpstr>PowerPoint Presentation</vt:lpstr>
      <vt:lpstr>Your right to join a trade union</vt:lpstr>
      <vt:lpstr>The benefits of trade unions</vt:lpstr>
      <vt:lpstr>Activity B: Other options</vt:lpstr>
      <vt:lpstr>Activity C: What can a union negotiate on?</vt:lpstr>
      <vt:lpstr>Activity D: Your workplace -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43</cp:revision>
  <cp:lastPrinted>2019-08-27T12:20:31Z</cp:lastPrinted>
  <dcterms:created xsi:type="dcterms:W3CDTF">2019-10-02T11:32:19Z</dcterms:created>
  <dcterms:modified xsi:type="dcterms:W3CDTF">2023-12-22T10:04:25Z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1268048874</vt:i4>
  </property>
  <property fmtid="{D5CDD505-2E9C-101B-9397-08002B2CF9AE}" pid="3" name="_NewReviewCycle">
    <vt:lpwstr/>
  </property>
  <property fmtid="{D5CDD505-2E9C-101B-9397-08002B2CF9AE}" pid="4" name="_EmailSubject">
    <vt:lpwstr>Freelance reps part 1 update</vt:lpwstr>
  </property>
  <property fmtid="{D5CDD505-2E9C-101B-9397-08002B2CF9AE}" pid="5" name="_AuthorEmail">
    <vt:lpwstr>mroberts@bectu.org.uk</vt:lpwstr>
  </property>
  <property fmtid="{D5CDD505-2E9C-101B-9397-08002B2CF9AE}" pid="6" name="_AuthorEmailDisplayName">
    <vt:lpwstr>Martin Roberts</vt:lpwstr>
  </property>
</Properties>
</file>