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1"/>
  </p:notesMasterIdLst>
  <p:sldIdLst>
    <p:sldId id="519" r:id="rId5"/>
    <p:sldId id="517" r:id="rId6"/>
    <p:sldId id="516" r:id="rId7"/>
    <p:sldId id="522" r:id="rId8"/>
    <p:sldId id="523" r:id="rId9"/>
    <p:sldId id="524" r:id="rId10"/>
    <p:sldId id="559" r:id="rId11"/>
    <p:sldId id="588" r:id="rId12"/>
    <p:sldId id="525" r:id="rId13"/>
    <p:sldId id="526" r:id="rId14"/>
    <p:sldId id="558" r:id="rId15"/>
    <p:sldId id="510" r:id="rId16"/>
    <p:sldId id="512" r:id="rId17"/>
    <p:sldId id="589" r:id="rId18"/>
    <p:sldId id="590" r:id="rId19"/>
    <p:sldId id="591" r:id="rId20"/>
    <p:sldId id="592" r:id="rId21"/>
    <p:sldId id="560" r:id="rId22"/>
    <p:sldId id="576" r:id="rId23"/>
    <p:sldId id="564" r:id="rId24"/>
    <p:sldId id="577" r:id="rId25"/>
    <p:sldId id="584" r:id="rId26"/>
    <p:sldId id="593" r:id="rId27"/>
    <p:sldId id="552" r:id="rId28"/>
    <p:sldId id="580" r:id="rId29"/>
    <p:sldId id="59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603"/>
    <a:srgbClr val="008476"/>
    <a:srgbClr val="FEC86E"/>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8AD69A-73B9-40A6-82A3-59D025CE7FD3}" v="2" dt="2025-01-09T14:36:09.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809e680c-7cbe-4ca5-8db2-be1c15666466" providerId="ADAL" clId="{6C8AD69A-73B9-40A6-82A3-59D025CE7FD3}"/>
    <pc:docChg chg="addSld delSld modSld">
      <pc:chgData name="Martin Roberts" userId="809e680c-7cbe-4ca5-8db2-be1c15666466" providerId="ADAL" clId="{6C8AD69A-73B9-40A6-82A3-59D025CE7FD3}" dt="2025-01-09T14:36:09.086" v="1" actId="47"/>
      <pc:docMkLst>
        <pc:docMk/>
      </pc:docMkLst>
      <pc:sldChg chg="del">
        <pc:chgData name="Martin Roberts" userId="809e680c-7cbe-4ca5-8db2-be1c15666466" providerId="ADAL" clId="{6C8AD69A-73B9-40A6-82A3-59D025CE7FD3}" dt="2025-01-09T14:36:09.086" v="1" actId="47"/>
        <pc:sldMkLst>
          <pc:docMk/>
          <pc:sldMk cId="1298432007" sldId="534"/>
        </pc:sldMkLst>
      </pc:sldChg>
      <pc:sldChg chg="add">
        <pc:chgData name="Martin Roberts" userId="809e680c-7cbe-4ca5-8db2-be1c15666466" providerId="ADAL" clId="{6C8AD69A-73B9-40A6-82A3-59D025CE7FD3}" dt="2025-01-09T14:36:05.874" v="0"/>
        <pc:sldMkLst>
          <pc:docMk/>
          <pc:sldMk cId="805729037" sldId="5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a:latin typeface="Arial" panose="020B0604020202020204" pitchFamily="34" charset="0"/>
              <a:cs typeface="Arial" panose="020B0604020202020204" pitchFamily="34" charset="0"/>
            </a:rPr>
            <a:t>Live events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400">
              <a:latin typeface="Arial" panose="020B0604020202020204" pitchFamily="34" charset="0"/>
              <a:cs typeface="Arial" panose="020B0604020202020204" pitchFamily="34" charset="0"/>
            </a:rPr>
            <a:t>Corporate</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a:latin typeface="Arial" panose="020B0604020202020204" pitchFamily="34" charset="0"/>
              <a:cs typeface="Arial" panose="020B0604020202020204" pitchFamily="34" charset="0"/>
            </a:rPr>
            <a:t>Theatre/Venues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a:latin typeface="Arial" panose="020B0604020202020204" pitchFamily="34" charset="0"/>
              <a:cs typeface="Arial" panose="020B0604020202020204" pitchFamily="34" charset="0"/>
            </a:rPr>
            <a:t>Lighting</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400">
              <a:latin typeface="Arial" panose="020B0604020202020204" pitchFamily="34" charset="0"/>
              <a:cs typeface="Arial" panose="020B0604020202020204" pitchFamily="34" charset="0"/>
            </a:rPr>
            <a:t>Carpenters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a:latin typeface="Arial" panose="020B0604020202020204" pitchFamily="34" charset="0"/>
              <a:cs typeface="Arial" panose="020B0604020202020204" pitchFamily="34" charset="0"/>
            </a:rPr>
            <a:t>Sound</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a:scene3d>
          <a:camera prst="isometricOffAxis2Left" zoom="95000">
            <a:rot lat="0" lon="0" rev="0"/>
          </a:camera>
          <a:lightRig rig="flat" dir="t"/>
        </a:scene3d>
      </dgm:spPr>
      <dgm:t>
        <a:bodyPr/>
        <a:lstStyle/>
        <a:p>
          <a:endParaRPr lang="en-US"/>
        </a:p>
      </dgm:t>
    </dgm:pt>
    <dgm:pt modelId="{41CE26BE-6F8A-EF4A-9204-432F53FB553E}">
      <dgm:prSet phldrT="[Text]" custT="1"/>
      <dgm:spPr>
        <a:solidFill>
          <a:srgbClr val="008476"/>
        </a:solidFill>
        <a:sp3d prstMaterial="matte">
          <a:contourClr>
            <a:schemeClr val="lt1"/>
          </a:contourClr>
        </a:sp3d>
      </dgm:spPr>
      <dgm:t>
        <a:bodyPr/>
        <a:lstStyle/>
        <a:p>
          <a:r>
            <a:rPr lang="en-US" sz="400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chemeClr val="accent1"/>
        </a:solidFill>
        <a:sp3d prstMaterial="matte">
          <a:contourClr>
            <a:schemeClr val="lt1"/>
          </a:contourClr>
        </a:sp3d>
      </dgm:spPr>
      <dgm:t>
        <a:bodyPr/>
        <a:lstStyle/>
        <a:p>
          <a:r>
            <a:rPr lang="en-US" sz="2400">
              <a:latin typeface="Arial" panose="020B0604020202020204" pitchFamily="34" charset="0"/>
              <a:cs typeface="Arial" panose="020B0604020202020204" pitchFamily="34" charset="0"/>
            </a:rPr>
            <a:t>Live events</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chemeClr val="accent2"/>
        </a:solidFill>
        <a:sp3d prstMaterial="matte">
          <a:contourClr>
            <a:schemeClr val="lt1"/>
          </a:contourClr>
        </a:sp3d>
      </dgm:spPr>
      <dgm:t>
        <a:bodyPr/>
        <a:lstStyle/>
        <a:p>
          <a:r>
            <a:rPr lang="en-US" sz="2400">
              <a:latin typeface="Arial" panose="020B0604020202020204" pitchFamily="34" charset="0"/>
              <a:cs typeface="Arial" panose="020B0604020202020204" pitchFamily="34" charset="0"/>
            </a:rPr>
            <a:t>Corporate</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BD603"/>
        </a:solidFill>
        <a:sp3d prstMaterial="matte">
          <a:contourClr>
            <a:schemeClr val="lt1"/>
          </a:contourClr>
        </a:sp3d>
      </dgm:spPr>
      <dgm:t>
        <a:bodyPr/>
        <a:lstStyle/>
        <a:p>
          <a:r>
            <a:rPr lang="en-US" sz="2400">
              <a:latin typeface="Arial" panose="020B0604020202020204" pitchFamily="34" charset="0"/>
              <a:cs typeface="Arial" panose="020B0604020202020204" pitchFamily="34" charset="0"/>
            </a:rPr>
            <a:t>Theatre/Venues</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15770">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09024" custRadScaleInc="1699">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107024" custRadScaleInc="-5304">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401019">
        <dgm:presLayoutVars>
          <dgm:bulletEnabled val="1"/>
        </dgm:presLayoutVars>
      </dgm:prSet>
      <dgm:spPr/>
    </dgm:pt>
  </dgm:ptLst>
  <dgm:cxnLst>
    <dgm:cxn modelId="{2C4C2A09-1EFC-4CFD-A4BC-0D2BD5B31EC7}" type="presOf" srcId="{E757666E-46E8-104E-A427-61604F14C8C0}" destId="{467438CA-410A-4149-B4F0-7B0BC1EA22C3}"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4E924819-356B-4BBF-8CA4-4C66442403E9}" type="presOf" srcId="{F731C72E-5B8C-514E-B09F-8E8A7FCA8C9E}" destId="{E2CF92B3-51F5-3948-A2DC-1A59039CA68D}" srcOrd="0" destOrd="0" presId="urn:microsoft.com/office/officeart/2008/layout/RadialCluster"/>
    <dgm:cxn modelId="{3D7AD230-B91C-426C-A354-61BA23280CD2}" type="presOf" srcId="{41CE26BE-6F8A-EF4A-9204-432F53FB553E}" destId="{5FFDB66C-E4E5-E943-94B2-8B9CF291597B}" srcOrd="0" destOrd="0" presId="urn:microsoft.com/office/officeart/2008/layout/RadialCluster"/>
    <dgm:cxn modelId="{9614A23F-651D-4596-AE45-8DB8A611F702}" type="presOf" srcId="{ADCDA730-E985-3349-AB66-0A848F147953}" destId="{13CB2D4B-AA3A-7142-8EEF-93D31822CDE0}" srcOrd="0" destOrd="0" presId="urn:microsoft.com/office/officeart/2008/layout/RadialCluster"/>
    <dgm:cxn modelId="{11B16E5D-6A53-4C24-B573-679BCCC15111}" type="presOf" srcId="{C89F8BA4-CF26-494D-95B9-90213DEFAE54}" destId="{38F39A67-3B67-B84A-BA30-104941BE5EDB}" srcOrd="0" destOrd="0" presId="urn:microsoft.com/office/officeart/2008/layout/RadialCluster"/>
    <dgm:cxn modelId="{6C011146-3A1F-45A9-9603-9B41127F72FC}"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A66CF593-8203-4144-993D-1E288344A746}" srcId="{41CE26BE-6F8A-EF4A-9204-432F53FB553E}" destId="{F731C72E-5B8C-514E-B09F-8E8A7FCA8C9E}" srcOrd="2" destOrd="0" parTransId="{E93DCE03-7D86-8649-9CC2-0F716CAC1A03}" sibTransId="{9C220060-EF32-8743-B41F-642C3FFDC609}"/>
    <dgm:cxn modelId="{227C3C9D-0DF2-A54C-9CA2-95EC0E31B090}" srcId="{41CE26BE-6F8A-EF4A-9204-432F53FB553E}" destId="{ABB89D95-93CF-DE4D-9CDA-94B5F0C61D35}" srcOrd="0" destOrd="0" parTransId="{E757666E-46E8-104E-A427-61604F14C8C0}" sibTransId="{3038624B-00E3-3C46-9CDA-DAF4DCD2767C}"/>
    <dgm:cxn modelId="{0F402CB9-D84B-490E-89DC-BD55C0E96191}" type="presOf" srcId="{B815DA62-4405-464B-BF57-F5E50E7D2E39}" destId="{CD1C49BE-1FC9-0C41-BD69-ECDE70E15383}" srcOrd="0" destOrd="0" presId="urn:microsoft.com/office/officeart/2008/layout/RadialCluster"/>
    <dgm:cxn modelId="{8D71D3E9-945A-45D1-86F7-F9D728DE4D04}" type="presOf" srcId="{ABB89D95-93CF-DE4D-9CDA-94B5F0C61D35}" destId="{E82A73FD-E5C4-AF42-A44C-E0BBAA237F43}" srcOrd="0" destOrd="0" presId="urn:microsoft.com/office/officeart/2008/layout/RadialCluster"/>
    <dgm:cxn modelId="{50B581F1-625E-4B2B-9B14-B6FFA27A361B}" type="presParOf" srcId="{CD1C49BE-1FC9-0C41-BD69-ECDE70E15383}" destId="{2DC86A7B-ACE9-C64D-AA91-0D34CC73A6CA}" srcOrd="0" destOrd="0" presId="urn:microsoft.com/office/officeart/2008/layout/RadialCluster"/>
    <dgm:cxn modelId="{FCA62F27-4823-4594-A4BF-2527AFE60DF9}" type="presParOf" srcId="{2DC86A7B-ACE9-C64D-AA91-0D34CC73A6CA}" destId="{5FFDB66C-E4E5-E943-94B2-8B9CF291597B}" srcOrd="0" destOrd="0" presId="urn:microsoft.com/office/officeart/2008/layout/RadialCluster"/>
    <dgm:cxn modelId="{72FE14EF-DF8B-465A-B9BA-AF9753B4DBA7}" type="presParOf" srcId="{2DC86A7B-ACE9-C64D-AA91-0D34CC73A6CA}" destId="{467438CA-410A-4149-B4F0-7B0BC1EA22C3}" srcOrd="1" destOrd="0" presId="urn:microsoft.com/office/officeart/2008/layout/RadialCluster"/>
    <dgm:cxn modelId="{1E5BB4A1-CCEE-4C57-AB1C-F03FD99B2510}" type="presParOf" srcId="{2DC86A7B-ACE9-C64D-AA91-0D34CC73A6CA}" destId="{E82A73FD-E5C4-AF42-A44C-E0BBAA237F43}" srcOrd="2" destOrd="0" presId="urn:microsoft.com/office/officeart/2008/layout/RadialCluster"/>
    <dgm:cxn modelId="{40031348-6D0B-4D5C-8560-EA59B3234D11}" type="presParOf" srcId="{2DC86A7B-ACE9-C64D-AA91-0D34CC73A6CA}" destId="{13CB2D4B-AA3A-7142-8EEF-93D31822CDE0}" srcOrd="3" destOrd="0" presId="urn:microsoft.com/office/officeart/2008/layout/RadialCluster"/>
    <dgm:cxn modelId="{CDBF02DD-0D55-4751-BF4F-7BD9FECE5FF7}" type="presParOf" srcId="{2DC86A7B-ACE9-C64D-AA91-0D34CC73A6CA}" destId="{38F39A67-3B67-B84A-BA30-104941BE5EDB}" srcOrd="4" destOrd="0" presId="urn:microsoft.com/office/officeart/2008/layout/RadialCluster"/>
    <dgm:cxn modelId="{C1FB3756-66F7-46C1-94D9-705D2AA7160D}" type="presParOf" srcId="{2DC86A7B-ACE9-C64D-AA91-0D34CC73A6CA}" destId="{E83DC76E-5528-7E45-AF16-EC7361B87A33}" srcOrd="5" destOrd="0" presId="urn:microsoft.com/office/officeart/2008/layout/RadialCluster"/>
    <dgm:cxn modelId="{E89F823A-D9A4-49B4-B0D0-EBA14EB08097}"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a:latin typeface="Arial" panose="020B0604020202020204" pitchFamily="34" charset="0"/>
              <a:cs typeface="Arial" panose="020B0604020202020204" pitchFamily="34" charset="0"/>
            </a:rPr>
            <a:t>A&amp;E</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a:latin typeface="Arial" panose="020B0604020202020204" pitchFamily="34" charset="0"/>
              <a:cs typeface="Arial" panose="020B0604020202020204" pitchFamily="34" charset="0"/>
            </a:rPr>
            <a:t>UK theatres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000">
              <a:latin typeface="Arial" panose="020B0604020202020204" pitchFamily="34" charset="0"/>
              <a:cs typeface="Arial" panose="020B0604020202020204" pitchFamily="34" charset="0"/>
            </a:rPr>
            <a:t>Indie art centres</a:t>
          </a:r>
          <a:br>
            <a:rPr lang="en-US" sz="2000">
              <a:latin typeface="Arial" panose="020B0604020202020204" pitchFamily="34" charset="0"/>
              <a:cs typeface="Arial" panose="020B0604020202020204" pitchFamily="34" charset="0"/>
            </a:rPr>
          </a:br>
          <a:r>
            <a:rPr lang="en-US" sz="2000">
              <a:latin typeface="Arial" panose="020B0604020202020204" pitchFamily="34" charset="0"/>
              <a:cs typeface="Arial" panose="020B0604020202020204" pitchFamily="34" charset="0"/>
            </a:rPr>
            <a:t>Cinemas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a:latin typeface="Arial" panose="020B0604020202020204" pitchFamily="34" charset="0"/>
              <a:cs typeface="Arial" panose="020B0604020202020204" pitchFamily="34" charset="0"/>
            </a:rPr>
            <a:t>National houses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err="1"/>
            <a:t>Bectu</a:t>
          </a:r>
          <a:endParaRPr lang="en-US"/>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94869" y="1013183"/>
          <a:ext cx="3457780" cy="1162803"/>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Branch</a:t>
          </a:r>
        </a:p>
      </dsp:txBody>
      <dsp:txXfrm>
        <a:off x="2251632" y="1069946"/>
        <a:ext cx="3344254" cy="1049277"/>
      </dsp:txXfrm>
    </dsp:sp>
    <dsp:sp modelId="{467438CA-410A-4149-B4F0-7B0BC1EA22C3}">
      <dsp:nvSpPr>
        <dsp:cNvPr id="0" name=""/>
        <dsp:cNvSpPr/>
      </dsp:nvSpPr>
      <dsp:spPr>
        <a:xfrm rot="16155775">
          <a:off x="3797712" y="896132"/>
          <a:ext cx="234122" cy="0"/>
        </a:xfrm>
        <a:custGeom>
          <a:avLst/>
          <a:gdLst/>
          <a:ahLst/>
          <a:cxnLst/>
          <a:rect l="0" t="0" r="0" b="0"/>
          <a:pathLst>
            <a:path>
              <a:moveTo>
                <a:pt x="0" y="0"/>
              </a:moveTo>
              <a:lnTo>
                <a:pt x="23412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745299" y="2"/>
          <a:ext cx="2325914" cy="779078"/>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Live events</a:t>
          </a:r>
        </a:p>
      </dsp:txBody>
      <dsp:txXfrm>
        <a:off x="2783330" y="38033"/>
        <a:ext cx="2249852" cy="703016"/>
      </dsp:txXfrm>
    </dsp:sp>
    <dsp:sp modelId="{13CB2D4B-AA3A-7142-8EEF-93D31822CDE0}">
      <dsp:nvSpPr>
        <dsp:cNvPr id="0" name=""/>
        <dsp:cNvSpPr/>
      </dsp:nvSpPr>
      <dsp:spPr>
        <a:xfrm rot="2480130">
          <a:off x="4517156" y="2355116"/>
          <a:ext cx="542433" cy="0"/>
        </a:xfrm>
        <a:custGeom>
          <a:avLst/>
          <a:gdLst/>
          <a:ahLst/>
          <a:cxnLst/>
          <a:rect l="0" t="0" r="0" b="0"/>
          <a:pathLst>
            <a:path>
              <a:moveTo>
                <a:pt x="0" y="0"/>
              </a:moveTo>
              <a:lnTo>
                <a:pt x="54243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075099" y="2534245"/>
          <a:ext cx="2719535" cy="779078"/>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Corporate</a:t>
          </a:r>
        </a:p>
      </dsp:txBody>
      <dsp:txXfrm>
        <a:off x="4113130" y="2572276"/>
        <a:ext cx="2643473" cy="703016"/>
      </dsp:txXfrm>
    </dsp:sp>
    <dsp:sp modelId="{E83DC76E-5528-7E45-AF16-EC7361B87A33}">
      <dsp:nvSpPr>
        <dsp:cNvPr id="0" name=""/>
        <dsp:cNvSpPr/>
      </dsp:nvSpPr>
      <dsp:spPr>
        <a:xfrm rot="8399229">
          <a:off x="2739204" y="2355116"/>
          <a:ext cx="557203" cy="0"/>
        </a:xfrm>
        <a:custGeom>
          <a:avLst/>
          <a:gdLst/>
          <a:ahLst/>
          <a:cxnLst/>
          <a:rect l="0" t="0" r="0" b="0"/>
          <a:pathLst>
            <a:path>
              <a:moveTo>
                <a:pt x="0" y="0"/>
              </a:moveTo>
              <a:lnTo>
                <a:pt x="55720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953156" y="2534245"/>
          <a:ext cx="2774491" cy="779078"/>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Theatre/Venues</a:t>
          </a:r>
        </a:p>
      </dsp:txBody>
      <dsp:txXfrm>
        <a:off x="991187" y="2572276"/>
        <a:ext cx="2698429" cy="70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94869" y="1013183"/>
          <a:ext cx="3457780" cy="1162803"/>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Branch</a:t>
          </a:r>
        </a:p>
      </dsp:txBody>
      <dsp:txXfrm>
        <a:off x="2251632" y="1069946"/>
        <a:ext cx="3344254" cy="1049277"/>
      </dsp:txXfrm>
    </dsp:sp>
    <dsp:sp modelId="{467438CA-410A-4149-B4F0-7B0BC1EA22C3}">
      <dsp:nvSpPr>
        <dsp:cNvPr id="0" name=""/>
        <dsp:cNvSpPr/>
      </dsp:nvSpPr>
      <dsp:spPr>
        <a:xfrm rot="16155775">
          <a:off x="3797712" y="896132"/>
          <a:ext cx="234122" cy="0"/>
        </a:xfrm>
        <a:custGeom>
          <a:avLst/>
          <a:gdLst/>
          <a:ahLst/>
          <a:cxnLst/>
          <a:rect l="0" t="0" r="0" b="0"/>
          <a:pathLst>
            <a:path>
              <a:moveTo>
                <a:pt x="0" y="0"/>
              </a:moveTo>
              <a:lnTo>
                <a:pt x="23412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745299" y="2"/>
          <a:ext cx="2325914" cy="779078"/>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Lighting</a:t>
          </a:r>
        </a:p>
      </dsp:txBody>
      <dsp:txXfrm>
        <a:off x="2783330" y="38033"/>
        <a:ext cx="2249852" cy="703016"/>
      </dsp:txXfrm>
    </dsp:sp>
    <dsp:sp modelId="{13CB2D4B-AA3A-7142-8EEF-93D31822CDE0}">
      <dsp:nvSpPr>
        <dsp:cNvPr id="0" name=""/>
        <dsp:cNvSpPr/>
      </dsp:nvSpPr>
      <dsp:spPr>
        <a:xfrm rot="2480130">
          <a:off x="4517156" y="2355116"/>
          <a:ext cx="542433" cy="0"/>
        </a:xfrm>
        <a:custGeom>
          <a:avLst/>
          <a:gdLst/>
          <a:ahLst/>
          <a:cxnLst/>
          <a:rect l="0" t="0" r="0" b="0"/>
          <a:pathLst>
            <a:path>
              <a:moveTo>
                <a:pt x="0" y="0"/>
              </a:moveTo>
              <a:lnTo>
                <a:pt x="54243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075099" y="2534245"/>
          <a:ext cx="2719535" cy="779078"/>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Carpenters</a:t>
          </a:r>
        </a:p>
      </dsp:txBody>
      <dsp:txXfrm>
        <a:off x="4113130" y="2572276"/>
        <a:ext cx="2643473" cy="703016"/>
      </dsp:txXfrm>
    </dsp:sp>
    <dsp:sp modelId="{E83DC76E-5528-7E45-AF16-EC7361B87A33}">
      <dsp:nvSpPr>
        <dsp:cNvPr id="0" name=""/>
        <dsp:cNvSpPr/>
      </dsp:nvSpPr>
      <dsp:spPr>
        <a:xfrm rot="8399229">
          <a:off x="2739204" y="2355116"/>
          <a:ext cx="557203" cy="0"/>
        </a:xfrm>
        <a:custGeom>
          <a:avLst/>
          <a:gdLst/>
          <a:ahLst/>
          <a:cxnLst/>
          <a:rect l="0" t="0" r="0" b="0"/>
          <a:pathLst>
            <a:path>
              <a:moveTo>
                <a:pt x="0" y="0"/>
              </a:moveTo>
              <a:lnTo>
                <a:pt x="55720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953156" y="2534245"/>
          <a:ext cx="2774491" cy="779078"/>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Sound</a:t>
          </a:r>
        </a:p>
      </dsp:txBody>
      <dsp:txXfrm>
        <a:off x="991187" y="2572276"/>
        <a:ext cx="2698429" cy="70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645480" y="1344329"/>
          <a:ext cx="3749432" cy="1260881"/>
        </a:xfrm>
        <a:prstGeom prst="roundRect">
          <a:avLst/>
        </a:prstGeom>
        <a:solidFill>
          <a:srgbClr val="008476"/>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Branch</a:t>
          </a:r>
        </a:p>
      </dsp:txBody>
      <dsp:txXfrm>
        <a:off x="2707031" y="1405880"/>
        <a:ext cx="3626330" cy="1137779"/>
      </dsp:txXfrm>
    </dsp:sp>
    <dsp:sp modelId="{467438CA-410A-4149-B4F0-7B0BC1EA22C3}">
      <dsp:nvSpPr>
        <dsp:cNvPr id="0" name=""/>
        <dsp:cNvSpPr/>
      </dsp:nvSpPr>
      <dsp:spPr>
        <a:xfrm rot="16196345">
          <a:off x="4295328" y="1120368"/>
          <a:ext cx="447921" cy="0"/>
        </a:xfrm>
        <a:custGeom>
          <a:avLst/>
          <a:gdLst/>
          <a:ahLst/>
          <a:cxnLst/>
          <a:rect l="0" t="0" r="0" b="0"/>
          <a:pathLst>
            <a:path>
              <a:moveTo>
                <a:pt x="0" y="0"/>
              </a:moveTo>
              <a:lnTo>
                <a:pt x="447921"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3257553" y="51618"/>
          <a:ext cx="2522096" cy="844790"/>
        </a:xfrm>
        <a:prstGeom prst="roundRect">
          <a:avLst/>
        </a:prstGeom>
        <a:solidFill>
          <a:schemeClr val="accent1"/>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Live events</a:t>
          </a:r>
        </a:p>
      </dsp:txBody>
      <dsp:txXfrm>
        <a:off x="3298792" y="92857"/>
        <a:ext cx="2439618" cy="762312"/>
      </dsp:txXfrm>
    </dsp:sp>
    <dsp:sp modelId="{13CB2D4B-AA3A-7142-8EEF-93D31822CDE0}">
      <dsp:nvSpPr>
        <dsp:cNvPr id="0" name=""/>
        <dsp:cNvSpPr/>
      </dsp:nvSpPr>
      <dsp:spPr>
        <a:xfrm rot="2429468">
          <a:off x="5167554" y="2852005"/>
          <a:ext cx="760150" cy="0"/>
        </a:xfrm>
        <a:custGeom>
          <a:avLst/>
          <a:gdLst/>
          <a:ahLst/>
          <a:cxnLst/>
          <a:rect l="0" t="0" r="0" b="0"/>
          <a:pathLst>
            <a:path>
              <a:moveTo>
                <a:pt x="0" y="0"/>
              </a:moveTo>
              <a:lnTo>
                <a:pt x="760150"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856936" y="3098799"/>
          <a:ext cx="2948918" cy="844790"/>
        </a:xfrm>
        <a:prstGeom prst="roundRect">
          <a:avLst/>
        </a:prstGeom>
        <a:solidFill>
          <a:schemeClr val="accent2"/>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Corporate</a:t>
          </a:r>
        </a:p>
      </dsp:txBody>
      <dsp:txXfrm>
        <a:off x="4898175" y="3140038"/>
        <a:ext cx="2866440" cy="762312"/>
      </dsp:txXfrm>
    </dsp:sp>
    <dsp:sp modelId="{E83DC76E-5528-7E45-AF16-EC7361B87A33}">
      <dsp:nvSpPr>
        <dsp:cNvPr id="0" name=""/>
        <dsp:cNvSpPr/>
      </dsp:nvSpPr>
      <dsp:spPr>
        <a:xfrm rot="8243043">
          <a:off x="3159632" y="2868626"/>
          <a:ext cx="778092" cy="0"/>
        </a:xfrm>
        <a:custGeom>
          <a:avLst/>
          <a:gdLst/>
          <a:ahLst/>
          <a:cxnLst/>
          <a:rect l="0" t="0" r="0" b="0"/>
          <a:pathLst>
            <a:path>
              <a:moveTo>
                <a:pt x="0" y="0"/>
              </a:moveTo>
              <a:lnTo>
                <a:pt x="778092"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1109395" y="3132042"/>
          <a:ext cx="3387770" cy="844790"/>
        </a:xfrm>
        <a:prstGeom prst="roundRect">
          <a:avLst/>
        </a:prstGeom>
        <a:solidFill>
          <a:srgbClr val="FBD603"/>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Theatre/Venues</a:t>
          </a:r>
        </a:p>
      </dsp:txBody>
      <dsp:txXfrm>
        <a:off x="1150634" y="3173281"/>
        <a:ext cx="3305292" cy="762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597270" y="1062913"/>
          <a:ext cx="3627497" cy="1219876"/>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a:latin typeface="Arial" panose="020B0604020202020204" pitchFamily="34" charset="0"/>
              <a:cs typeface="Arial" panose="020B0604020202020204" pitchFamily="34" charset="0"/>
            </a:rPr>
            <a:t>A&amp;E</a:t>
          </a:r>
        </a:p>
      </dsp:txBody>
      <dsp:txXfrm>
        <a:off x="1656819" y="1122462"/>
        <a:ext cx="3508399" cy="1100778"/>
      </dsp:txXfrm>
    </dsp:sp>
    <dsp:sp modelId="{467438CA-410A-4149-B4F0-7B0BC1EA22C3}">
      <dsp:nvSpPr>
        <dsp:cNvPr id="0" name=""/>
        <dsp:cNvSpPr/>
      </dsp:nvSpPr>
      <dsp:spPr>
        <a:xfrm rot="16155775">
          <a:off x="3278785" y="940116"/>
          <a:ext cx="245613" cy="0"/>
        </a:xfrm>
        <a:custGeom>
          <a:avLst/>
          <a:gdLst/>
          <a:ahLst/>
          <a:cxnLst/>
          <a:rect l="0" t="0" r="0" b="0"/>
          <a:pathLst>
            <a:path>
              <a:moveTo>
                <a:pt x="0" y="0"/>
              </a:moveTo>
              <a:lnTo>
                <a:pt x="24561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174717" y="2"/>
          <a:ext cx="2440076" cy="817317"/>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UK theatres</a:t>
          </a:r>
        </a:p>
      </dsp:txBody>
      <dsp:txXfrm>
        <a:off x="2214615" y="39900"/>
        <a:ext cx="2360280" cy="737521"/>
      </dsp:txXfrm>
    </dsp:sp>
    <dsp:sp modelId="{13CB2D4B-AA3A-7142-8EEF-93D31822CDE0}">
      <dsp:nvSpPr>
        <dsp:cNvPr id="0" name=""/>
        <dsp:cNvSpPr/>
      </dsp:nvSpPr>
      <dsp:spPr>
        <a:xfrm rot="2480130">
          <a:off x="4033541" y="2470711"/>
          <a:ext cx="569057" cy="0"/>
        </a:xfrm>
        <a:custGeom>
          <a:avLst/>
          <a:gdLst/>
          <a:ahLst/>
          <a:cxnLst/>
          <a:rect l="0" t="0" r="0" b="0"/>
          <a:pathLst>
            <a:path>
              <a:moveTo>
                <a:pt x="0" y="0"/>
              </a:moveTo>
              <a:lnTo>
                <a:pt x="569057"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569787" y="2658633"/>
          <a:ext cx="2853017" cy="817317"/>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Indie art centres</a:t>
          </a:r>
          <a:br>
            <a:rPr lang="en-US" sz="2000" kern="1200">
              <a:latin typeface="Arial" panose="020B0604020202020204" pitchFamily="34" charset="0"/>
              <a:cs typeface="Arial" panose="020B0604020202020204" pitchFamily="34" charset="0"/>
            </a:rPr>
          </a:br>
          <a:r>
            <a:rPr lang="en-US" sz="2000" kern="1200">
              <a:latin typeface="Arial" panose="020B0604020202020204" pitchFamily="34" charset="0"/>
              <a:cs typeface="Arial" panose="020B0604020202020204" pitchFamily="34" charset="0"/>
            </a:rPr>
            <a:t>Cinemas</a:t>
          </a:r>
        </a:p>
      </dsp:txBody>
      <dsp:txXfrm>
        <a:off x="3609685" y="2698531"/>
        <a:ext cx="2773221" cy="737521"/>
      </dsp:txXfrm>
    </dsp:sp>
    <dsp:sp modelId="{E83DC76E-5528-7E45-AF16-EC7361B87A33}">
      <dsp:nvSpPr>
        <dsp:cNvPr id="0" name=""/>
        <dsp:cNvSpPr/>
      </dsp:nvSpPr>
      <dsp:spPr>
        <a:xfrm rot="8399229">
          <a:off x="2168323" y="2470711"/>
          <a:ext cx="584552" cy="0"/>
        </a:xfrm>
        <a:custGeom>
          <a:avLst/>
          <a:gdLst/>
          <a:ahLst/>
          <a:cxnLst/>
          <a:rect l="0" t="0" r="0" b="0"/>
          <a:pathLst>
            <a:path>
              <a:moveTo>
                <a:pt x="0" y="0"/>
              </a:moveTo>
              <a:lnTo>
                <a:pt x="5845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94611" y="2658633"/>
          <a:ext cx="2910671" cy="817317"/>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National houses</a:t>
          </a:r>
        </a:p>
      </dsp:txBody>
      <dsp:txXfrm>
        <a:off x="334509" y="2698531"/>
        <a:ext cx="2830875" cy="737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err="1"/>
            <a:t>Bectu</a:t>
          </a:r>
          <a:endParaRPr lang="en-US" sz="3600" kern="120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110378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endParaRPr lang="en-US" b="0"/>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081330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what a motion is </a:t>
            </a:r>
          </a:p>
          <a:p>
            <a:r>
              <a:rPr lang="en-US" sz="1200" kern="120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a:solidFill>
                  <a:schemeClr val="tx1"/>
                </a:solidFill>
                <a:effectLst/>
                <a:latin typeface="+mn-lt"/>
                <a:ea typeface="+mn-ea"/>
                <a:cs typeface="+mn-cs"/>
              </a:rPr>
              <a:t>Passing a</a:t>
            </a:r>
            <a:r>
              <a:rPr lang="en-US" sz="120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motion</a:t>
            </a:r>
            <a:r>
              <a:rPr lang="en-US" sz="1200" kern="1200" baseline="0">
                <a:solidFill>
                  <a:schemeClr val="tx1"/>
                </a:solidFill>
                <a:effectLst/>
                <a:latin typeface="+mn-lt"/>
                <a:ea typeface="+mn-ea"/>
                <a:cs typeface="+mn-cs"/>
              </a:rPr>
              <a:t> is the formal way to agree on an action</a:t>
            </a:r>
          </a:p>
          <a:p>
            <a:pPr marL="171450" indent="-171450">
              <a:buFont typeface="Arial"/>
              <a:buChar char="•"/>
            </a:pPr>
            <a:r>
              <a:rPr lang="en-US" sz="1200" kern="1200" baseline="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a:solidFill>
                  <a:schemeClr val="tx1"/>
                </a:solidFill>
                <a:effectLst/>
                <a:latin typeface="+mn-lt"/>
                <a:ea typeface="+mn-ea"/>
                <a:cs typeface="+mn-cs"/>
              </a:rPr>
              <a:t>Once passed it becomes a resolution</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Video and PDF guidance available on the student resources. </a:t>
            </a:r>
          </a:p>
        </p:txBody>
      </p:sp>
      <p:sp>
        <p:nvSpPr>
          <p:cNvPr id="4" name="Slide Number Placeholder 3"/>
          <p:cNvSpPr>
            <a:spLocks noGrp="1"/>
          </p:cNvSpPr>
          <p:nvPr>
            <p:ph type="sldNum" sz="quarter" idx="5"/>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278790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GB"/>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15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21217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85880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10041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116956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endParaRPr lang="en-US" b="0"/>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383093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rospectorguk.sharepoint.com/:v:/s/DigitalOrganising/EVWMb-0QLBlOtc_XdC1JfOEBzRhuQ6dGCK7r-c-hstyfgQ?e=T4HXR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279253" y="266137"/>
            <a:ext cx="9064955" cy="1139970"/>
          </a:xfrm>
        </p:spPr>
        <p:txBody>
          <a:bodyPr/>
          <a:lstStyle/>
          <a:p>
            <a:r>
              <a:rPr lang="en-US">
                <a:latin typeface="Arial"/>
                <a:cs typeface="Arial"/>
              </a:rPr>
              <a:t>A branch </a:t>
            </a:r>
          </a:p>
        </p:txBody>
      </p:sp>
      <p:sp>
        <p:nvSpPr>
          <p:cNvPr id="2" name="TextBox 1">
            <a:extLst>
              <a:ext uri="{FF2B5EF4-FFF2-40B4-BE49-F238E27FC236}">
                <a16:creationId xmlns:a16="http://schemas.microsoft.com/office/drawing/2014/main" id="{CDB6FB6C-85AC-AE40-B541-88CD81CFFB5E}"/>
              </a:ext>
            </a:extLst>
          </p:cNvPr>
          <p:cNvSpPr txBox="1"/>
          <p:nvPr/>
        </p:nvSpPr>
        <p:spPr>
          <a:xfrm>
            <a:off x="1290181" y="2141951"/>
            <a:ext cx="184731" cy="369332"/>
          </a:xfrm>
          <a:prstGeom prst="rect">
            <a:avLst/>
          </a:prstGeom>
          <a:noFill/>
        </p:spPr>
        <p:txBody>
          <a:bodyPr wrap="none" rtlCol="0">
            <a:spAutoFit/>
          </a:bodyPr>
          <a:lstStyle/>
          <a:p>
            <a:endParaRPr lang="en-US"/>
          </a:p>
        </p:txBody>
      </p:sp>
      <p:pic>
        <p:nvPicPr>
          <p:cNvPr id="9" name="Picture 8">
            <a:extLst>
              <a:ext uri="{FF2B5EF4-FFF2-40B4-BE49-F238E27FC236}">
                <a16:creationId xmlns:a16="http://schemas.microsoft.com/office/drawing/2014/main" id="{559D6CC6-E39B-0E42-B5BC-92BDBAFF4C68}"/>
              </a:ext>
            </a:extLst>
          </p:cNvPr>
          <p:cNvPicPr/>
          <p:nvPr/>
        </p:nvPicPr>
        <p:blipFill rotWithShape="1">
          <a:blip r:embed="rId3">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graphicFrame>
        <p:nvGraphicFramePr>
          <p:cNvPr id="13" name="Diagram 12">
            <a:extLst>
              <a:ext uri="{FF2B5EF4-FFF2-40B4-BE49-F238E27FC236}">
                <a16:creationId xmlns:a16="http://schemas.microsoft.com/office/drawing/2014/main" id="{4AEE05E6-1E21-D24F-97DD-F6ACDF8027DF}"/>
              </a:ext>
            </a:extLst>
          </p:cNvPr>
          <p:cNvGraphicFramePr/>
          <p:nvPr>
            <p:extLst>
              <p:ext uri="{D42A27DB-BD31-4B8C-83A1-F6EECF244321}">
                <p14:modId xmlns:p14="http://schemas.microsoft.com/office/powerpoint/2010/main" val="3987883552"/>
              </p:ext>
            </p:extLst>
          </p:nvPr>
        </p:nvGraphicFramePr>
        <p:xfrm>
          <a:off x="2124164" y="1961119"/>
          <a:ext cx="7747791" cy="3876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023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5618" y="268940"/>
            <a:ext cx="7760988" cy="790399"/>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Prospect structure</a:t>
            </a:r>
          </a:p>
        </p:txBody>
      </p:sp>
      <p:pic>
        <p:nvPicPr>
          <p:cNvPr id="4" name="Picture 3">
            <a:extLst>
              <a:ext uri="{FF2B5EF4-FFF2-40B4-BE49-F238E27FC236}">
                <a16:creationId xmlns:a16="http://schemas.microsoft.com/office/drawing/2014/main" id="{86AA2281-CEFB-47C0-B647-CB4AFA32BF0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554480" y="1148080"/>
            <a:ext cx="6797039" cy="53590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871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a:latin typeface="Arial"/>
                <a:cs typeface="Arial"/>
              </a:rPr>
              <a:t>How do you get Prospect to</a:t>
            </a:r>
            <a:br>
              <a:rPr lang="en-US" sz="4800">
                <a:latin typeface="Arial"/>
                <a:cs typeface="Arial"/>
              </a:rPr>
            </a:br>
            <a:r>
              <a:rPr lang="en-US" sz="480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a:latin typeface="Arial"/>
              <a:cs typeface="Arial"/>
            </a:endParaRPr>
          </a:p>
          <a:p>
            <a:r>
              <a:rPr lang="en-US" sz="2400" b="1">
                <a:latin typeface="Arial"/>
                <a:cs typeface="Arial"/>
              </a:rPr>
              <a:t>Motion: </a:t>
            </a:r>
            <a:r>
              <a:rPr lang="en-US" sz="240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a:latin typeface="Arial"/>
                <a:cs typeface="Arial"/>
              </a:rPr>
              <a:t>A </a:t>
            </a:r>
            <a:r>
              <a:rPr lang="en-US" sz="2400" b="1">
                <a:latin typeface="Arial"/>
                <a:cs typeface="Arial"/>
              </a:rPr>
              <a:t>motion</a:t>
            </a:r>
            <a:r>
              <a:rPr lang="en-US" sz="2400">
                <a:latin typeface="Arial"/>
                <a:cs typeface="Arial"/>
              </a:rPr>
              <a:t>:</a:t>
            </a:r>
            <a:endParaRPr lang="en-GB" sz="2400">
              <a:latin typeface="Arial"/>
              <a:cs typeface="Arial"/>
            </a:endParaRPr>
          </a:p>
          <a:p>
            <a:pPr lvl="0"/>
            <a:r>
              <a:rPr lang="en-US" sz="2400">
                <a:latin typeface="Arial"/>
                <a:cs typeface="Arial"/>
              </a:rPr>
              <a:t>Identifies an issue or problem</a:t>
            </a:r>
            <a:endParaRPr lang="en-GB" sz="2400">
              <a:latin typeface="Arial"/>
              <a:cs typeface="Arial"/>
            </a:endParaRPr>
          </a:p>
          <a:p>
            <a:pPr lvl="0"/>
            <a:r>
              <a:rPr lang="en-US" sz="2400">
                <a:latin typeface="Arial"/>
                <a:cs typeface="Arial"/>
              </a:rPr>
              <a:t>Describes an action to be taken</a:t>
            </a:r>
            <a:endParaRPr lang="en-GB" sz="2400">
              <a:latin typeface="Arial"/>
              <a:cs typeface="Arial"/>
            </a:endParaRPr>
          </a:p>
          <a:p>
            <a:pPr lvl="0"/>
            <a:r>
              <a:rPr lang="en-US" sz="2400">
                <a:latin typeface="Arial"/>
                <a:cs typeface="Arial"/>
              </a:rPr>
              <a:t>Identifies the people who are being asked to take the action (a conference, SEC, branch committee, etc.)</a:t>
            </a:r>
          </a:p>
          <a:p>
            <a:pPr lvl="0"/>
            <a:r>
              <a:rPr lang="en-US" sz="2400">
                <a:latin typeface="Arial"/>
                <a:cs typeface="Arial"/>
              </a:rPr>
              <a:t>More detail on page 32 of the workbook</a:t>
            </a:r>
            <a:endParaRPr lang="en-GB" sz="240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a:t>Responsibilities</a:t>
            </a:r>
          </a:p>
          <a:p>
            <a:pPr>
              <a:buClrTx/>
            </a:pPr>
            <a:r>
              <a:rPr lang="en-GB" sz="2400"/>
              <a:t>Act honestly, responsibly and with integrity.</a:t>
            </a:r>
          </a:p>
          <a:p>
            <a:pPr>
              <a:buClrTx/>
            </a:pPr>
            <a:r>
              <a:rPr lang="en-GB" sz="2400"/>
              <a:t>Communicate respectfully and honestly. </a:t>
            </a:r>
          </a:p>
          <a:p>
            <a:pPr>
              <a:buClrTx/>
            </a:pPr>
            <a:r>
              <a:rPr lang="en-GB" sz="2400"/>
              <a:t>Treat others with fairness, dignity, and respect. </a:t>
            </a:r>
          </a:p>
          <a:p>
            <a:pPr>
              <a:buClrTx/>
            </a:pPr>
            <a:r>
              <a:rPr lang="en-GB" sz="2400"/>
              <a:t>Encourage the open expression of views at meetings but accept collective responsibility for all decisions and policies once finalised.</a:t>
            </a:r>
          </a:p>
          <a:p>
            <a:pPr>
              <a:buClrTx/>
            </a:pPr>
            <a:r>
              <a:rPr lang="en-GB" sz="240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2094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a:latin typeface="Arial"/>
                <a:cs typeface="Arial"/>
              </a:rPr>
              <a:t>Code of practice for Prospect/</a:t>
            </a:r>
            <a:r>
              <a:rPr lang="en-GB" err="1">
                <a:latin typeface="Arial"/>
                <a:cs typeface="Arial"/>
              </a:rPr>
              <a:t>Bectu</a:t>
            </a:r>
            <a:r>
              <a:rPr lang="en-GB">
                <a:latin typeface="Arial"/>
                <a:cs typeface="Arial"/>
              </a:rPr>
              <a:t> reps</a:t>
            </a:r>
            <a:endParaRPr lang="en-GB" b="0">
              <a:latin typeface="Arial"/>
              <a:cs typeface="Arial"/>
            </a:endParaRPr>
          </a:p>
          <a:p>
            <a:endParaRPr lang="en-GB"/>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In representing Prospect/</a:t>
            </a:r>
            <a:r>
              <a:rPr lang="en-US" sz="2400" err="1">
                <a:latin typeface="Arial"/>
                <a:cs typeface="Arial"/>
              </a:rPr>
              <a:t>Bectu</a:t>
            </a:r>
            <a:r>
              <a:rPr lang="en-US" sz="2400">
                <a:latin typeface="Arial"/>
                <a:cs typeface="Arial"/>
              </a:rPr>
              <a:t>, representatives must:</a:t>
            </a:r>
          </a:p>
          <a:p>
            <a:pPr marL="457200" indent="-457200">
              <a:buFont typeface="Arial"/>
              <a:buChar char="•"/>
            </a:pPr>
            <a:r>
              <a:rPr lang="en-US" sz="2400">
                <a:latin typeface="Arial"/>
                <a:cs typeface="Arial"/>
              </a:rPr>
              <a:t>Only speak or act on behalf of Prospect/</a:t>
            </a:r>
            <a:r>
              <a:rPr lang="en-US" sz="2400" err="1">
                <a:latin typeface="Arial"/>
                <a:cs typeface="Arial"/>
              </a:rPr>
              <a:t>Bectu</a:t>
            </a:r>
            <a:r>
              <a:rPr lang="en-US" sz="2400">
                <a:latin typeface="Arial"/>
                <a:cs typeface="Arial"/>
              </a:rPr>
              <a:t> when </a:t>
            </a:r>
            <a:r>
              <a:rPr lang="en-US" sz="2400" err="1">
                <a:latin typeface="Arial"/>
                <a:cs typeface="Arial"/>
              </a:rPr>
              <a:t>authorised</a:t>
            </a:r>
            <a:r>
              <a:rPr lang="en-US" sz="2400">
                <a:latin typeface="Arial"/>
                <a:cs typeface="Arial"/>
              </a:rPr>
              <a:t> to do so and clarify the capacity in which you are speaking. </a:t>
            </a:r>
          </a:p>
          <a:p>
            <a:pPr marL="457200" indent="-457200">
              <a:buFont typeface="Arial"/>
              <a:buChar char="•"/>
            </a:pPr>
            <a:r>
              <a:rPr lang="en-US" sz="2400">
                <a:latin typeface="Arial"/>
                <a:cs typeface="Arial"/>
              </a:rPr>
              <a:t>Always be mindful of their responsibility to maintain and develop Prospect’s ethos and reputation.</a:t>
            </a:r>
          </a:p>
          <a:p>
            <a:pPr marL="457200" indent="-457200">
              <a:buFont typeface="Arial"/>
              <a:buChar char="•"/>
            </a:pPr>
            <a:r>
              <a:rPr lang="en-US" sz="2400">
                <a:latin typeface="Arial"/>
                <a:cs typeface="Arial"/>
              </a:rPr>
              <a:t>Declare any interests that may conflict with their role in Prospect/</a:t>
            </a:r>
            <a:r>
              <a:rPr lang="en-US" sz="2400" err="1">
                <a:latin typeface="Arial"/>
                <a:cs typeface="Arial"/>
              </a:rPr>
              <a:t>Bectu</a:t>
            </a:r>
            <a:r>
              <a:rPr lang="en-US" sz="2400">
                <a:latin typeface="Arial"/>
                <a:cs typeface="Arial"/>
              </a:rPr>
              <a:t>, for example in a professional or political capacity.</a:t>
            </a:r>
          </a:p>
          <a:p>
            <a:pPr marL="457200" indent="-457200">
              <a:buFont typeface="Arial"/>
              <a:buChar char="•"/>
            </a:pPr>
            <a:r>
              <a:rPr lang="en-US" sz="240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a:latin typeface="Arial"/>
                <a:cs typeface="Arial"/>
              </a:rPr>
              <a:t>Not bring Prospect/</a:t>
            </a:r>
            <a:r>
              <a:rPr lang="en-US" sz="2400" err="1">
                <a:latin typeface="Arial"/>
                <a:cs typeface="Arial"/>
              </a:rPr>
              <a:t>Bectu</a:t>
            </a:r>
            <a:r>
              <a:rPr lang="en-US" sz="2400">
                <a:latin typeface="Arial"/>
                <a:cs typeface="Arial"/>
              </a:rPr>
              <a:t> into disrepute, including through the use of email, social and mainstream media and other internet sites. </a:t>
            </a:r>
          </a:p>
          <a:p>
            <a:pPr marL="171450" indent="-171450">
              <a:buFont typeface="Arial"/>
              <a:buChar char="•"/>
            </a:pPr>
            <a:endParaRPr lang="en-US" sz="1200">
              <a:latin typeface="Arial"/>
              <a:cs typeface="Arial"/>
            </a:endParaRPr>
          </a:p>
        </p:txBody>
      </p:sp>
    </p:spTree>
    <p:extLst>
      <p:ext uri="{BB962C8B-B14F-4D97-AF65-F5344CB8AC3E}">
        <p14:creationId xmlns:p14="http://schemas.microsoft.com/office/powerpoint/2010/main" val="236291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a:latin typeface="Arial"/>
                <a:cs typeface="Arial"/>
              </a:rPr>
              <a:t>Recap of the expected values and </a:t>
            </a:r>
            <a:r>
              <a:rPr lang="en-GB" sz="4000">
                <a:latin typeface="Arial"/>
                <a:cs typeface="Arial"/>
              </a:rPr>
              <a:t>behaviour</a:t>
            </a:r>
            <a:r>
              <a:rPr lang="en-US" sz="400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5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Picking the right reps</a:t>
            </a:r>
          </a:p>
        </p:txBody>
      </p:sp>
      <p:sp>
        <p:nvSpPr>
          <p:cNvPr id="3" name="Content Placeholder 2"/>
          <p:cNvSpPr>
            <a:spLocks noGrp="1"/>
          </p:cNvSpPr>
          <p:nvPr>
            <p:ph idx="1"/>
          </p:nvPr>
        </p:nvSpPr>
        <p:spPr/>
        <p:txBody>
          <a:bodyPr/>
          <a:lstStyle/>
          <a:p>
            <a:r>
              <a:rPr lang="en-GB"/>
              <a:t>Who do your colleagues listen to?</a:t>
            </a:r>
          </a:p>
          <a:p>
            <a:r>
              <a:rPr lang="en-GB"/>
              <a:t>Do other department/ management listen to them?</a:t>
            </a:r>
          </a:p>
          <a:p>
            <a:r>
              <a:rPr lang="en-GB"/>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err="1"/>
              <a:t>GDPR</a:t>
            </a:r>
            <a:r>
              <a:rPr lang="en-GB"/>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a:latin typeface="Arial" panose="020B0604020202020204" pitchFamily="34" charset="0"/>
                <a:cs typeface="Arial" panose="020B0604020202020204" pitchFamily="34" charset="0"/>
              </a:rPr>
              <a:t>social</a:t>
            </a:r>
            <a:r>
              <a:rPr lang="en-GB" sz="1800">
                <a:latin typeface="Arial" panose="020B0604020202020204" pitchFamily="34" charset="0"/>
                <a:cs typeface="Arial" panose="020B0604020202020204" pitchFamily="34" charset="0"/>
              </a:rPr>
              <a:t> networking media.</a:t>
            </a:r>
          </a:p>
          <a:p>
            <a:pPr>
              <a:buClr>
                <a:schemeClr val="tx1"/>
              </a:buClr>
            </a:pPr>
            <a:r>
              <a:rPr lang="en-GB" sz="1800">
                <a:latin typeface="Arial" panose="020B0604020202020204" pitchFamily="34" charset="0"/>
                <a:cs typeface="Arial" panose="020B0604020202020204" pitchFamily="34" charset="0"/>
              </a:rPr>
              <a:t>Respect confidentiality and the rights of a member. </a:t>
            </a:r>
          </a:p>
          <a:p>
            <a:pPr>
              <a:buClr>
                <a:schemeClr val="tx1"/>
              </a:buClr>
            </a:pPr>
            <a:r>
              <a:rPr lang="en-GB" sz="1800">
                <a:latin typeface="Arial" panose="020B0604020202020204" pitchFamily="34" charset="0"/>
                <a:cs typeface="Arial" panose="020B0604020202020204" pitchFamily="34" charset="0"/>
              </a:rPr>
              <a:t>Be open with people about information held about them.</a:t>
            </a:r>
          </a:p>
          <a:p>
            <a:pPr>
              <a:buClr>
                <a:schemeClr val="tx1"/>
              </a:buClr>
            </a:pPr>
            <a:r>
              <a:rPr lang="en-GB" sz="180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Disclose any personal data over the phone</a:t>
            </a:r>
          </a:p>
          <a:p>
            <a:pPr>
              <a:buClr>
                <a:schemeClr val="tx1"/>
              </a:buClr>
            </a:pPr>
            <a:r>
              <a:rPr lang="en-GB" sz="180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a:latin typeface="Arial" panose="020B0604020202020204" pitchFamily="34" charset="0"/>
              <a:cs typeface="Arial" panose="020B0604020202020204" pitchFamily="34" charset="0"/>
            </a:endParaRPr>
          </a:p>
          <a:p>
            <a:pPr>
              <a:buClr>
                <a:schemeClr val="tx1"/>
              </a:buCl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5F1-8128-6268-31AE-8CA4FE275781}"/>
              </a:ext>
            </a:extLst>
          </p:cNvPr>
          <p:cNvSpPr>
            <a:spLocks noGrp="1"/>
          </p:cNvSpPr>
          <p:nvPr>
            <p:ph type="title"/>
          </p:nvPr>
        </p:nvSpPr>
        <p:spPr/>
        <p:txBody>
          <a:bodyPr/>
          <a:lstStyle/>
          <a:p>
            <a:r>
              <a:rPr lang="en-GB">
                <a:latin typeface="Arial"/>
                <a:cs typeface="Arial"/>
              </a:rPr>
              <a:t>Movement</a:t>
            </a:r>
            <a:endParaRPr lang="en-GB"/>
          </a:p>
        </p:txBody>
      </p:sp>
      <p:sp>
        <p:nvSpPr>
          <p:cNvPr id="3" name="Content Placeholder 2">
            <a:extLst>
              <a:ext uri="{FF2B5EF4-FFF2-40B4-BE49-F238E27FC236}">
                <a16:creationId xmlns:a16="http://schemas.microsoft.com/office/drawing/2014/main" id="{C0E9604E-BDF4-021A-5C39-A99FB121C60E}"/>
              </a:ext>
            </a:extLst>
          </p:cNvPr>
          <p:cNvSpPr>
            <a:spLocks noGrp="1"/>
          </p:cNvSpPr>
          <p:nvPr>
            <p:ph idx="1"/>
          </p:nvPr>
        </p:nvSpPr>
        <p:spPr/>
        <p:txBody>
          <a:bodyPr vert="horz" lIns="0" tIns="0" rIns="0" bIns="0" rtlCol="0" anchor="t">
            <a:normAutofit/>
          </a:bodyPr>
          <a:lstStyle/>
          <a:p>
            <a:pPr marL="0" indent="0">
              <a:buNone/>
            </a:pPr>
            <a:r>
              <a:rPr lang="en-GB">
                <a:latin typeface="Arial"/>
                <a:cs typeface="Arial"/>
              </a:rPr>
              <a:t>Movement is the new tool to safely contact your members. Video link included and extra content in the workbook. </a:t>
            </a:r>
            <a:endParaRPr lang="en-GB"/>
          </a:p>
          <a:p>
            <a:pPr marL="0" indent="0">
              <a:buNone/>
            </a:pPr>
            <a:endParaRPr lang="en-GB">
              <a:latin typeface="Arial"/>
              <a:cs typeface="Arial"/>
            </a:endParaRPr>
          </a:p>
          <a:p>
            <a:pPr marL="0" indent="0">
              <a:buNone/>
            </a:pPr>
            <a:r>
              <a:rPr lang="en-GB">
                <a:latin typeface="Arial"/>
                <a:cs typeface="Arial"/>
                <a:hlinkClick r:id="rId3"/>
              </a:rPr>
              <a:t>Movement campaign building run through_19-12-24 1.mov</a:t>
            </a:r>
            <a:endParaRPr lang="en-GB">
              <a:latin typeface="Arial"/>
              <a:cs typeface="Arial"/>
            </a:endParaRPr>
          </a:p>
          <a:p>
            <a:endParaRPr lang="en-GB"/>
          </a:p>
          <a:p>
            <a:endParaRPr lang="en-GB"/>
          </a:p>
        </p:txBody>
      </p:sp>
    </p:spTree>
    <p:extLst>
      <p:ext uri="{BB962C8B-B14F-4D97-AF65-F5344CB8AC3E}">
        <p14:creationId xmlns:p14="http://schemas.microsoft.com/office/powerpoint/2010/main" val="80572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In groups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a:latin typeface="Arial"/>
                <a:cs typeface="Arial"/>
              </a:rPr>
              <a:t>Activity G: Why people don</a:t>
            </a:r>
            <a:r>
              <a:rPr lang="mr-IN" sz="4000">
                <a:latin typeface="Arial"/>
                <a:cs typeface="Arial"/>
              </a:rPr>
              <a:t>’</a:t>
            </a:r>
            <a:r>
              <a:rPr lang="en-US" sz="400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err="1">
                <a:latin typeface="Arial" panose="020B0604020202020204" pitchFamily="34" charset="0"/>
                <a:cs typeface="Arial" panose="020B0604020202020204" pitchFamily="34" charset="0"/>
              </a:rPr>
              <a:t>infurther</a:t>
            </a:r>
            <a:r>
              <a:rPr lang="en-GB" sz="2400">
                <a:latin typeface="Arial" panose="020B0604020202020204" pitchFamily="34" charset="0"/>
                <a:cs typeface="Arial" panose="020B0604020202020204" pitchFamily="34" charset="0"/>
              </a:rPr>
              <a:t>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a:t>Homework</a:t>
            </a:r>
          </a:p>
        </p:txBody>
      </p:sp>
    </p:spTree>
    <p:extLst>
      <p:ext uri="{BB962C8B-B14F-4D97-AF65-F5344CB8AC3E}">
        <p14:creationId xmlns:p14="http://schemas.microsoft.com/office/powerpoint/2010/main" val="315220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7"/>
            <a:ext cx="9064955" cy="1139970"/>
          </a:xfrm>
        </p:spPr>
        <p:txBody>
          <a:bodyPr/>
          <a:lstStyle/>
          <a:p>
            <a:r>
              <a:rPr lang="en-US">
                <a:latin typeface="Arial"/>
                <a:cs typeface="Arial"/>
              </a:rPr>
              <a:t>A branch </a:t>
            </a:r>
          </a:p>
        </p:txBody>
      </p:sp>
      <p:pic>
        <p:nvPicPr>
          <p:cNvPr id="8" name="Picture 7">
            <a:extLst>
              <a:ext uri="{FF2B5EF4-FFF2-40B4-BE49-F238E27FC236}">
                <a16:creationId xmlns:a16="http://schemas.microsoft.com/office/drawing/2014/main" id="{76F2C5CE-C576-4C44-8FB4-2FD82D0F009B}"/>
              </a:ext>
            </a:extLst>
          </p:cNvPr>
          <p:cNvPicPr/>
          <p:nvPr/>
        </p:nvPicPr>
        <p:blipFill rotWithShape="1">
          <a:blip r:embed="rId3">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graphicFrame>
        <p:nvGraphicFramePr>
          <p:cNvPr id="9" name="Diagram 8">
            <a:extLst>
              <a:ext uri="{FF2B5EF4-FFF2-40B4-BE49-F238E27FC236}">
                <a16:creationId xmlns:a16="http://schemas.microsoft.com/office/drawing/2014/main" id="{1B5BEF9A-9ED5-E34C-A336-F855E4DC4F96}"/>
              </a:ext>
            </a:extLst>
          </p:cNvPr>
          <p:cNvGraphicFramePr/>
          <p:nvPr>
            <p:extLst>
              <p:ext uri="{D42A27DB-BD31-4B8C-83A1-F6EECF244321}">
                <p14:modId xmlns:p14="http://schemas.microsoft.com/office/powerpoint/2010/main" val="176604638"/>
              </p:ext>
            </p:extLst>
          </p:nvPr>
        </p:nvGraphicFramePr>
        <p:xfrm>
          <a:off x="2124164" y="1961119"/>
          <a:ext cx="7747791" cy="3876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8A1B6FB4-761E-07DB-31CF-5CA996690A8A}"/>
              </a:ext>
            </a:extLst>
          </p:cNvPr>
          <p:cNvSpPr txBox="1"/>
          <p:nvPr/>
        </p:nvSpPr>
        <p:spPr>
          <a:xfrm>
            <a:off x="391723" y="5511101"/>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spTree>
    <p:extLst>
      <p:ext uri="{BB962C8B-B14F-4D97-AF65-F5344CB8AC3E}">
        <p14:creationId xmlns:p14="http://schemas.microsoft.com/office/powerpoint/2010/main" val="262747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596" y="193604"/>
            <a:ext cx="8641066" cy="1470025"/>
          </a:xfrm>
        </p:spPr>
        <p:txBody>
          <a:bodyPr/>
          <a:lstStyle/>
          <a:p>
            <a:r>
              <a:rPr lang="en-US">
                <a:latin typeface="Arial"/>
                <a:cs typeface="Arial"/>
              </a:rPr>
              <a:t>How is a branch democratic?</a:t>
            </a:r>
          </a:p>
        </p:txBody>
      </p:sp>
      <p:sp>
        <p:nvSpPr>
          <p:cNvPr id="3" name="Rectangle 2"/>
          <p:cNvSpPr/>
          <p:nvPr/>
        </p:nvSpPr>
        <p:spPr>
          <a:xfrm>
            <a:off x="3637733" y="1736161"/>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4" name="Rectangle 3"/>
          <p:cNvSpPr/>
          <p:nvPr/>
        </p:nvSpPr>
        <p:spPr>
          <a:xfrm>
            <a:off x="3637733" y="3404649"/>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5" name="Rectangle 4"/>
          <p:cNvSpPr/>
          <p:nvPr/>
        </p:nvSpPr>
        <p:spPr>
          <a:xfrm>
            <a:off x="3637733" y="5052828"/>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6" name="TextBox 5"/>
          <p:cNvSpPr txBox="1"/>
          <p:nvPr/>
        </p:nvSpPr>
        <p:spPr>
          <a:xfrm>
            <a:off x="827852" y="1736160"/>
            <a:ext cx="2471213" cy="1569660"/>
          </a:xfrm>
          <a:prstGeom prst="rect">
            <a:avLst/>
          </a:prstGeom>
          <a:noFill/>
        </p:spPr>
        <p:txBody>
          <a:bodyPr wrap="square" rtlCol="0">
            <a:spAutoFit/>
          </a:bodyPr>
          <a:lstStyle/>
          <a:p>
            <a:r>
              <a:rPr lang="en-US" sz="2400">
                <a:latin typeface="Arial"/>
                <a:cs typeface="Arial"/>
              </a:rPr>
              <a:t>An issue is raised and an action is voted on at a meeting.</a:t>
            </a:r>
          </a:p>
        </p:txBody>
      </p:sp>
      <p:sp>
        <p:nvSpPr>
          <p:cNvPr id="7" name="TextBox 6"/>
          <p:cNvSpPr txBox="1"/>
          <p:nvPr/>
        </p:nvSpPr>
        <p:spPr>
          <a:xfrm>
            <a:off x="9227662" y="1663629"/>
            <a:ext cx="2471213" cy="2677656"/>
          </a:xfrm>
          <a:prstGeom prst="rect">
            <a:avLst/>
          </a:prstGeom>
          <a:noFill/>
        </p:spPr>
        <p:txBody>
          <a:bodyPr wrap="square" rtlCol="0">
            <a:spAutoFit/>
          </a:bodyPr>
          <a:lstStyle/>
          <a:p>
            <a:r>
              <a:rPr lang="en-US" sz="2400">
                <a:latin typeface="Arial"/>
                <a:cs typeface="Arial"/>
              </a:rPr>
              <a:t>In between meetings, the committee can discuss an issue that arises and an action decided on</a:t>
            </a:r>
            <a:r>
              <a:rPr lang="en-GB" sz="2400">
                <a:latin typeface="Arial"/>
                <a:cs typeface="Arial"/>
              </a:rPr>
              <a:t>.</a:t>
            </a:r>
            <a:endParaRPr lang="en-US" sz="2400">
              <a:latin typeface="Arial"/>
              <a:cs typeface="Arial"/>
            </a:endParaRPr>
          </a:p>
        </p:txBody>
      </p:sp>
      <p:sp>
        <p:nvSpPr>
          <p:cNvPr id="8" name="TextBox 7"/>
          <p:cNvSpPr txBox="1"/>
          <p:nvPr/>
        </p:nvSpPr>
        <p:spPr>
          <a:xfrm>
            <a:off x="827852" y="3878774"/>
            <a:ext cx="2471213" cy="1569660"/>
          </a:xfrm>
          <a:prstGeom prst="rect">
            <a:avLst/>
          </a:prstGeom>
          <a:noFill/>
        </p:spPr>
        <p:txBody>
          <a:bodyPr wrap="square" rtlCol="0">
            <a:spAutoFit/>
          </a:bodyPr>
          <a:lstStyle/>
          <a:p>
            <a:r>
              <a:rPr lang="en-US" sz="2400">
                <a:latin typeface="Arial"/>
                <a:cs typeface="Arial"/>
              </a:rPr>
              <a:t>The branch usually instructs the committee to take action.</a:t>
            </a:r>
          </a:p>
        </p:txBody>
      </p:sp>
      <p:cxnSp>
        <p:nvCxnSpPr>
          <p:cNvPr id="9" name="Straight Arrow Connector 8"/>
          <p:cNvCxnSpPr>
            <a:stCxn id="3" idx="2"/>
            <a:endCxn id="4" idx="0"/>
          </p:cNvCxnSpPr>
          <p:nvPr/>
        </p:nvCxnSpPr>
        <p:spPr>
          <a:xfrm>
            <a:off x="6301144" y="2870432"/>
            <a:ext cx="0" cy="534217"/>
          </a:xfrm>
          <a:prstGeom prst="straightConnector1">
            <a:avLst/>
          </a:prstGeom>
          <a:ln>
            <a:solidFill>
              <a:srgbClr val="1F497D"/>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262448" y="452781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1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416" y="127591"/>
            <a:ext cx="9064955" cy="1470025"/>
          </a:xfrm>
        </p:spPr>
        <p:txBody>
          <a:bodyPr/>
          <a:lstStyle/>
          <a:p>
            <a:r>
              <a:rPr lang="en-US">
                <a:latin typeface="Arial"/>
                <a:cs typeface="Arial"/>
              </a:rPr>
              <a:t>Branch issues</a:t>
            </a:r>
          </a:p>
        </p:txBody>
      </p:sp>
      <p:graphicFrame>
        <p:nvGraphicFramePr>
          <p:cNvPr id="3" name="Diagram 2"/>
          <p:cNvGraphicFramePr/>
          <p:nvPr>
            <p:extLst>
              <p:ext uri="{D42A27DB-BD31-4B8C-83A1-F6EECF244321}">
                <p14:modId xmlns:p14="http://schemas.microsoft.com/office/powerpoint/2010/main" val="993882774"/>
              </p:ext>
            </p:extLst>
          </p:nvPr>
        </p:nvGraphicFramePr>
        <p:xfrm>
          <a:off x="643747" y="1597616"/>
          <a:ext cx="8742624" cy="4202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Callout 3"/>
          <p:cNvSpPr/>
          <p:nvPr/>
        </p:nvSpPr>
        <p:spPr>
          <a:xfrm>
            <a:off x="6754489" y="764722"/>
            <a:ext cx="1695108" cy="1665788"/>
          </a:xfrm>
          <a:prstGeom prst="wedgeEllipseCallout">
            <a:avLst>
              <a:gd name="adj1" fmla="val -75611"/>
              <a:gd name="adj2" fmla="val 44356"/>
            </a:avLst>
          </a:prstGeom>
          <a:gradFill>
            <a:gsLst>
              <a:gs pos="0">
                <a:schemeClr val="accent1"/>
              </a:gs>
              <a:gs pos="100000">
                <a:schemeClr val="accent1"/>
              </a:gs>
            </a:gsLst>
          </a:gradFill>
          <a:ln>
            <a:noFill/>
          </a:ln>
          <a:effectLst>
            <a:outerShdw sx="1000" sy="1000" rotWithShape="0">
              <a:schemeClr val="bg1"/>
            </a:outerShdw>
          </a:effectLst>
        </p:spPr>
        <p:style>
          <a:lnRef idx="1">
            <a:schemeClr val="accent2"/>
          </a:lnRef>
          <a:fillRef idx="3">
            <a:schemeClr val="accent2"/>
          </a:fillRef>
          <a:effectRef idx="2">
            <a:schemeClr val="accent2"/>
          </a:effectRef>
          <a:fontRef idx="minor">
            <a:schemeClr val="lt1"/>
          </a:fontRef>
        </p:style>
        <p:txBody>
          <a:bodyPr/>
          <a:lstStyle/>
          <a:p>
            <a:pPr algn="ctr"/>
            <a:endParaRPr lang="en-US">
              <a:latin typeface="Arial" panose="020B0604020202020204" pitchFamily="34" charset="0"/>
              <a:cs typeface="Arial" panose="020B0604020202020204" pitchFamily="34" charset="0"/>
            </a:endParaRPr>
          </a:p>
          <a:p>
            <a:pPr algn="ctr"/>
            <a:r>
              <a:rPr lang="en-US">
                <a:latin typeface="Arial" panose="020B0604020202020204" pitchFamily="34" charset="0"/>
                <a:cs typeface="Arial" panose="020B0604020202020204" pitchFamily="34" charset="0"/>
              </a:rPr>
              <a:t>Problem 1</a:t>
            </a:r>
          </a:p>
        </p:txBody>
      </p:sp>
      <p:sp>
        <p:nvSpPr>
          <p:cNvPr id="5" name="Oval Callout 4"/>
          <p:cNvSpPr/>
          <p:nvPr/>
        </p:nvSpPr>
        <p:spPr>
          <a:xfrm>
            <a:off x="8022608" y="2721688"/>
            <a:ext cx="1686094" cy="1683680"/>
          </a:xfrm>
          <a:prstGeom prst="wedgeEllipseCallout">
            <a:avLst>
              <a:gd name="adj1" fmla="val -62347"/>
              <a:gd name="adj2" fmla="val 63831"/>
            </a:avLst>
          </a:prstGeom>
          <a:gradFill>
            <a:gsLst>
              <a:gs pos="0">
                <a:schemeClr val="accent2"/>
              </a:gs>
              <a:gs pos="100000">
                <a:schemeClr val="accent2"/>
              </a:gs>
            </a:gsLst>
          </a:gradFill>
          <a:ln>
            <a:noFill/>
          </a:ln>
          <a:effectLst>
            <a:outerShdw sx="1000" sy="1000" rotWithShape="0">
              <a:schemeClr val="bg1"/>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sp>
        <p:nvSpPr>
          <p:cNvPr id="6" name="Oval Callout 5"/>
          <p:cNvSpPr/>
          <p:nvPr/>
        </p:nvSpPr>
        <p:spPr>
          <a:xfrm>
            <a:off x="1119535" y="2403670"/>
            <a:ext cx="1686094" cy="1683680"/>
          </a:xfrm>
          <a:prstGeom prst="wedgeEllipseCallout">
            <a:avLst>
              <a:gd name="adj1" fmla="val 38650"/>
              <a:gd name="adj2" fmla="val 86396"/>
            </a:avLst>
          </a:prstGeom>
          <a:gradFill>
            <a:gsLst>
              <a:gs pos="0">
                <a:schemeClr val="accent3">
                  <a:tint val="96000"/>
                  <a:lumMod val="100000"/>
                </a:schemeClr>
              </a:gs>
              <a:gs pos="100000">
                <a:schemeClr val="accent3">
                  <a:shade val="94000"/>
                  <a:lumMod val="94000"/>
                </a:schemeClr>
              </a:gs>
            </a:gsLst>
          </a:gradFill>
          <a:ln>
            <a:noFill/>
          </a:ln>
          <a:effectLst>
            <a:outerShdw sx="1000" sy="1000" rotWithShape="0">
              <a:srgbClr val="000000"/>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sp>
        <p:nvSpPr>
          <p:cNvPr id="8" name="TextBox 7">
            <a:extLst>
              <a:ext uri="{FF2B5EF4-FFF2-40B4-BE49-F238E27FC236}">
                <a16:creationId xmlns:a16="http://schemas.microsoft.com/office/drawing/2014/main" id="{AFD5CDD9-5D5B-7321-5976-5996A3FC4562}"/>
              </a:ext>
            </a:extLst>
          </p:cNvPr>
          <p:cNvSpPr txBox="1"/>
          <p:nvPr/>
        </p:nvSpPr>
        <p:spPr>
          <a:xfrm>
            <a:off x="643747" y="5574950"/>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spTree>
    <p:extLst>
      <p:ext uri="{BB962C8B-B14F-4D97-AF65-F5344CB8AC3E}">
        <p14:creationId xmlns:p14="http://schemas.microsoft.com/office/powerpoint/2010/main" val="82992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40" y="-11410"/>
            <a:ext cx="10423389" cy="1139970"/>
          </a:xfrm>
        </p:spPr>
        <p:txBody>
          <a:bodyPr/>
          <a:lstStyle/>
          <a:p>
            <a:r>
              <a:rPr lang="en-US">
                <a:latin typeface="Arial"/>
                <a:cs typeface="Arial"/>
              </a:rPr>
              <a:t>Arts &amp; Entertainment Division </a:t>
            </a:r>
          </a:p>
        </p:txBody>
      </p:sp>
      <p:sp>
        <p:nvSpPr>
          <p:cNvPr id="4" name="TextBox 3"/>
          <p:cNvSpPr txBox="1"/>
          <p:nvPr/>
        </p:nvSpPr>
        <p:spPr>
          <a:xfrm>
            <a:off x="358818" y="5621704"/>
            <a:ext cx="7325658" cy="707886"/>
          </a:xfrm>
          <a:prstGeom prst="rect">
            <a:avLst/>
          </a:prstGeom>
          <a:noFill/>
        </p:spPr>
        <p:txBody>
          <a:bodyPr wrap="square" rtlCol="0">
            <a:spAutoFit/>
          </a:bodyPr>
          <a:lstStyle/>
          <a:p>
            <a:pPr algn="ctr"/>
            <a:r>
              <a:rPr lang="en-US" sz="2000" b="1">
                <a:latin typeface="Arial"/>
                <a:cs typeface="Arial"/>
              </a:rPr>
              <a:t>These can have reps on negotiation committees such as for UK theatres/</a:t>
            </a:r>
            <a:r>
              <a:rPr lang="en-US" sz="2000" b="1" err="1">
                <a:latin typeface="Arial"/>
                <a:cs typeface="Arial"/>
              </a:rPr>
              <a:t>Bectu</a:t>
            </a:r>
            <a:r>
              <a:rPr lang="en-US" sz="2000" b="1">
                <a:latin typeface="Arial"/>
                <a:cs typeface="Arial"/>
              </a:rPr>
              <a:t> agreement</a:t>
            </a:r>
          </a:p>
        </p:txBody>
      </p:sp>
      <p:graphicFrame>
        <p:nvGraphicFramePr>
          <p:cNvPr id="9" name="Diagram 8">
            <a:extLst>
              <a:ext uri="{FF2B5EF4-FFF2-40B4-BE49-F238E27FC236}">
                <a16:creationId xmlns:a16="http://schemas.microsoft.com/office/drawing/2014/main" id="{4AEE05E6-1E21-D24F-97DD-F6ACDF8027DF}"/>
              </a:ext>
            </a:extLst>
          </p:cNvPr>
          <p:cNvGraphicFramePr/>
          <p:nvPr>
            <p:extLst>
              <p:ext uri="{D42A27DB-BD31-4B8C-83A1-F6EECF244321}">
                <p14:modId xmlns:p14="http://schemas.microsoft.com/office/powerpoint/2010/main" val="3216353863"/>
              </p:ext>
            </p:extLst>
          </p:nvPr>
        </p:nvGraphicFramePr>
        <p:xfrm>
          <a:off x="2952677" y="1825482"/>
          <a:ext cx="6717416" cy="4066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F7C21454-C20B-CF4C-91BD-C467E652C6D7}"/>
              </a:ext>
            </a:extLst>
          </p:cNvPr>
          <p:cNvPicPr/>
          <p:nvPr/>
        </p:nvPicPr>
        <p:blipFill rotWithShape="1">
          <a:blip r:embed="rId8">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63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err="1">
                <a:latin typeface="Arial"/>
                <a:cs typeface="Arial"/>
              </a:rPr>
              <a:t>Bectu</a:t>
            </a:r>
            <a:r>
              <a:rPr lang="en-US">
                <a:latin typeface="Arial"/>
                <a:cs typeface="Arial"/>
              </a:rPr>
              <a:t> sector </a:t>
            </a:r>
          </a:p>
        </p:txBody>
      </p:sp>
      <p:graphicFrame>
        <p:nvGraphicFramePr>
          <p:cNvPr id="3" name="Diagram 2"/>
          <p:cNvGraphicFramePr/>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Committee</a:t>
            </a:r>
          </a:p>
        </p:txBody>
      </p:sp>
    </p:spTree>
    <p:extLst>
      <p:ext uri="{BB962C8B-B14F-4D97-AF65-F5344CB8AC3E}">
        <p14:creationId xmlns:p14="http://schemas.microsoft.com/office/powerpoint/2010/main" val="338121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2488" y="109807"/>
            <a:ext cx="7760988" cy="718681"/>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Branch support</a:t>
            </a:r>
          </a:p>
        </p:txBody>
      </p:sp>
      <p:graphicFrame>
        <p:nvGraphicFramePr>
          <p:cNvPr id="8" name="Content Placeholder 3">
            <a:extLst>
              <a:ext uri="{FF2B5EF4-FFF2-40B4-BE49-F238E27FC236}">
                <a16:creationId xmlns:a16="http://schemas.microsoft.com/office/drawing/2014/main" id="{C3C1C3CE-E896-4CD4-9126-E07A3E5FC610}"/>
              </a:ext>
            </a:extLst>
          </p:cNvPr>
          <p:cNvGraphicFramePr>
            <a:graphicFrameLocks/>
          </p:cNvGraphicFramePr>
          <p:nvPr>
            <p:extLst>
              <p:ext uri="{D42A27DB-BD31-4B8C-83A1-F6EECF244321}">
                <p14:modId xmlns:p14="http://schemas.microsoft.com/office/powerpoint/2010/main" val="1926979193"/>
              </p:ext>
            </p:extLst>
          </p:nvPr>
        </p:nvGraphicFramePr>
        <p:xfrm>
          <a:off x="1906457" y="1170075"/>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1658F0C6-4104-5301-287F-AD39CBE44BAF}"/>
              </a:ext>
            </a:extLst>
          </p:cNvPr>
          <p:cNvSpPr/>
          <p:nvPr/>
        </p:nvSpPr>
        <p:spPr>
          <a:xfrm>
            <a:off x="7217229" y="2621464"/>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937190982"/>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Props1.xml><?xml version="1.0" encoding="utf-8"?>
<ds:datastoreItem xmlns:ds="http://schemas.openxmlformats.org/officeDocument/2006/customXml" ds:itemID="{1E0F657E-8786-42EA-932C-C5AACA81AF53}">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08AD510-4E87-4D25-AAB5-DAAAD7E408E7}">
  <ds:schemaRefs>
    <ds:schemaRef ds:uri="http://schemas.microsoft.com/sharepoint/v3/contenttype/forms"/>
  </ds:schemaRefs>
</ds:datastoreItem>
</file>

<file path=customXml/itemProps3.xml><?xml version="1.0" encoding="utf-8"?>
<ds:datastoreItem xmlns:ds="http://schemas.openxmlformats.org/officeDocument/2006/customXml" ds:itemID="{0A1C2D07-EF1D-44AF-8CD6-5310961B7AB3}">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26</Slides>
  <Notes>24</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Arts &amp; Entertainment Division </vt:lpstr>
      <vt:lpstr>Bectu sector </vt:lpstr>
      <vt:lpstr>PowerPoint Presentation</vt:lpstr>
      <vt:lpstr>PowerPoint Presentation</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Movement</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1</cp:revision>
  <cp:lastPrinted>2019-08-27T12:20:31Z</cp:lastPrinted>
  <dcterms:created xsi:type="dcterms:W3CDTF">2019-10-02T11:32:19Z</dcterms:created>
  <dcterms:modified xsi:type="dcterms:W3CDTF">2025-01-09T14:36:13Z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