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31"/>
  </p:notesMasterIdLst>
  <p:sldIdLst>
    <p:sldId id="563" r:id="rId5"/>
    <p:sldId id="517" r:id="rId6"/>
    <p:sldId id="516" r:id="rId7"/>
    <p:sldId id="575" r:id="rId8"/>
    <p:sldId id="524" r:id="rId9"/>
    <p:sldId id="525" r:id="rId10"/>
    <p:sldId id="583" r:id="rId11"/>
    <p:sldId id="561" r:id="rId12"/>
    <p:sldId id="554" r:id="rId13"/>
    <p:sldId id="553" r:id="rId14"/>
    <p:sldId id="558" r:id="rId15"/>
    <p:sldId id="510" r:id="rId16"/>
    <p:sldId id="512" r:id="rId17"/>
    <p:sldId id="535" r:id="rId18"/>
    <p:sldId id="569" r:id="rId19"/>
    <p:sldId id="587" r:id="rId20"/>
    <p:sldId id="582" r:id="rId21"/>
    <p:sldId id="560" r:id="rId22"/>
    <p:sldId id="576" r:id="rId23"/>
    <p:sldId id="564" r:id="rId24"/>
    <p:sldId id="577" r:id="rId25"/>
    <p:sldId id="534" r:id="rId26"/>
    <p:sldId id="589" r:id="rId27"/>
    <p:sldId id="552" r:id="rId28"/>
    <p:sldId id="580" r:id="rId29"/>
    <p:sldId id="5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A1812E-541A-4E00-8D55-391E01B4ED15}">
          <p14:sldIdLst>
            <p14:sldId id="563"/>
            <p14:sldId id="517"/>
            <p14:sldId id="516"/>
            <p14:sldId id="575"/>
            <p14:sldId id="524"/>
            <p14:sldId id="525"/>
            <p14:sldId id="583"/>
            <p14:sldId id="561"/>
            <p14:sldId id="554"/>
            <p14:sldId id="553"/>
            <p14:sldId id="558"/>
            <p14:sldId id="510"/>
            <p14:sldId id="512"/>
            <p14:sldId id="535"/>
            <p14:sldId id="569"/>
            <p14:sldId id="587"/>
            <p14:sldId id="582"/>
            <p14:sldId id="560"/>
            <p14:sldId id="576"/>
            <p14:sldId id="564"/>
            <p14:sldId id="577"/>
            <p14:sldId id="534"/>
            <p14:sldId id="589"/>
            <p14:sldId id="552"/>
            <p14:sldId id="580"/>
            <p14:sldId id="5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Sharratt" initials="KS" lastIdx="1" clrIdx="0">
    <p:extLst>
      <p:ext uri="{19B8F6BF-5375-455C-9EA6-DF929625EA0E}">
        <p15:presenceInfo xmlns:p15="http://schemas.microsoft.com/office/powerpoint/2012/main" userId="S::Kathryn.Sharratt@prospect.org.uk::97cf956a-b3a7-4e73-864d-44684f77c5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88485" autoAdjust="0"/>
  </p:normalViewPr>
  <p:slideViewPr>
    <p:cSldViewPr snapToGrid="0" snapToObjects="1">
      <p:cViewPr varScale="1">
        <p:scale>
          <a:sx n="114" d="100"/>
          <a:sy n="114" d="100"/>
        </p:scale>
        <p:origin x="354" y="10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0" d="100"/>
          <a:sy n="60" d="100"/>
        </p:scale>
        <p:origin x="1323" y="5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02T15:32:24.620" idx="1">
    <p:pos x="10" y="10"/>
    <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dirty="0"/>
            <a:t>Film</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dirty="0"/>
            <a:t>Other</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dirty="0"/>
            <a:t>TV</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4049" custRadScaleInc="17675">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dirty="0"/>
            <a:t>HODs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dirty="0"/>
            <a:t>Trainees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dirty="0"/>
            <a:t>Technicians</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dirty="0"/>
            <a:t>Film</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dirty="0"/>
            <a:t>Other</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dirty="0"/>
            <a:t>TV</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dirty="0"/>
            <a:t>LPD</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dirty="0"/>
            <a:t>Hair &amp; Make-up</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dirty="0"/>
            <a:t>Electrics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dirty="0"/>
            <a:t>Camera</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dgm:t>
        <a:bodyPr/>
        <a:lstStyle/>
        <a:p>
          <a:endParaRPr lang="en-US"/>
        </a:p>
      </dgm:t>
    </dgm:pt>
    <dgm:pt modelId="{41CE26BE-6F8A-EF4A-9204-432F53FB553E}">
      <dgm:prSet phldrT="[Text]"/>
      <dgm:spPr/>
      <dgm:t>
        <a:bodyPr/>
        <a:lstStyle/>
        <a:p>
          <a:r>
            <a:rPr lang="en-US" dirty="0" err="1"/>
            <a:t>Bectu</a:t>
          </a:r>
          <a:endParaRPr lang="en-US" dirty="0"/>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dgm:t>
        <a:bodyPr/>
        <a:lstStyle/>
        <a:p>
          <a:r>
            <a:rPr lang="en-US" dirty="0"/>
            <a:t>LPD</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dgm:t>
        <a:bodyPr/>
        <a:lstStyle/>
        <a:p>
          <a:r>
            <a:rPr lang="en-US" dirty="0"/>
            <a:t>BBC</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dgm:t>
        <a:bodyPr/>
        <a:lstStyle/>
        <a:p>
          <a:r>
            <a:rPr lang="en-US" dirty="0"/>
            <a:t>RPD</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360001D-D8C3-4919-AC30-EF1DB950685C}">
      <dgm:prSet phldrT="[Text]"/>
      <dgm:spPr/>
      <dgm:t>
        <a:bodyPr/>
        <a:lstStyle/>
        <a:p>
          <a:r>
            <a:rPr lang="en-US" dirty="0"/>
            <a:t>A&amp;E</a:t>
          </a:r>
        </a:p>
      </dgm:t>
    </dgm:pt>
    <dgm:pt modelId="{18247545-AB77-49A3-9E8A-FFE0D1EC3CD7}" type="parTrans" cxnId="{311F80C3-0D49-4CF5-8D1E-94323D1FD154}">
      <dgm:prSet/>
      <dgm:spPr/>
      <dgm:t>
        <a:bodyPr/>
        <a:lstStyle/>
        <a:p>
          <a:endParaRPr lang="en-US"/>
        </a:p>
      </dgm:t>
    </dgm:pt>
    <dgm:pt modelId="{D93BAAE2-0913-4E88-91EA-8839BEC36C7B}" type="sibTrans" cxnId="{311F80C3-0D49-4CF5-8D1E-94323D1FD154}">
      <dgm:prSet/>
      <dgm:spPr/>
      <dgm:t>
        <a:bodyPr/>
        <a:lstStyle/>
        <a:p>
          <a:endParaRPr lang="en-US"/>
        </a:p>
      </dgm:t>
    </dgm:pt>
    <dgm:pt modelId="{7F611FC4-67D6-46D6-876D-E4ABA4360BB7}">
      <dgm:prSet phldrT="[Text]"/>
      <dgm:spPr/>
      <dgm:t>
        <a:bodyPr/>
        <a:lstStyle/>
        <a:p>
          <a:endParaRPr lang="en-US" dirty="0"/>
        </a:p>
      </dgm:t>
    </dgm:pt>
    <dgm:pt modelId="{D1438596-CC31-4452-9DFB-98A73FBA5FAB}" type="parTrans" cxnId="{B9FC87F0-4DCF-48B1-8628-5F56D5843DB3}">
      <dgm:prSet/>
      <dgm:spPr/>
      <dgm:t>
        <a:bodyPr/>
        <a:lstStyle/>
        <a:p>
          <a:endParaRPr lang="en-US"/>
        </a:p>
      </dgm:t>
    </dgm:pt>
    <dgm:pt modelId="{0A7A2881-3708-4295-8F20-605D113ABC6A}" type="sibTrans" cxnId="{B9FC87F0-4DCF-48B1-8628-5F56D5843DB3}">
      <dgm:prSet/>
      <dgm:spPr/>
      <dgm:t>
        <a:bodyPr/>
        <a:lstStyle/>
        <a:p>
          <a:endParaRPr lang="en-US"/>
        </a:p>
      </dgm:t>
    </dgm:pt>
    <dgm:pt modelId="{CC8E3B51-C09F-4FAE-9C10-79552F211186}">
      <dgm:prSet phldrT="[Text]"/>
      <dgm:spPr/>
      <dgm:t>
        <a:bodyPr/>
        <a:lstStyle/>
        <a:p>
          <a:r>
            <a:rPr lang="en-US" dirty="0"/>
            <a:t>IB</a:t>
          </a:r>
        </a:p>
      </dgm:t>
    </dgm:pt>
    <dgm:pt modelId="{80DE0626-9D2F-426A-B06C-1CB04B0C9D0B}" type="parTrans" cxnId="{F6343999-5ED7-47DA-8446-90B6CA23C4F0}">
      <dgm:prSet/>
      <dgm:spPr/>
      <dgm:t>
        <a:bodyPr/>
        <a:lstStyle/>
        <a:p>
          <a:endParaRPr lang="en-US"/>
        </a:p>
      </dgm:t>
    </dgm:pt>
    <dgm:pt modelId="{671E3FB2-948E-4F78-B746-4914218259E0}" type="sibTrans" cxnId="{F6343999-5ED7-47DA-8446-90B6CA23C4F0}">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6" custScaleX="297366" custLinFactNeighborX="-243" custLinFactNeighborY="-8028">
        <dgm:presLayoutVars>
          <dgm:chMax val="7"/>
          <dgm:chPref val="7"/>
        </dgm:presLayoutVars>
      </dgm:prSet>
      <dgm:spPr/>
    </dgm:pt>
    <dgm:pt modelId="{467438CA-410A-4149-B4F0-7B0BC1EA22C3}" type="pres">
      <dgm:prSet presAssocID="{E757666E-46E8-104E-A427-61604F14C8C0}" presName="Name56" presStyleLbl="parChTrans1D2" presStyleIdx="0" presStyleCnt="5"/>
      <dgm:spPr/>
    </dgm:pt>
    <dgm:pt modelId="{E82A73FD-E5C4-AF42-A44C-E0BBAA237F43}" type="pres">
      <dgm:prSet presAssocID="{ABB89D95-93CF-DE4D-9CDA-94B5F0C61D35}" presName="text0" presStyleLbl="node1" presStyleIdx="1" presStyleCnt="6" custScaleX="224303" custScaleY="75132" custRadScaleRad="111367" custRadScaleInc="86959">
        <dgm:presLayoutVars>
          <dgm:bulletEnabled val="1"/>
        </dgm:presLayoutVars>
      </dgm:prSet>
      <dgm:spPr/>
    </dgm:pt>
    <dgm:pt modelId="{13CB2D4B-AA3A-7142-8EEF-93D31822CDE0}" type="pres">
      <dgm:prSet presAssocID="{ADCDA730-E985-3349-AB66-0A848F147953}" presName="Name56" presStyleLbl="parChTrans1D2" presStyleIdx="1" presStyleCnt="5"/>
      <dgm:spPr/>
    </dgm:pt>
    <dgm:pt modelId="{38F39A67-3B67-B84A-BA30-104941BE5EDB}" type="pres">
      <dgm:prSet presAssocID="{C89F8BA4-CF26-494D-95B9-90213DEFAE54}" presName="text0" presStyleLbl="node1" presStyleIdx="2" presStyleCnt="6" custScaleX="288488" custScaleY="82645" custRadScaleRad="226883" custRadScaleInc="45918">
        <dgm:presLayoutVars>
          <dgm:bulletEnabled val="1"/>
        </dgm:presLayoutVars>
      </dgm:prSet>
      <dgm:spPr/>
    </dgm:pt>
    <dgm:pt modelId="{E83DC76E-5528-7E45-AF16-EC7361B87A33}" type="pres">
      <dgm:prSet presAssocID="{E93DCE03-7D86-8649-9CC2-0F716CAC1A03}" presName="Name56" presStyleLbl="parChTrans1D2" presStyleIdx="2" presStyleCnt="5"/>
      <dgm:spPr/>
    </dgm:pt>
    <dgm:pt modelId="{E2CF92B3-51F5-3948-A2DC-1A59039CA68D}" type="pres">
      <dgm:prSet presAssocID="{F731C72E-5B8C-514E-B09F-8E8A7FCA8C9E}" presName="text0" presStyleLbl="node1" presStyleIdx="3" presStyleCnt="6" custScaleX="273902" custScaleY="68302" custRadScaleRad="78902" custRadScaleInc="142954">
        <dgm:presLayoutVars>
          <dgm:bulletEnabled val="1"/>
        </dgm:presLayoutVars>
      </dgm:prSet>
      <dgm:spPr/>
    </dgm:pt>
    <dgm:pt modelId="{0AFF86A1-B738-4384-90AB-EB7BB1705E8D}" type="pres">
      <dgm:prSet presAssocID="{18247545-AB77-49A3-9E8A-FFE0D1EC3CD7}" presName="Name56" presStyleLbl="parChTrans1D2" presStyleIdx="3" presStyleCnt="5"/>
      <dgm:spPr/>
    </dgm:pt>
    <dgm:pt modelId="{FD669AB2-0FCA-4BB4-B20D-A28DD1FA3626}" type="pres">
      <dgm:prSet presAssocID="{C360001D-D8C3-4919-AC30-EF1DB950685C}" presName="text0" presStyleLbl="node1" presStyleIdx="4" presStyleCnt="6" custScaleX="110000" custScaleY="110000" custRadScaleRad="135441" custRadScaleInc="85419">
        <dgm:presLayoutVars>
          <dgm:bulletEnabled val="1"/>
        </dgm:presLayoutVars>
      </dgm:prSet>
      <dgm:spPr/>
    </dgm:pt>
    <dgm:pt modelId="{A0626F7C-0D0A-4110-B450-21B4F76A4D30}" type="pres">
      <dgm:prSet presAssocID="{80DE0626-9D2F-426A-B06C-1CB04B0C9D0B}" presName="Name56" presStyleLbl="parChTrans1D2" presStyleIdx="4" presStyleCnt="5"/>
      <dgm:spPr/>
    </dgm:pt>
    <dgm:pt modelId="{A7B1E76E-67D5-4F99-9557-989587595C15}" type="pres">
      <dgm:prSet presAssocID="{CC8E3B51-C09F-4FAE-9C10-79552F211186}" presName="text0" presStyleLbl="node1" presStyleIdx="5" presStyleCnt="6" custRadScaleRad="128635" custRadScaleInc="-471246">
        <dgm:presLayoutVars>
          <dgm:bulletEnabled val="1"/>
        </dgm:presLayoutVars>
      </dgm:prSet>
      <dgm:spPr/>
    </dgm:pt>
  </dgm:ptLst>
  <dgm:cxnLst>
    <dgm:cxn modelId="{BA5A1507-0547-4310-9598-5F19B49F8D1B}" type="presOf" srcId="{C360001D-D8C3-4919-AC30-EF1DB950685C}" destId="{FD669AB2-0FCA-4BB4-B20D-A28DD1FA3626}"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E97F6D17-C57B-47E1-80E9-49BBFD295EED}" type="presOf" srcId="{C89F8BA4-CF26-494D-95B9-90213DEFAE54}" destId="{38F39A67-3B67-B84A-BA30-104941BE5EDB}" srcOrd="0" destOrd="0" presId="urn:microsoft.com/office/officeart/2008/layout/RadialCluster"/>
    <dgm:cxn modelId="{70013B29-EE1C-4121-9883-CA33E09D098C}" type="presOf" srcId="{E93DCE03-7D86-8649-9CC2-0F716CAC1A03}" destId="{E83DC76E-5528-7E45-AF16-EC7361B87A33}" srcOrd="0" destOrd="0" presId="urn:microsoft.com/office/officeart/2008/layout/RadialCluster"/>
    <dgm:cxn modelId="{A26DBB2E-EE69-4DCC-AB3F-B190169B736B}" type="presOf" srcId="{ADCDA730-E985-3349-AB66-0A848F147953}" destId="{13CB2D4B-AA3A-7142-8EEF-93D31822CDE0}" srcOrd="0" destOrd="0" presId="urn:microsoft.com/office/officeart/2008/layout/RadialCluster"/>
    <dgm:cxn modelId="{5A06B730-F129-4548-8338-F83740B046E2}" type="presOf" srcId="{B815DA62-4405-464B-BF57-F5E50E7D2E39}" destId="{CD1C49BE-1FC9-0C41-BD69-ECDE70E1538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D03A5E89-5DA6-457D-828E-E10190DA4B16}" type="presOf" srcId="{80DE0626-9D2F-426A-B06C-1CB04B0C9D0B}" destId="{A0626F7C-0D0A-4110-B450-21B4F76A4D30}" srcOrd="0" destOrd="0" presId="urn:microsoft.com/office/officeart/2008/layout/RadialCluster"/>
    <dgm:cxn modelId="{5333DF90-AB0D-403A-BCA8-7CE5FF29042A}" type="presOf" srcId="{F731C72E-5B8C-514E-B09F-8E8A7FCA8C9E}" destId="{E2CF92B3-51F5-3948-A2DC-1A59039CA68D}" srcOrd="0" destOrd="0" presId="urn:microsoft.com/office/officeart/2008/layout/RadialCluster"/>
    <dgm:cxn modelId="{40DCF892-DB70-4DCE-93D7-0198CA5A899C}" type="presOf" srcId="{E757666E-46E8-104E-A427-61604F14C8C0}" destId="{467438CA-410A-4149-B4F0-7B0BC1EA22C3}"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6343999-5ED7-47DA-8446-90B6CA23C4F0}" srcId="{41CE26BE-6F8A-EF4A-9204-432F53FB553E}" destId="{CC8E3B51-C09F-4FAE-9C10-79552F211186}" srcOrd="4" destOrd="0" parTransId="{80DE0626-9D2F-426A-B06C-1CB04B0C9D0B}" sibTransId="{671E3FB2-948E-4F78-B746-4914218259E0}"/>
    <dgm:cxn modelId="{1548F89C-F48E-4367-80BD-B9CD37D9A7C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D6D6F9A3-1A52-49E6-9DF2-9324DB1E9C93}" type="presOf" srcId="{CC8E3B51-C09F-4FAE-9C10-79552F211186}" destId="{A7B1E76E-67D5-4F99-9557-989587595C15}" srcOrd="0" destOrd="0" presId="urn:microsoft.com/office/officeart/2008/layout/RadialCluster"/>
    <dgm:cxn modelId="{EA584BB1-DC31-466A-9234-468E3BF058FC}" type="presOf" srcId="{18247545-AB77-49A3-9E8A-FFE0D1EC3CD7}" destId="{0AFF86A1-B738-4384-90AB-EB7BB1705E8D}" srcOrd="0" destOrd="0" presId="urn:microsoft.com/office/officeart/2008/layout/RadialCluster"/>
    <dgm:cxn modelId="{311F80C3-0D49-4CF5-8D1E-94323D1FD154}" srcId="{41CE26BE-6F8A-EF4A-9204-432F53FB553E}" destId="{C360001D-D8C3-4919-AC30-EF1DB950685C}" srcOrd="3" destOrd="0" parTransId="{18247545-AB77-49A3-9E8A-FFE0D1EC3CD7}" sibTransId="{D93BAAE2-0913-4E88-91EA-8839BEC36C7B}"/>
    <dgm:cxn modelId="{4836EAE0-0BA7-495C-B349-504A467BCD3F}" type="presOf" srcId="{41CE26BE-6F8A-EF4A-9204-432F53FB553E}" destId="{5FFDB66C-E4E5-E943-94B2-8B9CF291597B}" srcOrd="0" destOrd="0" presId="urn:microsoft.com/office/officeart/2008/layout/RadialCluster"/>
    <dgm:cxn modelId="{B9FC87F0-4DCF-48B1-8628-5F56D5843DB3}" srcId="{B815DA62-4405-464B-BF57-F5E50E7D2E39}" destId="{7F611FC4-67D6-46D6-876D-E4ABA4360BB7}" srcOrd="1" destOrd="0" parTransId="{D1438596-CC31-4452-9DFB-98A73FBA5FAB}" sibTransId="{0A7A2881-3708-4295-8F20-605D113ABC6A}"/>
    <dgm:cxn modelId="{E6D16855-695C-46C2-84B7-916FDB59D449}" type="presParOf" srcId="{CD1C49BE-1FC9-0C41-BD69-ECDE70E15383}" destId="{2DC86A7B-ACE9-C64D-AA91-0D34CC73A6CA}" srcOrd="0" destOrd="0" presId="urn:microsoft.com/office/officeart/2008/layout/RadialCluster"/>
    <dgm:cxn modelId="{E0F90850-96F4-46E8-9BFA-05B60FAF7895}" type="presParOf" srcId="{2DC86A7B-ACE9-C64D-AA91-0D34CC73A6CA}" destId="{5FFDB66C-E4E5-E943-94B2-8B9CF291597B}" srcOrd="0" destOrd="0" presId="urn:microsoft.com/office/officeart/2008/layout/RadialCluster"/>
    <dgm:cxn modelId="{F65AAAD3-AA99-4A8C-A9A6-2015B7B08346}" type="presParOf" srcId="{2DC86A7B-ACE9-C64D-AA91-0D34CC73A6CA}" destId="{467438CA-410A-4149-B4F0-7B0BC1EA22C3}" srcOrd="1" destOrd="0" presId="urn:microsoft.com/office/officeart/2008/layout/RadialCluster"/>
    <dgm:cxn modelId="{2FA84AC9-9951-4722-B16D-9537313FA420}" type="presParOf" srcId="{2DC86A7B-ACE9-C64D-AA91-0D34CC73A6CA}" destId="{E82A73FD-E5C4-AF42-A44C-E0BBAA237F43}" srcOrd="2" destOrd="0" presId="urn:microsoft.com/office/officeart/2008/layout/RadialCluster"/>
    <dgm:cxn modelId="{B1EBABB0-D3CC-4800-9E51-868CF33E294D}" type="presParOf" srcId="{2DC86A7B-ACE9-C64D-AA91-0D34CC73A6CA}" destId="{13CB2D4B-AA3A-7142-8EEF-93D31822CDE0}" srcOrd="3" destOrd="0" presId="urn:microsoft.com/office/officeart/2008/layout/RadialCluster"/>
    <dgm:cxn modelId="{1713A28C-2495-437C-912F-404083DD07E2}" type="presParOf" srcId="{2DC86A7B-ACE9-C64D-AA91-0D34CC73A6CA}" destId="{38F39A67-3B67-B84A-BA30-104941BE5EDB}" srcOrd="4" destOrd="0" presId="urn:microsoft.com/office/officeart/2008/layout/RadialCluster"/>
    <dgm:cxn modelId="{BAAE6C9B-A2CE-44E0-9C89-444C43FDDF1D}" type="presParOf" srcId="{2DC86A7B-ACE9-C64D-AA91-0D34CC73A6CA}" destId="{E83DC76E-5528-7E45-AF16-EC7361B87A33}" srcOrd="5" destOrd="0" presId="urn:microsoft.com/office/officeart/2008/layout/RadialCluster"/>
    <dgm:cxn modelId="{BC6374AC-8A41-421C-BE5F-6E60B4EED616}" type="presParOf" srcId="{2DC86A7B-ACE9-C64D-AA91-0D34CC73A6CA}" destId="{E2CF92B3-51F5-3948-A2DC-1A59039CA68D}" srcOrd="6" destOrd="0" presId="urn:microsoft.com/office/officeart/2008/layout/RadialCluster"/>
    <dgm:cxn modelId="{E287411E-5D33-43E5-A8A8-317BBE66A763}" type="presParOf" srcId="{2DC86A7B-ACE9-C64D-AA91-0D34CC73A6CA}" destId="{0AFF86A1-B738-4384-90AB-EB7BB1705E8D}" srcOrd="7" destOrd="0" presId="urn:microsoft.com/office/officeart/2008/layout/RadialCluster"/>
    <dgm:cxn modelId="{793CC3C8-EDF4-4BF9-AE32-42A6F7F4BF95}" type="presParOf" srcId="{2DC86A7B-ACE9-C64D-AA91-0D34CC73A6CA}" destId="{FD669AB2-0FCA-4BB4-B20D-A28DD1FA3626}" srcOrd="8" destOrd="0" presId="urn:microsoft.com/office/officeart/2008/layout/RadialCluster"/>
    <dgm:cxn modelId="{4E9C4581-4BCA-4B6A-9663-617D0C54267A}" type="presParOf" srcId="{2DC86A7B-ACE9-C64D-AA91-0D34CC73A6CA}" destId="{A0626F7C-0D0A-4110-B450-21B4F76A4D30}" srcOrd="9" destOrd="0" presId="urn:microsoft.com/office/officeart/2008/layout/RadialCluster"/>
    <dgm:cxn modelId="{EAA42258-52ED-4D65-9E0F-AD9D77899029}" type="presParOf" srcId="{2DC86A7B-ACE9-C64D-AA91-0D34CC73A6CA}" destId="{A7B1E76E-67D5-4F99-9557-989587595C15}"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dirty="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dirty="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dirty="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r>
            <a:rPr lang="en-GB" sz="1500" dirty="0">
              <a:solidFill>
                <a:schemeClr val="bg1"/>
              </a:solidFill>
              <a:latin typeface="Arial" panose="020B0604020202020204" pitchFamily="34" charset="0"/>
              <a:cs typeface="Arial" panose="020B0604020202020204" pitchFamily="34" charset="0"/>
            </a:rPr>
            <a:t>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dirty="0">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dirty="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endParaRPr lang="en-US" sz="1600" dirty="0">
            <a:solidFill>
              <a:schemeClr val="bg1"/>
            </a:solidFill>
            <a:latin typeface="Arial" panose="020B0604020202020204" pitchFamily="34" charset="0"/>
            <a:cs typeface="Arial" panose="020B0604020202020204" pitchFamily="34" charset="0"/>
          </a:endParaRP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dirty="0">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Film</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Other</a:t>
          </a:r>
        </a:p>
      </dsp:txBody>
      <dsp:txXfrm>
        <a:off x="3180074" y="2377126"/>
        <a:ext cx="2442920" cy="649679"/>
      </dsp:txXfrm>
    </dsp:sp>
    <dsp:sp modelId="{E83DC76E-5528-7E45-AF16-EC7361B87A33}">
      <dsp:nvSpPr>
        <dsp:cNvPr id="0" name=""/>
        <dsp:cNvSpPr/>
      </dsp:nvSpPr>
      <dsp:spPr>
        <a:xfrm rot="8415199">
          <a:off x="1876905" y="2185152"/>
          <a:ext cx="545052" cy="0"/>
        </a:xfrm>
        <a:custGeom>
          <a:avLst/>
          <a:gdLst/>
          <a:ahLst/>
          <a:cxnLst/>
          <a:rect l="0" t="0" r="0" b="0"/>
          <a:pathLst>
            <a:path>
              <a:moveTo>
                <a:pt x="0" y="0"/>
              </a:moveTo>
              <a:lnTo>
                <a:pt x="54505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25005" y="2359404"/>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TV</a:t>
          </a:r>
        </a:p>
      </dsp:txBody>
      <dsp:txXfrm>
        <a:off x="260151" y="2394550"/>
        <a:ext cx="2493707" cy="64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HODs</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Trainees</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Technicians</a:t>
          </a:r>
        </a:p>
      </dsp:txBody>
      <dsp:txXfrm>
        <a:off x="294984" y="2377126"/>
        <a:ext cx="2493707" cy="649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Film</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Other</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TV</a:t>
          </a:r>
        </a:p>
      </dsp:txBody>
      <dsp:txXfrm>
        <a:off x="294984" y="2377126"/>
        <a:ext cx="2493707" cy="649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LPD</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Hair &amp; Make-up</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Electrics</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Camera</a:t>
          </a:r>
        </a:p>
      </dsp:txBody>
      <dsp:txXfrm>
        <a:off x="294984" y="2377126"/>
        <a:ext cx="2493707" cy="649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87150" y="1544926"/>
          <a:ext cx="4516474" cy="151882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err="1"/>
            <a:t>Bectu</a:t>
          </a:r>
          <a:endParaRPr lang="en-US" sz="3600" kern="1200" dirty="0"/>
        </a:p>
      </dsp:txBody>
      <dsp:txXfrm>
        <a:off x="2261293" y="1619069"/>
        <a:ext cx="4368188" cy="1370540"/>
      </dsp:txXfrm>
    </dsp:sp>
    <dsp:sp modelId="{467438CA-410A-4149-B4F0-7B0BC1EA22C3}">
      <dsp:nvSpPr>
        <dsp:cNvPr id="0" name=""/>
        <dsp:cNvSpPr/>
      </dsp:nvSpPr>
      <dsp:spPr>
        <a:xfrm rot="18385027">
          <a:off x="4869318" y="1274982"/>
          <a:ext cx="670902" cy="0"/>
        </a:xfrm>
        <a:custGeom>
          <a:avLst/>
          <a:gdLst/>
          <a:ahLst/>
          <a:cxnLst/>
          <a:rect l="0" t="0" r="0" b="0"/>
          <a:pathLst>
            <a:path>
              <a:moveTo>
                <a:pt x="0" y="0"/>
              </a:moveTo>
              <a:lnTo>
                <a:pt x="67090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4544659" y="240485"/>
          <a:ext cx="2282538" cy="7645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LPD</a:t>
          </a:r>
        </a:p>
      </dsp:txBody>
      <dsp:txXfrm>
        <a:off x="4581981" y="277807"/>
        <a:ext cx="2207894" cy="689909"/>
      </dsp:txXfrm>
    </dsp:sp>
    <dsp:sp modelId="{13CB2D4B-AA3A-7142-8EEF-93D31822CDE0}">
      <dsp:nvSpPr>
        <dsp:cNvPr id="0" name=""/>
        <dsp:cNvSpPr/>
      </dsp:nvSpPr>
      <dsp:spPr>
        <a:xfrm rot="188884">
          <a:off x="6703450" y="2434898"/>
          <a:ext cx="231510" cy="0"/>
        </a:xfrm>
        <a:custGeom>
          <a:avLst/>
          <a:gdLst/>
          <a:ahLst/>
          <a:cxnLst/>
          <a:rect l="0" t="0" r="0" b="0"/>
          <a:pathLst>
            <a:path>
              <a:moveTo>
                <a:pt x="0" y="0"/>
              </a:moveTo>
              <a:lnTo>
                <a:pt x="23151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6934785" y="2101482"/>
          <a:ext cx="2935694" cy="84100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BBC</a:t>
          </a:r>
        </a:p>
      </dsp:txBody>
      <dsp:txXfrm>
        <a:off x="6975840" y="2142537"/>
        <a:ext cx="2853584" cy="758897"/>
      </dsp:txXfrm>
    </dsp:sp>
    <dsp:sp modelId="{E83DC76E-5528-7E45-AF16-EC7361B87A33}">
      <dsp:nvSpPr>
        <dsp:cNvPr id="0" name=""/>
        <dsp:cNvSpPr/>
      </dsp:nvSpPr>
      <dsp:spPr>
        <a:xfrm rot="6154718">
          <a:off x="3744959" y="3489308"/>
          <a:ext cx="872041" cy="0"/>
        </a:xfrm>
        <a:custGeom>
          <a:avLst/>
          <a:gdLst/>
          <a:ahLst/>
          <a:cxnLst/>
          <a:rect l="0" t="0" r="0" b="0"/>
          <a:pathLst>
            <a:path>
              <a:moveTo>
                <a:pt x="0" y="0"/>
              </a:moveTo>
              <a:lnTo>
                <a:pt x="872041"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614846" y="3914863"/>
          <a:ext cx="2787264" cy="69505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dirty="0"/>
            <a:t>RPD</a:t>
          </a:r>
        </a:p>
      </dsp:txBody>
      <dsp:txXfrm>
        <a:off x="2648776" y="3948793"/>
        <a:ext cx="2719404" cy="627190"/>
      </dsp:txXfrm>
    </dsp:sp>
    <dsp:sp modelId="{0AFF86A1-B738-4384-90AB-EB7BB1705E8D}">
      <dsp:nvSpPr>
        <dsp:cNvPr id="0" name=""/>
        <dsp:cNvSpPr/>
      </dsp:nvSpPr>
      <dsp:spPr>
        <a:xfrm rot="9042899">
          <a:off x="2316940" y="3266071"/>
          <a:ext cx="827218" cy="0"/>
        </a:xfrm>
        <a:custGeom>
          <a:avLst/>
          <a:gdLst/>
          <a:ahLst/>
          <a:cxnLst/>
          <a:rect l="0" t="0" r="0" b="0"/>
          <a:pathLst>
            <a:path>
              <a:moveTo>
                <a:pt x="0" y="0"/>
              </a:moveTo>
              <a:lnTo>
                <a:pt x="827218"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D669AB2-0FCA-4BB4-B20D-A28DD1FA3626}">
      <dsp:nvSpPr>
        <dsp:cNvPr id="0" name=""/>
        <dsp:cNvSpPr/>
      </dsp:nvSpPr>
      <dsp:spPr>
        <a:xfrm>
          <a:off x="1250425" y="3222592"/>
          <a:ext cx="1119375" cy="111937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A&amp;E</a:t>
          </a:r>
        </a:p>
      </dsp:txBody>
      <dsp:txXfrm>
        <a:off x="1305068" y="3277235"/>
        <a:ext cx="1010089" cy="1010089"/>
      </dsp:txXfrm>
    </dsp:sp>
    <dsp:sp modelId="{A0626F7C-0D0A-4110-B450-21B4F76A4D30}">
      <dsp:nvSpPr>
        <dsp:cNvPr id="0" name=""/>
        <dsp:cNvSpPr/>
      </dsp:nvSpPr>
      <dsp:spPr>
        <a:xfrm rot="2049463">
          <a:off x="5482365" y="3331432"/>
          <a:ext cx="953492" cy="0"/>
        </a:xfrm>
        <a:custGeom>
          <a:avLst/>
          <a:gdLst/>
          <a:ahLst/>
          <a:cxnLst/>
          <a:rect l="0" t="0" r="0" b="0"/>
          <a:pathLst>
            <a:path>
              <a:moveTo>
                <a:pt x="0" y="0"/>
              </a:moveTo>
              <a:lnTo>
                <a:pt x="95349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B1E76E-67D5-4F99-9557-989587595C15}">
      <dsp:nvSpPr>
        <dsp:cNvPr id="0" name=""/>
        <dsp:cNvSpPr/>
      </dsp:nvSpPr>
      <dsp:spPr>
        <a:xfrm>
          <a:off x="6353616" y="3435541"/>
          <a:ext cx="1017613" cy="101761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IB</a:t>
          </a:r>
        </a:p>
      </dsp:txBody>
      <dsp:txXfrm>
        <a:off x="6403292" y="3485217"/>
        <a:ext cx="918261" cy="918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endParaRPr lang="en-US" sz="1600" kern="1200" dirty="0">
            <a:solidFill>
              <a:schemeClr val="bg1"/>
            </a:solidFill>
            <a:latin typeface="Arial" panose="020B0604020202020204" pitchFamily="34" charset="0"/>
            <a:cs typeface="Arial" panose="020B0604020202020204" pitchFamily="34" charset="0"/>
          </a:endParaRP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latin typeface="Arial" panose="020B0604020202020204" pitchFamily="34" charset="0"/>
              <a:cs typeface="Arial" panose="020B0604020202020204" pitchFamily="34" charset="0"/>
            </a:rPr>
            <a:t>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Try to get reps to answer after watching video</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How a branch is set up</a:t>
            </a:r>
          </a:p>
          <a:p>
            <a:pPr marL="171450" indent="-171450">
              <a:buFont typeface="Arial" charset="0"/>
              <a:buChar char="•"/>
            </a:pPr>
            <a:r>
              <a:rPr lang="en-US" dirty="0"/>
              <a:t>This</a:t>
            </a:r>
            <a:r>
              <a:rPr lang="en-US" baseline="0" dirty="0"/>
              <a:t> diagram shows a branch that is at one site and has members in three different departments.</a:t>
            </a:r>
          </a:p>
          <a:p>
            <a:pPr marL="171450" indent="-171450">
              <a:buFont typeface="Arial" charset="0"/>
              <a:buChar char="•"/>
            </a:pPr>
            <a:r>
              <a:rPr lang="en-US" baseline="0" dirty="0"/>
              <a:t>According to Prospect’s rules, a branch has to have an elected chair, </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a:t>
            </a:r>
            <a:r>
              <a:rPr lang="en-GB" sz="1200" b="1" u="sng" kern="1200" dirty="0">
                <a:solidFill>
                  <a:schemeClr val="tx1"/>
                </a:solidFill>
                <a:effectLst/>
                <a:latin typeface="+mn-lt"/>
                <a:ea typeface="+mn-ea"/>
                <a:cs typeface="+mn-cs"/>
              </a:rPr>
              <a:t>your </a:t>
            </a:r>
            <a:r>
              <a:rPr lang="en-US" sz="1200" b="1" u="sng" dirty="0">
                <a:latin typeface="Arial"/>
                <a:cs typeface="Arial"/>
              </a:rPr>
              <a:t>action plan you need to find who fills these roles in your branch? </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Learn</a:t>
            </a:r>
            <a:r>
              <a:rPr lang="en-US" b="1" baseline="0" dirty="0">
                <a:latin typeface="Arial" charset="0"/>
                <a:ea typeface="Arial" charset="0"/>
                <a:cs typeface="Arial" charset="0"/>
              </a:rPr>
              <a:t> how the member interacts with union as a whole</a:t>
            </a:r>
          </a:p>
          <a:p>
            <a:r>
              <a:rPr lang="en-US" b="0" baseline="0" dirty="0">
                <a:latin typeface="Arial" charset="0"/>
                <a:ea typeface="Arial" charset="0"/>
                <a:cs typeface="Arial" charset="0"/>
              </a:rPr>
              <a:t>This diagram is from the rep’s handbook and shows the communication and relationship members have with parts of the union.</a:t>
            </a:r>
          </a:p>
          <a:p>
            <a:endParaRPr lang="en-US" dirty="0">
              <a:latin typeface="Arial" charset="0"/>
              <a:cs typeface="Arial" charset="0"/>
            </a:endParaRPr>
          </a:p>
          <a:p>
            <a:r>
              <a:rPr lang="en-US" dirty="0">
                <a:latin typeface="Arial" charset="0"/>
                <a:cs typeface="Arial" charset="0"/>
              </a:rPr>
              <a:t>New tutor note; reminder we now have a new sector of Prospect; 4 in total; </a:t>
            </a:r>
          </a:p>
          <a:p>
            <a:endParaRPr lang="en-US" b="0" dirty="0">
              <a:latin typeface="Arial" charset="0"/>
              <a:cs typeface="Arial" charset="0"/>
            </a:endParaRPr>
          </a:p>
          <a:p>
            <a:r>
              <a:rPr lang="en-US" dirty="0" err="1">
                <a:latin typeface="Arial" charset="0"/>
                <a:cs typeface="Arial" charset="0"/>
              </a:rPr>
              <a:t>Bectu</a:t>
            </a:r>
            <a:r>
              <a:rPr lang="en-US" dirty="0">
                <a:latin typeface="Arial" charset="0"/>
                <a:cs typeface="Arial" charset="0"/>
              </a:rPr>
              <a:t> Sector,</a:t>
            </a:r>
          </a:p>
          <a:p>
            <a:r>
              <a:rPr lang="en-US" b="0" dirty="0">
                <a:latin typeface="Arial" charset="0"/>
                <a:cs typeface="Arial" charset="0"/>
              </a:rPr>
              <a:t>Public Sector</a:t>
            </a:r>
          </a:p>
          <a:p>
            <a:r>
              <a:rPr lang="en-US" dirty="0">
                <a:latin typeface="Arial" charset="0"/>
                <a:cs typeface="Arial" charset="0"/>
              </a:rPr>
              <a:t>Energy Sector</a:t>
            </a:r>
          </a:p>
          <a:p>
            <a:r>
              <a:rPr lang="en-US" sz="1400" b="0" dirty="0"/>
              <a:t>Information Technology and Telecoms Sector.</a:t>
            </a:r>
            <a:endParaRPr lang="en-US" b="0" dirty="0"/>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736288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a motion is </a:t>
            </a:r>
          </a:p>
          <a:p>
            <a:r>
              <a:rPr lang="en-US" sz="1200" kern="1200" dirty="0">
                <a:solidFill>
                  <a:schemeClr val="tx1"/>
                </a:solidFill>
                <a:effectLst/>
                <a:latin typeface="+mn-lt"/>
                <a:ea typeface="+mn-ea"/>
                <a:cs typeface="+mn-cs"/>
              </a:rPr>
              <a:t>There are specific ways of carrying out discussions and decision making at formal meetings. These are designed to safeguard the rights of members and to be ‘legal’ within the rules and transparent so members can see what is happening and why.</a:t>
            </a:r>
          </a:p>
          <a:p>
            <a:pPr marL="171450" indent="-171450">
              <a:buFont typeface="Arial"/>
              <a:buChar char="•"/>
            </a:pPr>
            <a:r>
              <a:rPr lang="en-US" sz="1200" kern="1200" dirty="0">
                <a:solidFill>
                  <a:schemeClr val="tx1"/>
                </a:solidFill>
                <a:effectLst/>
                <a:latin typeface="+mn-lt"/>
                <a:ea typeface="+mn-ea"/>
                <a:cs typeface="+mn-cs"/>
              </a:rPr>
              <a:t>Passing a</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motion</a:t>
            </a:r>
            <a:r>
              <a:rPr lang="en-US" sz="1200" kern="1200" baseline="0" dirty="0">
                <a:solidFill>
                  <a:schemeClr val="tx1"/>
                </a:solidFill>
                <a:effectLst/>
                <a:latin typeface="+mn-lt"/>
                <a:ea typeface="+mn-ea"/>
                <a:cs typeface="+mn-cs"/>
              </a:rPr>
              <a:t> is the formal way to agree on an action</a:t>
            </a:r>
          </a:p>
          <a:p>
            <a:pPr marL="171450" indent="-171450">
              <a:buFont typeface="Arial"/>
              <a:buChar char="•"/>
            </a:pPr>
            <a:r>
              <a:rPr lang="en-US" sz="1200" kern="1200" baseline="0" dirty="0">
                <a:solidFill>
                  <a:schemeClr val="tx1"/>
                </a:solidFill>
                <a:effectLst/>
                <a:latin typeface="+mn-lt"/>
                <a:ea typeface="+mn-ea"/>
                <a:cs typeface="+mn-cs"/>
              </a:rPr>
              <a:t>It has to be decided by a yes or no decision for a vote to happen.</a:t>
            </a:r>
          </a:p>
          <a:p>
            <a:pPr marL="171450" indent="-171450">
              <a:buFont typeface="Arial"/>
              <a:buChar char="•"/>
            </a:pPr>
            <a:r>
              <a:rPr lang="en-US" sz="1200" kern="1200" baseline="0" dirty="0">
                <a:solidFill>
                  <a:schemeClr val="tx1"/>
                </a:solidFill>
                <a:effectLst/>
                <a:latin typeface="+mn-lt"/>
                <a:ea typeface="+mn-ea"/>
                <a:cs typeface="+mn-cs"/>
              </a:rPr>
              <a:t>Once passed it becomes a resolution</a:t>
            </a:r>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185319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dirty="0"/>
              <a:t>Do this activity on the Whiteboard as a large group</a:t>
            </a:r>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explanations in the workbook taken from the handbook (20 -23) pick out any that people have an interest in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explanations in the workbook taken from the handbook (20 -23) pick out any that people have an interest in and need clarity 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109387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Its important reps understand about GDPR and how it affects them.</a:t>
            </a:r>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Learn</a:t>
            </a:r>
            <a:r>
              <a:rPr lang="en-US" b="1" baseline="0" dirty="0">
                <a:latin typeface="Arial" charset="0"/>
                <a:ea typeface="Arial" charset="0"/>
                <a:cs typeface="Arial" charset="0"/>
              </a:rPr>
              <a:t> what a bargaining unit is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Prospect</a:t>
            </a:r>
            <a:r>
              <a:rPr lang="en-US" baseline="0" dirty="0"/>
              <a:t> branches come in all different shapes and sizes. They evolve to fit the needs of their members. Most are designed to match the </a:t>
            </a:r>
            <a:r>
              <a:rPr lang="en-US" baseline="0" dirty="0" err="1"/>
              <a:t>organisational</a:t>
            </a:r>
            <a:r>
              <a:rPr lang="en-US" baseline="0" dirty="0"/>
              <a:t> structure of the employer. There are a number of regional branches that contain members from various employers which are too small to form a branch or there is no recognition with their employer.</a:t>
            </a:r>
            <a:endParaRPr lang="en-US" dirty="0"/>
          </a:p>
          <a:p>
            <a:pPr marL="171450" indent="-171450">
              <a:buFont typeface="Arial"/>
              <a:buChar char="•"/>
            </a:pPr>
            <a:r>
              <a:rPr lang="en-US" dirty="0"/>
              <a:t>Because of the TU</a:t>
            </a:r>
            <a:r>
              <a:rPr lang="en-US" baseline="0" dirty="0"/>
              <a:t> ACT 2016, for a ballot to be legal, it has to have all the members who are affected by the outcome balloted, and this may be called into question by the employer.</a:t>
            </a:r>
            <a:endParaRPr lang="en-US" dirty="0"/>
          </a:p>
          <a:p>
            <a:r>
              <a:rPr lang="en-US" dirty="0"/>
              <a:t>This is a basic principle</a:t>
            </a:r>
            <a:r>
              <a:rPr lang="en-US" baseline="0" dirty="0"/>
              <a:t> to get reps to start to understand the structure and democratic structure of the union.</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1300" y="4229100"/>
            <a:ext cx="5930900" cy="3771900"/>
          </a:xfrm>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a:t>
            </a:r>
            <a:r>
              <a:rPr lang="en-US" b="1" dirty="0"/>
              <a:t>The best way to comply is to communicate with members is through</a:t>
            </a:r>
            <a:r>
              <a:rPr lang="en-US" b="1" baseline="0" dirty="0"/>
              <a:t> the website</a:t>
            </a:r>
          </a:p>
          <a:p>
            <a:endParaRPr lang="en-US" b="1" baseline="0" dirty="0"/>
          </a:p>
          <a:p>
            <a:r>
              <a:rPr lang="en-US" b="0" baseline="0" dirty="0"/>
              <a:t>Check that the reps are aware of the </a:t>
            </a:r>
            <a:r>
              <a:rPr lang="en-US" b="0" baseline="0" dirty="0" err="1"/>
              <a:t>ebranch</a:t>
            </a:r>
            <a:r>
              <a:rPr lang="en-US" b="0" baseline="0" dirty="0"/>
              <a:t>  and the members area</a:t>
            </a:r>
          </a:p>
          <a:p>
            <a:r>
              <a:rPr lang="en-GB" dirty="0"/>
              <a:t>Slide 18: It is worth mentioning to reps that during the changeover period to the new website from the old website, all the branch pages were disabled and have only recently been viewed again by members. As these are maintained by reps from each  individual branch, your branch page may be out of date. </a:t>
            </a:r>
          </a:p>
          <a:p>
            <a:endParaRPr lang="en-GB" dirty="0"/>
          </a:p>
          <a:p>
            <a:r>
              <a:rPr lang="en-GB" dirty="0"/>
              <a:t>2 roles dedicated to the </a:t>
            </a:r>
            <a:r>
              <a:rPr lang="en-GB" dirty="0" err="1"/>
              <a:t>ebranch</a:t>
            </a:r>
            <a:r>
              <a:rPr lang="en-GB" dirty="0"/>
              <a:t> are; </a:t>
            </a:r>
          </a:p>
          <a:p>
            <a:r>
              <a:rPr lang="en-GB" dirty="0" err="1"/>
              <a:t>Ebranch</a:t>
            </a:r>
            <a:r>
              <a:rPr lang="en-GB" dirty="0"/>
              <a:t> administrator – has access to update information and upload information onto the </a:t>
            </a:r>
            <a:r>
              <a:rPr lang="en-GB" dirty="0" err="1"/>
              <a:t>ebranch</a:t>
            </a:r>
            <a:r>
              <a:rPr lang="en-GB" dirty="0"/>
              <a:t>. (not a rep role)</a:t>
            </a:r>
          </a:p>
          <a:p>
            <a:r>
              <a:rPr lang="en-GB" dirty="0"/>
              <a:t>Communications Rep -  Also has access to update and upload but has access also to the bulk mail system to notify members in the branch of forthcoming events, meetings and information. </a:t>
            </a:r>
          </a:p>
          <a:p>
            <a:endParaRPr lang="en-GB" dirty="0"/>
          </a:p>
          <a:p>
            <a:r>
              <a:rPr lang="en-GB" dirty="0"/>
              <a:t>Please note the Secretary/assist, Chair/vice, membership and recruitment secretary all have automatic access to the </a:t>
            </a:r>
            <a:r>
              <a:rPr lang="en-GB" dirty="0" err="1"/>
              <a:t>ebranch</a:t>
            </a:r>
            <a:r>
              <a:rPr lang="en-GB" dirty="0"/>
              <a:t> and have access to the membership lists, new joiner and leavers.</a:t>
            </a:r>
          </a:p>
          <a:p>
            <a:endParaRPr lang="en-GB" dirty="0"/>
          </a:p>
          <a:p>
            <a:r>
              <a:rPr lang="en-GB" dirty="0"/>
              <a:t>NB: Lots of reps and members are frustrated with the </a:t>
            </a:r>
            <a:r>
              <a:rPr lang="en-GB" dirty="0" err="1"/>
              <a:t>Bectu</a:t>
            </a:r>
            <a:r>
              <a:rPr lang="en-GB" dirty="0"/>
              <a:t> website while the transition happens. </a:t>
            </a:r>
          </a:p>
          <a:p>
            <a:r>
              <a:rPr lang="en-GB" dirty="0"/>
              <a:t>Sometimes it is easier to find what you are looking for on the </a:t>
            </a:r>
            <a:r>
              <a:rPr lang="en-GB" dirty="0" err="1"/>
              <a:t>Bectu</a:t>
            </a:r>
            <a:r>
              <a:rPr lang="en-GB" dirty="0"/>
              <a:t> website by using a search engine rather than the </a:t>
            </a:r>
            <a:r>
              <a:rPr lang="en-GB" dirty="0" err="1"/>
              <a:t>Bectu</a:t>
            </a:r>
            <a:r>
              <a:rPr lang="en-GB" dirty="0"/>
              <a:t> website search function, while there are still the two websites running.</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1674565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GB" dirty="0"/>
          </a:p>
          <a:p>
            <a:r>
              <a:rPr lang="en-GB" dirty="0"/>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dirty="0"/>
          </a:p>
          <a:p>
            <a:r>
              <a:rPr lang="en-GB" dirty="0"/>
              <a:t>Remind reps they are not trained to deal with personal cases but can advise and signpost queries.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 improve recruitment </a:t>
            </a:r>
            <a:r>
              <a:rPr lang="en-US" b="1" baseline="0" dirty="0">
                <a:latin typeface="Arial" charset="0"/>
                <a:ea typeface="Arial" charset="0"/>
                <a:cs typeface="Arial" charset="0"/>
              </a:rPr>
              <a:t>(10 minutes)</a:t>
            </a:r>
            <a:endParaRPr lang="en-US" b="1" dirty="0">
              <a:latin typeface="Arial" charset="0"/>
              <a:ea typeface="Arial" charset="0"/>
              <a:cs typeface="Arial" charset="0"/>
            </a:endParaRPr>
          </a:p>
          <a:p>
            <a:r>
              <a:rPr lang="en-US" dirty="0"/>
              <a:t>Assign a common reason to a group to come up with an answer in list in the workbook</a:t>
            </a:r>
            <a:r>
              <a:rPr lang="en-US" baseline="0" dirty="0"/>
              <a:t> page 32</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25</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312145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charset="0"/>
                <a:ea typeface="Arial" charset="0"/>
                <a:cs typeface="Arial" charset="0"/>
              </a:rPr>
              <a:t>Learn</a:t>
            </a:r>
            <a:r>
              <a:rPr lang="en-US" b="1" baseline="0" dirty="0">
                <a:latin typeface="Arial" charset="0"/>
                <a:ea typeface="Arial" charset="0"/>
                <a:cs typeface="Arial" charset="0"/>
              </a:rPr>
              <a:t> how a branch is determined and a new member is put in a branch</a:t>
            </a:r>
            <a:endParaRPr lang="en-US" dirty="0"/>
          </a:p>
          <a:p>
            <a:pPr marL="0" indent="0">
              <a:buFont typeface="Arial"/>
              <a:buNone/>
            </a:pPr>
            <a:r>
              <a:rPr lang="en-US" dirty="0"/>
              <a:t>Ask delegates to turn to page 15 in</a:t>
            </a:r>
            <a:r>
              <a:rPr lang="en-US" baseline="0" dirty="0"/>
              <a:t> the workbook to look at the diagram. Use examples of how this works for their branch.</a:t>
            </a:r>
          </a:p>
          <a:p>
            <a:pPr marL="171450" indent="-171450">
              <a:buFont typeface="Arial"/>
              <a:buChar char="•"/>
            </a:pPr>
            <a:r>
              <a:rPr lang="en-US" baseline="0" dirty="0"/>
              <a:t>Where they work to be relevant for their workplace</a:t>
            </a:r>
          </a:p>
          <a:p>
            <a:pPr marL="171450" indent="-171450">
              <a:buFont typeface="Arial"/>
              <a:buChar char="•"/>
            </a:pPr>
            <a:r>
              <a:rPr lang="en-US" baseline="0" dirty="0"/>
              <a:t>Who they work for so pay and conditions can be improved.</a:t>
            </a:r>
          </a:p>
          <a:p>
            <a:pPr marL="171450" indent="-171450">
              <a:buFont typeface="Arial"/>
              <a:buChar char="•"/>
            </a:pPr>
            <a:r>
              <a:rPr lang="en-US" baseline="0" dirty="0"/>
              <a:t>What they do, so working conditions can be compared with others who do the same role.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Try to get reps to answer after watching video</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How a branch is set up</a:t>
            </a:r>
          </a:p>
          <a:p>
            <a:pPr marL="171450" indent="-171450">
              <a:buFont typeface="Arial" charset="0"/>
              <a:buChar char="•"/>
            </a:pPr>
            <a:r>
              <a:rPr lang="en-US" dirty="0"/>
              <a:t>This</a:t>
            </a:r>
            <a:r>
              <a:rPr lang="en-US" baseline="0" dirty="0"/>
              <a:t> diagram shows a branch that is at one site and has members in three different departments.</a:t>
            </a:r>
          </a:p>
          <a:p>
            <a:pPr marL="171450" indent="-171450">
              <a:buFont typeface="Arial" charset="0"/>
              <a:buChar char="•"/>
            </a:pPr>
            <a:r>
              <a:rPr lang="en-US" baseline="0" dirty="0"/>
              <a:t>According to Prospect’s rules, a branch has to have an elected chair, </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a:t>
            </a:r>
            <a:r>
              <a:rPr lang="en-GB" sz="1200" b="1" u="sng" kern="1200" dirty="0">
                <a:solidFill>
                  <a:schemeClr val="tx1"/>
                </a:solidFill>
                <a:effectLst/>
                <a:latin typeface="+mn-lt"/>
                <a:ea typeface="+mn-ea"/>
                <a:cs typeface="+mn-cs"/>
              </a:rPr>
              <a:t>your </a:t>
            </a:r>
            <a:r>
              <a:rPr lang="en-US" sz="1200" b="1" u="sng" dirty="0">
                <a:latin typeface="Arial"/>
                <a:cs typeface="Arial"/>
              </a:rPr>
              <a:t>action plan you need to find who fills these roles in your branch? </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328315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What can happen at a meeting or a committee meeting</a:t>
            </a:r>
          </a:p>
          <a:p>
            <a:r>
              <a:rPr lang="en-US" sz="1200" kern="1200" dirty="0">
                <a:solidFill>
                  <a:schemeClr val="tx1"/>
                </a:solidFill>
                <a:effectLst/>
                <a:latin typeface="+mn-lt"/>
                <a:ea typeface="+mn-ea"/>
                <a:cs typeface="+mn-cs"/>
              </a:rPr>
              <a:t>A meeting needs to be in quorate for a decision to be made and action taken at the meeting.</a:t>
            </a:r>
          </a:p>
          <a:p>
            <a:r>
              <a:rPr lang="en-US" sz="1200" kern="1200" dirty="0">
                <a:solidFill>
                  <a:schemeClr val="tx1"/>
                </a:solidFill>
                <a:effectLst/>
                <a:latin typeface="+mn-lt"/>
                <a:ea typeface="+mn-ea"/>
                <a:cs typeface="+mn-cs"/>
              </a:rPr>
              <a:t>A quorum is enough members to be a reasonable representation of the branch total number. It can be set to reflect the branch, so 10% for instance.</a:t>
            </a:r>
            <a:r>
              <a:rPr lang="en-GB" dirty="0">
                <a:effectLst/>
              </a:rPr>
              <a:t> </a:t>
            </a:r>
          </a:p>
          <a:p>
            <a:pPr marL="171450" indent="-171450">
              <a:buFont typeface="Arial"/>
              <a:buChar char="•"/>
            </a:pPr>
            <a:r>
              <a:rPr lang="en-GB" dirty="0">
                <a:effectLst/>
              </a:rPr>
              <a:t>Emphasise that the committee acts on the will of the members at the meeting. It is generally the case that the committee has to steer the members into making a decision and keep expectations realistic.</a:t>
            </a:r>
            <a:r>
              <a:rPr lang="en-GB" baseline="0" dirty="0">
                <a:effectLst/>
              </a:rPr>
              <a:t> </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Explain how we look which</a:t>
            </a:r>
            <a:r>
              <a:rPr lang="en-US" b="1" baseline="0" dirty="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Go through the slide as to which problem to tackle first,</a:t>
            </a:r>
            <a:r>
              <a:rPr lang="en-US" baseline="0" dirty="0"/>
              <a:t> try adding member numbers to the departments/offices/locations such department C having more members than </a:t>
            </a:r>
            <a:r>
              <a:rPr lang="en-US" baseline="0" dirty="0" err="1"/>
              <a:t>dept</a:t>
            </a:r>
            <a:r>
              <a:rPr lang="en-US" baseline="0" dirty="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One of the golden rules for reps is if you are not sure what to do, consult a more experienced rep or a Prospect full-time office</a:t>
            </a:r>
            <a:r>
              <a:rPr lang="en-US" baseline="0" dirty="0"/>
              <a:t>r.</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be able to retain members </a:t>
            </a:r>
            <a:r>
              <a:rPr lang="en-GB" sz="1200" kern="1200" baseline="0" dirty="0">
                <a:solidFill>
                  <a:schemeClr val="tx1"/>
                </a:solidFill>
                <a:effectLst/>
                <a:latin typeface="+mn-lt"/>
                <a:ea typeface="+mn-ea"/>
                <a:cs typeface="+mn-cs"/>
              </a:rPr>
              <a:t>i</a:t>
            </a:r>
            <a:r>
              <a:rPr lang="en-GB" sz="1200" kern="1200" dirty="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dirty="0">
                <a:effectLst/>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Try to get reps to answer after watching video</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How a branch is set up</a:t>
            </a:r>
          </a:p>
          <a:p>
            <a:pPr marL="171450" indent="-171450">
              <a:buFont typeface="Arial" charset="0"/>
              <a:buChar char="•"/>
            </a:pPr>
            <a:r>
              <a:rPr lang="en-US" dirty="0"/>
              <a:t>This</a:t>
            </a:r>
            <a:r>
              <a:rPr lang="en-US" baseline="0" dirty="0"/>
              <a:t> diagram shows a branch that is at one site and has members in three different departments.</a:t>
            </a:r>
          </a:p>
          <a:p>
            <a:pPr marL="171450" indent="-171450">
              <a:buFont typeface="Arial" charset="0"/>
              <a:buChar char="•"/>
            </a:pPr>
            <a:r>
              <a:rPr lang="en-US" baseline="0" dirty="0"/>
              <a:t>According to Prospect’s rules, a branch has to have an elected chair, </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a:t>
            </a:r>
            <a:r>
              <a:rPr lang="en-GB" sz="1200" b="1" u="sng" kern="1200" dirty="0">
                <a:solidFill>
                  <a:schemeClr val="tx1"/>
                </a:solidFill>
                <a:effectLst/>
                <a:latin typeface="+mn-lt"/>
                <a:ea typeface="+mn-ea"/>
                <a:cs typeface="+mn-cs"/>
              </a:rPr>
              <a:t>your </a:t>
            </a:r>
            <a:r>
              <a:rPr lang="en-US" sz="1200" b="1" u="sng" dirty="0">
                <a:latin typeface="Arial"/>
                <a:cs typeface="Arial"/>
              </a:rPr>
              <a:t>action plan you need to find who fills these roles in your branch? </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7170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How a branch is set up</a:t>
            </a:r>
          </a:p>
          <a:p>
            <a:pPr marL="171450" indent="-171450">
              <a:buFont typeface="Arial" charset="0"/>
              <a:buChar char="•"/>
            </a:pPr>
            <a:r>
              <a:rPr lang="en-US" dirty="0"/>
              <a:t>This</a:t>
            </a:r>
            <a:r>
              <a:rPr lang="en-US" baseline="0" dirty="0"/>
              <a:t> diagram shows a branch that is at one site and has members in three different departments/locations/teams/offices.</a:t>
            </a:r>
          </a:p>
          <a:p>
            <a:pPr marL="171450" indent="-171450">
              <a:buFont typeface="Arial" charset="0"/>
              <a:buChar char="•"/>
            </a:pPr>
            <a:r>
              <a:rPr lang="en-US" baseline="0" dirty="0"/>
              <a:t>According to rule a branch has to have an elected chair,</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the rep’s action plan of going to back to the workplace you need to find who fills these roles in your branch?</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248106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Understand</a:t>
            </a:r>
            <a:r>
              <a:rPr lang="en-US" b="1" baseline="0" dirty="0">
                <a:latin typeface="Arial" charset="0"/>
                <a:ea typeface="Arial" charset="0"/>
                <a:cs typeface="Arial" charset="0"/>
              </a:rPr>
              <a:t> what support is available</a:t>
            </a:r>
          </a:p>
          <a:p>
            <a:r>
              <a:rPr lang="en-US" b="0" baseline="0" dirty="0">
                <a:latin typeface="Arial" charset="0"/>
                <a:ea typeface="Arial" charset="0"/>
                <a:cs typeface="Arial" charset="0"/>
              </a:rPr>
              <a:t>If you are just teaching one branch you may be able to name the officers, but it is written in their action plan to find out.</a:t>
            </a:r>
          </a:p>
          <a:p>
            <a:endParaRPr lang="en-US" b="0" dirty="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147783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dirty="0">
                <a:latin typeface="Arial"/>
                <a:cs typeface="Arial"/>
              </a:rPr>
              <a:t>A branch </a:t>
            </a:r>
          </a:p>
        </p:txBody>
      </p:sp>
      <p:sp>
        <p:nvSpPr>
          <p:cNvPr id="13" name="Rectangle 12"/>
          <p:cNvSpPr/>
          <p:nvPr/>
        </p:nvSpPr>
        <p:spPr>
          <a:xfrm>
            <a:off x="1505416" y="204442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Chair</a:t>
            </a:r>
          </a:p>
        </p:txBody>
      </p:sp>
      <p:sp>
        <p:nvSpPr>
          <p:cNvPr id="14" name="Rectangle 13"/>
          <p:cNvSpPr/>
          <p:nvPr/>
        </p:nvSpPr>
        <p:spPr>
          <a:xfrm>
            <a:off x="1505416" y="262044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Secretary</a:t>
            </a:r>
          </a:p>
        </p:txBody>
      </p:sp>
      <p:sp>
        <p:nvSpPr>
          <p:cNvPr id="15" name="Rectangle 14"/>
          <p:cNvSpPr/>
          <p:nvPr/>
        </p:nvSpPr>
        <p:spPr>
          <a:xfrm>
            <a:off x="1505416" y="319646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Committee</a:t>
            </a:r>
          </a:p>
        </p:txBody>
      </p:sp>
      <p:graphicFrame>
        <p:nvGraphicFramePr>
          <p:cNvPr id="17" name="Diagram 16">
            <a:extLst>
              <a:ext uri="{FF2B5EF4-FFF2-40B4-BE49-F238E27FC236}">
                <a16:creationId xmlns:a16="http://schemas.microsoft.com/office/drawing/2014/main" id="{1F264969-CEF3-7D44-B3E6-23DDC1E9B2A8}"/>
              </a:ext>
            </a:extLst>
          </p:cNvPr>
          <p:cNvGraphicFramePr/>
          <p:nvPr>
            <p:extLst>
              <p:ext uri="{D42A27DB-BD31-4B8C-83A1-F6EECF244321}">
                <p14:modId xmlns:p14="http://schemas.microsoft.com/office/powerpoint/2010/main" val="4091839685"/>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AE515-6AC8-F94D-93EA-30335271AA42}"/>
              </a:ext>
            </a:extLst>
          </p:cNvPr>
          <p:cNvPicPr/>
          <p:nvPr/>
        </p:nvPicPr>
        <p:blipFill>
          <a:blip r:embed="rId3"/>
          <a:srcRect/>
          <a:stretch/>
        </p:blipFill>
        <p:spPr bwMode="auto">
          <a:xfrm>
            <a:off x="1443208" y="620884"/>
            <a:ext cx="6893269" cy="579985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443209" y="268940"/>
            <a:ext cx="1881016" cy="1255060"/>
          </a:xfrm>
        </p:spPr>
        <p:txBody>
          <a:bodyPr>
            <a:normAutofit/>
          </a:bodyPr>
          <a:lstStyle/>
          <a:p>
            <a:r>
              <a:rPr lang="en-US" sz="2800" dirty="0"/>
              <a:t>Prospect structure</a:t>
            </a:r>
          </a:p>
        </p:txBody>
      </p:sp>
    </p:spTree>
    <p:extLst>
      <p:ext uri="{BB962C8B-B14F-4D97-AF65-F5344CB8AC3E}">
        <p14:creationId xmlns:p14="http://schemas.microsoft.com/office/powerpoint/2010/main" val="174283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sz="4800" dirty="0">
                <a:latin typeface="Arial"/>
                <a:cs typeface="Arial"/>
              </a:rPr>
              <a:t>How do you get Prospect to</a:t>
            </a:r>
            <a:br>
              <a:rPr lang="en-US" sz="4800" dirty="0">
                <a:latin typeface="Arial"/>
                <a:cs typeface="Arial"/>
              </a:rPr>
            </a:br>
            <a:r>
              <a:rPr lang="en-US" sz="4800" dirty="0">
                <a:latin typeface="Arial"/>
                <a:cs typeface="Arial"/>
              </a:rPr>
              <a:t> do something?</a:t>
            </a:r>
          </a:p>
        </p:txBody>
      </p:sp>
      <p:sp>
        <p:nvSpPr>
          <p:cNvPr id="3" name="TextBox 2"/>
          <p:cNvSpPr txBox="1"/>
          <p:nvPr/>
        </p:nvSpPr>
        <p:spPr>
          <a:xfrm>
            <a:off x="725736" y="1774756"/>
            <a:ext cx="10783763" cy="1938992"/>
          </a:xfrm>
          <a:prstGeom prst="rect">
            <a:avLst/>
          </a:prstGeom>
          <a:noFill/>
        </p:spPr>
        <p:txBody>
          <a:bodyPr wrap="square" rtlCol="0">
            <a:spAutoFit/>
          </a:bodyPr>
          <a:lstStyle/>
          <a:p>
            <a:endParaRPr lang="en-US" sz="2400" b="1" dirty="0">
              <a:latin typeface="Arial"/>
              <a:cs typeface="Arial"/>
            </a:endParaRPr>
          </a:p>
          <a:p>
            <a:r>
              <a:rPr lang="en-US" sz="2400" b="1" dirty="0">
                <a:latin typeface="Arial"/>
                <a:cs typeface="Arial"/>
              </a:rPr>
              <a:t>Motion: </a:t>
            </a:r>
            <a:r>
              <a:rPr lang="en-US" sz="2400" dirty="0">
                <a:latin typeface="Arial"/>
                <a:cs typeface="Arial"/>
              </a:rPr>
              <a:t>- a proposal (usually written down) put forward for discussion by at least two people, the mover and the seconder.  This is how members can submit items for discussion and decisions at formal meetings. A ‘motion’ that is voted on and carried is called a ‘resolution’. </a:t>
            </a:r>
            <a:endParaRPr lang="en-GB" sz="2400" dirty="0">
              <a:latin typeface="Arial"/>
              <a:cs typeface="Arial"/>
            </a:endParaRPr>
          </a:p>
        </p:txBody>
      </p:sp>
      <p:sp>
        <p:nvSpPr>
          <p:cNvPr id="4" name="Rectangle 3"/>
          <p:cNvSpPr/>
          <p:nvPr/>
        </p:nvSpPr>
        <p:spPr>
          <a:xfrm>
            <a:off x="725736" y="3960273"/>
            <a:ext cx="10783763" cy="2308324"/>
          </a:xfrm>
          <a:prstGeom prst="rect">
            <a:avLst/>
          </a:prstGeom>
        </p:spPr>
        <p:txBody>
          <a:bodyPr wrap="square">
            <a:spAutoFit/>
          </a:bodyPr>
          <a:lstStyle/>
          <a:p>
            <a:r>
              <a:rPr lang="en-US" sz="2400" dirty="0">
                <a:latin typeface="Arial"/>
                <a:cs typeface="Arial"/>
              </a:rPr>
              <a:t>A </a:t>
            </a:r>
            <a:r>
              <a:rPr lang="en-US" sz="2400" b="1" dirty="0">
                <a:latin typeface="Arial"/>
                <a:cs typeface="Arial"/>
              </a:rPr>
              <a:t>motion</a:t>
            </a:r>
            <a:r>
              <a:rPr lang="en-US" sz="2400" dirty="0">
                <a:latin typeface="Arial"/>
                <a:cs typeface="Arial"/>
              </a:rPr>
              <a:t>:</a:t>
            </a:r>
            <a:endParaRPr lang="en-GB" sz="2400" dirty="0">
              <a:latin typeface="Arial"/>
              <a:cs typeface="Arial"/>
            </a:endParaRPr>
          </a:p>
          <a:p>
            <a:pPr lvl="0"/>
            <a:r>
              <a:rPr lang="en-US" sz="2400" dirty="0">
                <a:latin typeface="Arial"/>
                <a:cs typeface="Arial"/>
              </a:rPr>
              <a:t>Identifies an issue or problem</a:t>
            </a:r>
            <a:endParaRPr lang="en-GB" sz="2400" dirty="0">
              <a:latin typeface="Arial"/>
              <a:cs typeface="Arial"/>
            </a:endParaRPr>
          </a:p>
          <a:p>
            <a:pPr lvl="0"/>
            <a:r>
              <a:rPr lang="en-US" sz="2400" dirty="0">
                <a:latin typeface="Arial"/>
                <a:cs typeface="Arial"/>
              </a:rPr>
              <a:t>Describes an action to be taken</a:t>
            </a:r>
            <a:endParaRPr lang="en-GB" sz="2400" dirty="0">
              <a:latin typeface="Arial"/>
              <a:cs typeface="Arial"/>
            </a:endParaRPr>
          </a:p>
          <a:p>
            <a:pPr lvl="0"/>
            <a:r>
              <a:rPr lang="en-US" sz="2400" dirty="0">
                <a:latin typeface="Arial"/>
                <a:cs typeface="Arial"/>
              </a:rPr>
              <a:t>Identifies the people who are being asked to take the action (a conference, SEC, branch committee, etc.)</a:t>
            </a:r>
          </a:p>
          <a:p>
            <a:pPr lvl="0"/>
            <a:r>
              <a:rPr lang="en-US" sz="2400" dirty="0">
                <a:latin typeface="Arial"/>
                <a:cs typeface="Arial"/>
              </a:rPr>
              <a:t>More detail on </a:t>
            </a:r>
            <a:r>
              <a:rPr lang="en-US" sz="2400">
                <a:latin typeface="Arial"/>
                <a:cs typeface="Arial"/>
              </a:rPr>
              <a:t>page 32 </a:t>
            </a:r>
            <a:r>
              <a:rPr lang="en-US" sz="2400" dirty="0">
                <a:latin typeface="Arial"/>
                <a:cs typeface="Arial"/>
              </a:rPr>
              <a:t>of </a:t>
            </a:r>
            <a:r>
              <a:rPr lang="en-US" sz="2400">
                <a:latin typeface="Arial"/>
                <a:cs typeface="Arial"/>
              </a:rPr>
              <a:t>the workbook</a:t>
            </a:r>
            <a:endParaRPr lang="en-GB" sz="2400" dirty="0">
              <a:latin typeface="Arial"/>
              <a:cs typeface="Arial"/>
            </a:endParaRPr>
          </a:p>
        </p:txBody>
      </p:sp>
    </p:spTree>
    <p:extLst>
      <p:ext uri="{BB962C8B-B14F-4D97-AF65-F5344CB8AC3E}">
        <p14:creationId xmlns:p14="http://schemas.microsoft.com/office/powerpoint/2010/main" val="329755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dirty="0">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dirty="0">
                <a:latin typeface="Arial"/>
                <a:cs typeface="Arial"/>
              </a:rPr>
              <a:t>Working together in a large group, make a list of all the things a Prospect rep might do as part of their duties.</a:t>
            </a:r>
          </a:p>
          <a:p>
            <a:pPr>
              <a:spcBef>
                <a:spcPts val="900"/>
              </a:spcBef>
            </a:pPr>
            <a:r>
              <a:rPr lang="en-US" sz="2400" dirty="0">
                <a:latin typeface="Arial"/>
                <a:cs typeface="Arial"/>
              </a:rPr>
              <a:t>Complete the list of things a rep does.</a:t>
            </a:r>
          </a:p>
          <a:p>
            <a:pPr>
              <a:spcBef>
                <a:spcPts val="900"/>
              </a:spcBef>
            </a:pPr>
            <a:r>
              <a:rPr lang="en-US" sz="2400" dirty="0">
                <a:latin typeface="Arial"/>
                <a:cs typeface="Arial"/>
              </a:rPr>
              <a:t>Make a list of the skills needed by a rep to do the tasks.</a:t>
            </a:r>
          </a:p>
          <a:p>
            <a:pPr>
              <a:spcBef>
                <a:spcPts val="900"/>
              </a:spcBef>
            </a:pPr>
            <a:r>
              <a:rPr lang="en-US" sz="2400" dirty="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dirty="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392466"/>
            <a:ext cx="9291882" cy="800714"/>
          </a:xfrm>
        </p:spPr>
        <p:txBody>
          <a:bodyPr>
            <a:normAutofit fontScale="90000"/>
          </a:bodyPr>
          <a:lstStyle/>
          <a:p>
            <a:r>
              <a:rPr lang="en-GB" dirty="0"/>
              <a:t>Code of practice for Prospect/Bectu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516566"/>
            <a:ext cx="10534340" cy="5341434"/>
          </a:xfrm>
          <a:solidFill>
            <a:schemeClr val="bg1"/>
          </a:solidFill>
        </p:spPr>
        <p:txBody>
          <a:bodyPr>
            <a:normAutofit/>
          </a:bodyPr>
          <a:lstStyle/>
          <a:p>
            <a:pPr marL="0" indent="0">
              <a:buClrTx/>
              <a:buNone/>
            </a:pPr>
            <a:r>
              <a:rPr lang="en-GB" sz="2400" b="1" dirty="0"/>
              <a:t>Responsibilities</a:t>
            </a:r>
          </a:p>
          <a:p>
            <a:pPr>
              <a:buClrTx/>
            </a:pPr>
            <a:r>
              <a:rPr lang="en-GB" sz="2400" dirty="0"/>
              <a:t>Act honestly, responsibly and with integrity.</a:t>
            </a:r>
          </a:p>
          <a:p>
            <a:pPr>
              <a:buClrTx/>
            </a:pPr>
            <a:r>
              <a:rPr lang="en-GB" sz="2400" dirty="0"/>
              <a:t>Communicate respectfully and honestly. </a:t>
            </a:r>
          </a:p>
          <a:p>
            <a:pPr>
              <a:buClrTx/>
            </a:pPr>
            <a:r>
              <a:rPr lang="en-GB" sz="2400" dirty="0"/>
              <a:t>Treat others with fairness, dignity, and respect. </a:t>
            </a:r>
          </a:p>
          <a:p>
            <a:pPr>
              <a:buClrTx/>
            </a:pPr>
            <a:r>
              <a:rPr lang="en-GB" sz="2400" dirty="0"/>
              <a:t>Encourage the open expression of views at meetings but accept collective responsibility for all decisions and policies once finalised.</a:t>
            </a:r>
          </a:p>
          <a:p>
            <a:pPr>
              <a:buClrTx/>
            </a:pPr>
            <a:r>
              <a:rPr lang="en-GB" sz="2400" dirty="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0999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97E86-562C-4C84-A630-CC2A30ED702F}"/>
              </a:ext>
            </a:extLst>
          </p:cNvPr>
          <p:cNvSpPr>
            <a:spLocks noGrp="1"/>
          </p:cNvSpPr>
          <p:nvPr>
            <p:ph type="title"/>
          </p:nvPr>
        </p:nvSpPr>
        <p:spPr>
          <a:xfrm>
            <a:off x="98414" y="-225778"/>
            <a:ext cx="10285686" cy="1653210"/>
          </a:xfrm>
        </p:spPr>
        <p:txBody>
          <a:bodyPr/>
          <a:lstStyle/>
          <a:p>
            <a:r>
              <a:rPr lang="en-GB" dirty="0">
                <a:latin typeface="Arial"/>
                <a:cs typeface="Arial"/>
              </a:rPr>
              <a:t>Code of practice for Prospect/</a:t>
            </a:r>
            <a:r>
              <a:rPr lang="en-GB" dirty="0" err="1">
                <a:latin typeface="Arial"/>
                <a:cs typeface="Arial"/>
              </a:rPr>
              <a:t>Bectu</a:t>
            </a:r>
            <a:r>
              <a:rPr lang="en-GB" dirty="0">
                <a:latin typeface="Arial"/>
                <a:cs typeface="Arial"/>
              </a:rPr>
              <a:t> reps</a:t>
            </a:r>
            <a:endParaRPr lang="en-GB" b="0" dirty="0">
              <a:latin typeface="Arial"/>
              <a:cs typeface="Arial"/>
            </a:endParaRPr>
          </a:p>
          <a:p>
            <a:endParaRPr lang="en-GB" dirty="0"/>
          </a:p>
        </p:txBody>
      </p:sp>
      <p:sp>
        <p:nvSpPr>
          <p:cNvPr id="7" name="TextBox 6">
            <a:extLst>
              <a:ext uri="{FF2B5EF4-FFF2-40B4-BE49-F238E27FC236}">
                <a16:creationId xmlns:a16="http://schemas.microsoft.com/office/drawing/2014/main" id="{98DCAB45-9B2B-48EA-B0A2-70E0BD6B2631}"/>
              </a:ext>
            </a:extLst>
          </p:cNvPr>
          <p:cNvSpPr txBox="1"/>
          <p:nvPr/>
        </p:nvSpPr>
        <p:spPr>
          <a:xfrm>
            <a:off x="97316" y="1575413"/>
            <a:ext cx="11694090" cy="433965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In representing Prospect/</a:t>
            </a:r>
            <a:r>
              <a:rPr lang="en-US" sz="2400" dirty="0" err="1">
                <a:latin typeface="Arial"/>
                <a:cs typeface="Arial"/>
              </a:rPr>
              <a:t>Bectu</a:t>
            </a:r>
            <a:r>
              <a:rPr lang="en-US" sz="2400" dirty="0">
                <a:latin typeface="Arial"/>
                <a:cs typeface="Arial"/>
              </a:rPr>
              <a:t>, representatives must:</a:t>
            </a:r>
          </a:p>
          <a:p>
            <a:pPr marL="457200" indent="-457200">
              <a:buFont typeface="Arial"/>
              <a:buChar char="•"/>
            </a:pPr>
            <a:r>
              <a:rPr lang="en-US" sz="2400" dirty="0">
                <a:latin typeface="Arial"/>
                <a:cs typeface="Arial"/>
              </a:rPr>
              <a:t>Only speak or act on behalf of Prospect/</a:t>
            </a:r>
            <a:r>
              <a:rPr lang="en-US" sz="2400" dirty="0" err="1">
                <a:latin typeface="Arial"/>
                <a:cs typeface="Arial"/>
              </a:rPr>
              <a:t>Bectu</a:t>
            </a:r>
            <a:r>
              <a:rPr lang="en-US" sz="2400" dirty="0">
                <a:latin typeface="Arial"/>
                <a:cs typeface="Arial"/>
              </a:rPr>
              <a:t> when </a:t>
            </a:r>
            <a:r>
              <a:rPr lang="en-US" sz="2400" dirty="0" err="1">
                <a:latin typeface="Arial"/>
                <a:cs typeface="Arial"/>
              </a:rPr>
              <a:t>authorised</a:t>
            </a:r>
            <a:r>
              <a:rPr lang="en-US" sz="2400" dirty="0">
                <a:latin typeface="Arial"/>
                <a:cs typeface="Arial"/>
              </a:rPr>
              <a:t> to do so and clarify the capacity in which you are speaking. </a:t>
            </a:r>
          </a:p>
          <a:p>
            <a:pPr marL="457200" indent="-457200">
              <a:buFont typeface="Arial"/>
              <a:buChar char="•"/>
            </a:pPr>
            <a:r>
              <a:rPr lang="en-US" sz="2400" dirty="0">
                <a:latin typeface="Arial"/>
                <a:cs typeface="Arial"/>
              </a:rPr>
              <a:t>Always be mindful of their responsibility to maintain and develop Prospect’s ethos and reputation.</a:t>
            </a:r>
          </a:p>
          <a:p>
            <a:pPr marL="457200" indent="-457200">
              <a:buFont typeface="Arial"/>
              <a:buChar char="•"/>
            </a:pPr>
            <a:r>
              <a:rPr lang="en-US" sz="2400" dirty="0">
                <a:latin typeface="Arial"/>
                <a:cs typeface="Arial"/>
              </a:rPr>
              <a:t>Declare any interests that may conflict with their role in Prospect/</a:t>
            </a:r>
            <a:r>
              <a:rPr lang="en-US" sz="2400" dirty="0" err="1">
                <a:latin typeface="Arial"/>
                <a:cs typeface="Arial"/>
              </a:rPr>
              <a:t>Bectu</a:t>
            </a:r>
            <a:r>
              <a:rPr lang="en-US" sz="2400" dirty="0">
                <a:latin typeface="Arial"/>
                <a:cs typeface="Arial"/>
              </a:rPr>
              <a:t>, for example in a professional or political capacity.</a:t>
            </a:r>
          </a:p>
          <a:p>
            <a:pPr marL="457200" indent="-457200">
              <a:buFont typeface="Arial"/>
              <a:buChar char="•"/>
            </a:pPr>
            <a:r>
              <a:rPr lang="en-US" sz="2400" dirty="0">
                <a:latin typeface="Arial"/>
                <a:cs typeface="Arial"/>
              </a:rPr>
              <a:t>Respect confidentiality and ensure GDPR compliance in dealing with any documents, material, or devices containing confidential information.  </a:t>
            </a:r>
          </a:p>
          <a:p>
            <a:pPr marL="457200" indent="-457200">
              <a:buFont typeface="Arial"/>
              <a:buChar char="•"/>
            </a:pPr>
            <a:r>
              <a:rPr lang="en-US" sz="2400" dirty="0">
                <a:latin typeface="Arial"/>
                <a:cs typeface="Arial"/>
              </a:rPr>
              <a:t>Not bring Prospect/</a:t>
            </a:r>
            <a:r>
              <a:rPr lang="en-US" sz="2400" dirty="0" err="1">
                <a:latin typeface="Arial"/>
                <a:cs typeface="Arial"/>
              </a:rPr>
              <a:t>Bectu</a:t>
            </a:r>
            <a:r>
              <a:rPr lang="en-US" sz="2400" dirty="0">
                <a:latin typeface="Arial"/>
                <a:cs typeface="Arial"/>
              </a:rPr>
              <a:t> into disrepute, including through the use of email, social and mainstream media and other internet sites. </a:t>
            </a:r>
          </a:p>
          <a:p>
            <a:pPr marL="171450" indent="-171450">
              <a:buFont typeface="Arial"/>
              <a:buChar char="•"/>
            </a:pPr>
            <a:endParaRPr lang="en-US" sz="1200" dirty="0">
              <a:latin typeface="Arial"/>
              <a:cs typeface="Arial"/>
            </a:endParaRPr>
          </a:p>
        </p:txBody>
      </p:sp>
    </p:spTree>
    <p:extLst>
      <p:ext uri="{BB962C8B-B14F-4D97-AF65-F5344CB8AC3E}">
        <p14:creationId xmlns:p14="http://schemas.microsoft.com/office/powerpoint/2010/main" val="340302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711" y="955343"/>
            <a:ext cx="7743635" cy="1230296"/>
          </a:xfrm>
        </p:spPr>
        <p:txBody>
          <a:bodyPr/>
          <a:lstStyle/>
          <a:p>
            <a:r>
              <a:rPr lang="en-US" sz="4000" dirty="0">
                <a:latin typeface="Arial"/>
                <a:cs typeface="Arial"/>
              </a:rPr>
              <a:t>Recap of the expected values and </a:t>
            </a:r>
            <a:r>
              <a:rPr lang="en-GB" sz="4000" dirty="0">
                <a:latin typeface="Arial"/>
                <a:cs typeface="Arial"/>
              </a:rPr>
              <a:t>behaviour</a:t>
            </a:r>
            <a:r>
              <a:rPr lang="en-US" sz="4000" dirty="0">
                <a:latin typeface="Arial"/>
                <a:cs typeface="Arial"/>
              </a:rPr>
              <a:t> of reps</a:t>
            </a:r>
          </a:p>
        </p:txBody>
      </p:sp>
      <p:sp>
        <p:nvSpPr>
          <p:cNvPr id="5" name="Rectangle 4">
            <a:extLst>
              <a:ext uri="{FF2B5EF4-FFF2-40B4-BE49-F238E27FC236}">
                <a16:creationId xmlns:a16="http://schemas.microsoft.com/office/drawing/2014/main" id="{6F0B7EBA-EA10-4504-80D7-00EFC93866A0}"/>
              </a:ext>
            </a:extLst>
          </p:cNvPr>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Able to network</a:t>
            </a:r>
          </a:p>
          <a:p>
            <a:pPr>
              <a:spcBef>
                <a:spcPts val="900"/>
              </a:spcBef>
            </a:pPr>
            <a:endParaRPr lang="en-GB"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4A4EE26-8B50-4B9E-9F5F-397B3C176B5C}"/>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52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Picking the right reps</a:t>
            </a:r>
          </a:p>
        </p:txBody>
      </p:sp>
      <p:sp>
        <p:nvSpPr>
          <p:cNvPr id="3" name="Content Placeholder 2"/>
          <p:cNvSpPr>
            <a:spLocks noGrp="1"/>
          </p:cNvSpPr>
          <p:nvPr>
            <p:ph idx="1"/>
          </p:nvPr>
        </p:nvSpPr>
        <p:spPr/>
        <p:txBody>
          <a:bodyPr/>
          <a:lstStyle/>
          <a:p>
            <a:r>
              <a:rPr lang="en-GB" dirty="0"/>
              <a:t>Who do your colleagues listen to?</a:t>
            </a:r>
          </a:p>
          <a:p>
            <a:r>
              <a:rPr lang="en-GB" dirty="0"/>
              <a:t>Do other department/ management listen to them?</a:t>
            </a:r>
          </a:p>
          <a:p>
            <a:r>
              <a:rPr lang="en-GB" dirty="0"/>
              <a:t>Who will bring other skills to the branch?</a:t>
            </a:r>
          </a:p>
        </p:txBody>
      </p:sp>
    </p:spTree>
    <p:extLst>
      <p:ext uri="{BB962C8B-B14F-4D97-AF65-F5344CB8AC3E}">
        <p14:creationId xmlns:p14="http://schemas.microsoft.com/office/powerpoint/2010/main" val="177050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dirty="0">
                <a:latin typeface="Arial"/>
                <a:cs typeface="Arial"/>
              </a:rPr>
              <a:t>The branch and its data</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Arial"/>
                <a:cs typeface="Arial"/>
              </a:rPr>
              <a:t>(further information in appendix)</a:t>
            </a:r>
          </a:p>
        </p:txBody>
      </p:sp>
    </p:spTree>
    <p:extLst>
      <p:ext uri="{BB962C8B-B14F-4D97-AF65-F5344CB8AC3E}">
        <p14:creationId xmlns:p14="http://schemas.microsoft.com/office/powerpoint/2010/main" val="111012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dirty="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dirty="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dirty="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dirty="0">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dirty="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dirty="0" err="1"/>
              <a:t>GDPR</a:t>
            </a:r>
            <a:r>
              <a:rPr lang="en-GB" dirty="0"/>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dirty="0">
                <a:latin typeface="Arial" panose="020B0604020202020204" pitchFamily="34" charset="0"/>
                <a:cs typeface="Arial" panose="020B0604020202020204" pitchFamily="34" charset="0"/>
              </a:rPr>
              <a:t>social</a:t>
            </a:r>
            <a:r>
              <a:rPr lang="en-GB" sz="1800" dirty="0">
                <a:latin typeface="Arial" panose="020B0604020202020204" pitchFamily="34" charset="0"/>
                <a:cs typeface="Arial" panose="020B0604020202020204" pitchFamily="34" charset="0"/>
              </a:rPr>
              <a:t> networking media.</a:t>
            </a:r>
          </a:p>
          <a:p>
            <a:pPr>
              <a:buClr>
                <a:schemeClr val="tx1"/>
              </a:buClr>
            </a:pPr>
            <a:r>
              <a:rPr lang="en-GB" sz="1800" dirty="0">
                <a:latin typeface="Arial" panose="020B0604020202020204" pitchFamily="34" charset="0"/>
                <a:cs typeface="Arial" panose="020B0604020202020204" pitchFamily="34" charset="0"/>
              </a:rPr>
              <a:t>Respect confidentiality and the rights of a member. </a:t>
            </a:r>
          </a:p>
          <a:p>
            <a:pPr>
              <a:buClr>
                <a:schemeClr val="tx1"/>
              </a:buClr>
            </a:pPr>
            <a:r>
              <a:rPr lang="en-GB" sz="1800" dirty="0">
                <a:latin typeface="Arial" panose="020B0604020202020204" pitchFamily="34" charset="0"/>
                <a:cs typeface="Arial" panose="020B0604020202020204" pitchFamily="34" charset="0"/>
              </a:rPr>
              <a:t>Be open with people about information held about them.</a:t>
            </a:r>
          </a:p>
          <a:p>
            <a:pPr>
              <a:buClr>
                <a:schemeClr val="tx1"/>
              </a:buClr>
            </a:pPr>
            <a:r>
              <a:rPr lang="en-GB" sz="1800" dirty="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dirty="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dirty="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a:p>
            <a:pPr marL="0" indent="0">
              <a:buClr>
                <a:schemeClr val="tx1"/>
              </a:buClr>
              <a:buNone/>
            </a:pPr>
            <a:r>
              <a:rPr lang="en-GB" sz="1800">
                <a:latin typeface="Arial" panose="020B0604020202020204" pitchFamily="34" charset="0"/>
                <a:cs typeface="Arial" panose="020B0604020202020204" pitchFamily="34" charset="0"/>
              </a:rPr>
              <a:t>*New template agreement added to the course resource area for reps to formalise their own agreement with the employer around Data needs. </a:t>
            </a:r>
          </a:p>
        </p:txBody>
      </p:sp>
    </p:spTree>
    <p:extLst>
      <p:ext uri="{BB962C8B-B14F-4D97-AF65-F5344CB8AC3E}">
        <p14:creationId xmlns:p14="http://schemas.microsoft.com/office/powerpoint/2010/main" val="392989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dirty="0"/>
              <a:t>GDPR – Don’t</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Disclose any personal data over the phone</a:t>
            </a:r>
          </a:p>
          <a:p>
            <a:pPr>
              <a:buClr>
                <a:schemeClr val="tx1"/>
              </a:buClr>
            </a:pPr>
            <a:r>
              <a:rPr lang="en-GB" sz="1800" dirty="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dirty="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dirty="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dirty="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dirty="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endParaRPr lang="en-GB" sz="1800" dirty="0">
              <a:latin typeface="Arial" panose="020B0604020202020204" pitchFamily="34" charset="0"/>
              <a:cs typeface="Arial" panose="020B0604020202020204" pitchFamily="34" charset="0"/>
            </a:endParaRPr>
          </a:p>
          <a:p>
            <a:pPr>
              <a:buClr>
                <a:schemeClr val="tx1"/>
              </a:buCl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3998" y="394861"/>
            <a:ext cx="7760988" cy="1653210"/>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 Branch</a:t>
            </a:r>
            <a:br>
              <a:rPr lang="en-US" dirty="0"/>
            </a:br>
            <a:endParaRPr lang="en-US" dirty="0"/>
          </a:p>
        </p:txBody>
      </p:sp>
      <p:sp>
        <p:nvSpPr>
          <p:cNvPr id="4" name="TextBox 3"/>
          <p:cNvSpPr txBox="1"/>
          <p:nvPr/>
        </p:nvSpPr>
        <p:spPr>
          <a:xfrm>
            <a:off x="571499" y="5612367"/>
            <a:ext cx="7893487" cy="923330"/>
          </a:xfrm>
          <a:prstGeom prst="rect">
            <a:avLst/>
          </a:prstGeom>
          <a:noFill/>
        </p:spPr>
        <p:txBody>
          <a:bodyPr wrap="square" rtlCol="0">
            <a:spAutoFit/>
          </a:bodyPr>
          <a:lstStyle/>
          <a:p>
            <a:r>
              <a:rPr lang="en-US" dirty="0"/>
              <a:t>On your action plan look sign up to the BECTU website and look at your branches pages and find out how the branch communicates with its members safely</a:t>
            </a:r>
          </a:p>
        </p:txBody>
      </p:sp>
      <p:pic>
        <p:nvPicPr>
          <p:cNvPr id="5" name="Picture 4"/>
          <p:cNvPicPr>
            <a:picLocks noChangeAspect="1"/>
          </p:cNvPicPr>
          <p:nvPr/>
        </p:nvPicPr>
        <p:blipFill rotWithShape="1">
          <a:blip r:embed="rId3"/>
          <a:srcRect t="8125" r="1860" b="10771"/>
          <a:stretch/>
        </p:blipFill>
        <p:spPr>
          <a:xfrm>
            <a:off x="1760019" y="1409701"/>
            <a:ext cx="6788669" cy="3709988"/>
          </a:xfrm>
          <a:prstGeom prst="rect">
            <a:avLst/>
          </a:prstGeom>
        </p:spPr>
      </p:pic>
    </p:spTree>
    <p:extLst>
      <p:ext uri="{BB962C8B-B14F-4D97-AF65-F5344CB8AC3E}">
        <p14:creationId xmlns:p14="http://schemas.microsoft.com/office/powerpoint/2010/main" val="129843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F: </a:t>
            </a:r>
            <a:br>
              <a:rPr lang="en-US" sz="4000" dirty="0">
                <a:latin typeface="Arial"/>
                <a:cs typeface="Arial"/>
              </a:rPr>
            </a:br>
            <a:r>
              <a:rPr lang="en-US" sz="4000" dirty="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dirty="0">
                <a:latin typeface="Arial"/>
                <a:cs typeface="Arial"/>
              </a:rPr>
              <a:t>In groups look at  the situations and decide what can be done.</a:t>
            </a:r>
          </a:p>
          <a:p>
            <a:pPr>
              <a:spcBef>
                <a:spcPts val="900"/>
              </a:spcBef>
            </a:pPr>
            <a:endParaRPr lang="en-US" sz="2400" dirty="0">
              <a:latin typeface="Arial"/>
              <a:cs typeface="Arial"/>
            </a:endParaRP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sz="4000" dirty="0">
                <a:latin typeface="Arial"/>
                <a:cs typeface="Arial"/>
              </a:rPr>
              <a:t>Activity G: Why people don</a:t>
            </a:r>
            <a:r>
              <a:rPr lang="mr-IN" sz="4000" dirty="0">
                <a:latin typeface="Arial"/>
                <a:cs typeface="Arial"/>
              </a:rPr>
              <a:t>’</a:t>
            </a:r>
            <a:r>
              <a:rPr lang="en-US" sz="4000" dirty="0">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dirty="0"/>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dirty="0">
                <a:latin typeface="Arial" panose="020B0604020202020204" pitchFamily="34" charset="0"/>
                <a:cs typeface="Arial" panose="020B0604020202020204" pitchFamily="34" charset="0"/>
              </a:rPr>
              <a:t>Start to fill in your action plan for when you return to the workplace to improve  your organisation (continued </a:t>
            </a:r>
            <a:r>
              <a:rPr lang="en-GB" sz="2400" dirty="0" err="1">
                <a:latin typeface="Arial" panose="020B0604020202020204" pitchFamily="34" charset="0"/>
                <a:cs typeface="Arial" panose="020B0604020202020204" pitchFamily="34" charset="0"/>
              </a:rPr>
              <a:t>infurther</a:t>
            </a:r>
            <a:r>
              <a:rPr lang="en-GB" sz="2400" dirty="0">
                <a:latin typeface="Arial" panose="020B0604020202020204" pitchFamily="34" charset="0"/>
                <a:cs typeface="Arial" panose="020B0604020202020204" pitchFamily="34" charset="0"/>
              </a:rPr>
              <a:t> online sessions.</a:t>
            </a:r>
          </a:p>
          <a:p>
            <a:pPr>
              <a:buClr>
                <a:schemeClr val="tx1"/>
              </a:buClr>
            </a:pPr>
            <a:r>
              <a:rPr lang="en-GB" sz="2400" dirty="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dirty="0" err="1">
                <a:latin typeface="Arial" panose="020B0604020202020204" pitchFamily="34" charset="0"/>
                <a:cs typeface="Arial" panose="020B0604020202020204" pitchFamily="34" charset="0"/>
              </a:rPr>
              <a:t>F.T.O</a:t>
            </a:r>
            <a:r>
              <a:rPr lang="en-GB" sz="2400" dirty="0">
                <a:latin typeface="Arial" panose="020B0604020202020204" pitchFamily="34" charset="0"/>
                <a:cs typeface="Arial" panose="020B0604020202020204" pitchFamily="34" charset="0"/>
              </a:rPr>
              <a:t>?</a:t>
            </a:r>
          </a:p>
          <a:p>
            <a:pPr>
              <a:buClr>
                <a:schemeClr val="tx1"/>
              </a:buClr>
            </a:pPr>
            <a:r>
              <a:rPr lang="en-GB" sz="2400" dirty="0">
                <a:latin typeface="Arial" panose="020B0604020202020204" pitchFamily="34" charset="0"/>
                <a:cs typeface="Arial" panose="020B0604020202020204" pitchFamily="34" charset="0"/>
              </a:rPr>
              <a:t>Log in to the Bectu website.</a:t>
            </a:r>
          </a:p>
        </p:txBody>
      </p:sp>
      <p:sp>
        <p:nvSpPr>
          <p:cNvPr id="5" name="Title 1">
            <a:extLst>
              <a:ext uri="{FF2B5EF4-FFF2-40B4-BE49-F238E27FC236}">
                <a16:creationId xmlns:a16="http://schemas.microsoft.com/office/drawing/2014/main" id="{4F43206F-C6C1-9241-BDAD-ADA483347C21}"/>
              </a:ext>
            </a:extLst>
          </p:cNvPr>
          <p:cNvSpPr txBox="1">
            <a:spLocks/>
          </p:cNvSpPr>
          <p:nvPr/>
        </p:nvSpPr>
        <p:spPr>
          <a:xfrm>
            <a:off x="1475523" y="467402"/>
            <a:ext cx="7760988" cy="1086929"/>
          </a:xfrm>
          <a:prstGeom prst="rect">
            <a:avLst/>
          </a:prstGeom>
        </p:spPr>
        <p:txBody>
          <a:bodyPr vert="horz" lIns="0" tIns="0" rIns="0" bIns="0" rtlCol="0" anchor="b" anchorCtr="0">
            <a:no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0" dirty="0"/>
              <a:t>Homework</a:t>
            </a:r>
          </a:p>
        </p:txBody>
      </p:sp>
    </p:spTree>
    <p:extLst>
      <p:ext uri="{BB962C8B-B14F-4D97-AF65-F5344CB8AC3E}">
        <p14:creationId xmlns:p14="http://schemas.microsoft.com/office/powerpoint/2010/main" val="3152202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dirty="0"/>
              <a:t>Questions?</a:t>
            </a:r>
          </a:p>
        </p:txBody>
      </p:sp>
    </p:spTree>
    <p:extLst>
      <p:ext uri="{BB962C8B-B14F-4D97-AF65-F5344CB8AC3E}">
        <p14:creationId xmlns:p14="http://schemas.microsoft.com/office/powerpoint/2010/main" val="395617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8004344" cy="1449033"/>
          </a:xfrm>
        </p:spPr>
        <p:txBody>
          <a:bodyPr>
            <a:normAutofit/>
          </a:bodyPr>
          <a:lstStyle/>
          <a:p>
            <a:r>
              <a:rPr lang="en-US" sz="4000" dirty="0">
                <a:latin typeface="Arial"/>
                <a:cs typeface="Arial"/>
              </a:rPr>
              <a:t>What happens when a new member joins Prospect/Bectu?</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dirty="0">
                <a:latin typeface="Arial"/>
                <a:cs typeface="Arial"/>
              </a:rPr>
              <a:t>A new member is put into the appropriate branch.</a:t>
            </a:r>
          </a:p>
          <a:p>
            <a:pPr>
              <a:spcBef>
                <a:spcPts val="1800"/>
              </a:spcBef>
            </a:pPr>
            <a:r>
              <a:rPr lang="en-US" sz="2400" dirty="0">
                <a:latin typeface="Arial"/>
                <a:cs typeface="Arial"/>
              </a:rPr>
              <a:t>This is decided from the following information:</a:t>
            </a:r>
          </a:p>
          <a:p>
            <a:pPr marL="342900" indent="-342900">
              <a:spcBef>
                <a:spcPts val="900"/>
              </a:spcBef>
              <a:buFont typeface="Arial"/>
              <a:buChar char="•"/>
            </a:pPr>
            <a:r>
              <a:rPr lang="en-US" sz="2400" dirty="0">
                <a:latin typeface="Arial"/>
                <a:cs typeface="Arial"/>
              </a:rPr>
              <a:t>their job or role </a:t>
            </a:r>
          </a:p>
          <a:p>
            <a:pPr marL="342900" indent="-342900">
              <a:spcBef>
                <a:spcPts val="900"/>
              </a:spcBef>
              <a:buFont typeface="Arial"/>
              <a:buChar char="•"/>
            </a:pPr>
            <a:r>
              <a:rPr lang="en-US" sz="2400" dirty="0">
                <a:latin typeface="Arial"/>
                <a:cs typeface="Arial"/>
              </a:rPr>
              <a:t>who they work for</a:t>
            </a:r>
          </a:p>
          <a:p>
            <a:pPr marL="342900" indent="-342900">
              <a:spcBef>
                <a:spcPts val="900"/>
              </a:spcBef>
              <a:buFont typeface="Arial"/>
              <a:buChar char="•"/>
            </a:pPr>
            <a:r>
              <a:rPr lang="en-US" sz="2400" dirty="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dirty="0">
                <a:latin typeface="Arial"/>
                <a:cs typeface="Arial"/>
              </a:rPr>
              <a:t>A branch </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President/Chair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extLst>
              <p:ext uri="{D42A27DB-BD31-4B8C-83A1-F6EECF244321}">
                <p14:modId xmlns:p14="http://schemas.microsoft.com/office/powerpoint/2010/main" val="2863750079"/>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190138"/>
            <a:ext cx="7970565" cy="923330"/>
          </a:xfrm>
          <a:prstGeom prst="rect">
            <a:avLst/>
          </a:prstGeom>
          <a:noFill/>
        </p:spPr>
        <p:txBody>
          <a:bodyPr wrap="square" lIns="0" tIns="0" rIns="0" bIns="0" rtlCol="0">
            <a:spAutoFit/>
          </a:bodyPr>
          <a:lstStyle/>
          <a:p>
            <a:r>
              <a:rPr lang="en-US" sz="2000" b="1" dirty="0">
                <a:latin typeface="Arial"/>
                <a:cs typeface="Arial"/>
              </a:rPr>
              <a:t>As part of the rep’s action plan on going back to the workplace you need to find out who fills these roles in your branch?</a:t>
            </a:r>
          </a:p>
          <a:p>
            <a:r>
              <a:rPr lang="en-US" sz="2000" b="1" dirty="0">
                <a:latin typeface="Arial"/>
                <a:cs typeface="Arial"/>
              </a:rPr>
              <a:t>Who are you representing? (department, workplace, grade)</a:t>
            </a:r>
          </a:p>
        </p:txBody>
      </p:sp>
    </p:spTree>
    <p:extLst>
      <p:ext uri="{BB962C8B-B14F-4D97-AF65-F5344CB8AC3E}">
        <p14:creationId xmlns:p14="http://schemas.microsoft.com/office/powerpoint/2010/main" val="13873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4" y="195948"/>
            <a:ext cx="7186893" cy="1744364"/>
          </a:xfrm>
        </p:spPr>
        <p:txBody>
          <a:bodyPr/>
          <a:lstStyle/>
          <a:p>
            <a:r>
              <a:rPr lang="en-US" sz="4000" dirty="0">
                <a:latin typeface="Arial"/>
                <a:cs typeface="Arial"/>
              </a:rPr>
              <a:t>How is a branch democratic?</a:t>
            </a:r>
          </a:p>
        </p:txBody>
      </p:sp>
      <p:sp>
        <p:nvSpPr>
          <p:cNvPr id="9" name="Rectangle 8"/>
          <p:cNvSpPr/>
          <p:nvPr/>
        </p:nvSpPr>
        <p:spPr>
          <a:xfrm>
            <a:off x="4048599" y="2311758"/>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Meeting</a:t>
            </a:r>
          </a:p>
        </p:txBody>
      </p:sp>
      <p:sp>
        <p:nvSpPr>
          <p:cNvPr id="11" name="Rectangle 10"/>
          <p:cNvSpPr/>
          <p:nvPr/>
        </p:nvSpPr>
        <p:spPr>
          <a:xfrm>
            <a:off x="4048599" y="359695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Committee</a:t>
            </a:r>
          </a:p>
        </p:txBody>
      </p:sp>
      <p:sp>
        <p:nvSpPr>
          <p:cNvPr id="12" name="Rectangle 11"/>
          <p:cNvSpPr/>
          <p:nvPr/>
        </p:nvSpPr>
        <p:spPr>
          <a:xfrm>
            <a:off x="4065124" y="489919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Meeting</a:t>
            </a:r>
          </a:p>
        </p:txBody>
      </p:sp>
      <p:sp>
        <p:nvSpPr>
          <p:cNvPr id="5" name="TextBox 4"/>
          <p:cNvSpPr txBox="1"/>
          <p:nvPr/>
        </p:nvSpPr>
        <p:spPr>
          <a:xfrm>
            <a:off x="1505415" y="2311758"/>
            <a:ext cx="2344493" cy="1515891"/>
          </a:xfrm>
          <a:prstGeom prst="rect">
            <a:avLst/>
          </a:prstGeom>
          <a:noFill/>
        </p:spPr>
        <p:txBody>
          <a:bodyPr wrap="square" lIns="0" tIns="0" rIns="0" bIns="0" rtlCol="0">
            <a:noAutofit/>
          </a:bodyPr>
          <a:lstStyle/>
          <a:p>
            <a:r>
              <a:rPr lang="en-US" sz="2400" dirty="0">
                <a:latin typeface="Arial"/>
                <a:cs typeface="Arial"/>
              </a:rPr>
              <a:t>An issue is raised and an action is voted on at a meeting.</a:t>
            </a:r>
          </a:p>
        </p:txBody>
      </p:sp>
      <p:sp>
        <p:nvSpPr>
          <p:cNvPr id="16" name="TextBox 15"/>
          <p:cNvSpPr txBox="1"/>
          <p:nvPr/>
        </p:nvSpPr>
        <p:spPr>
          <a:xfrm>
            <a:off x="7467069" y="2844879"/>
            <a:ext cx="2128623" cy="2355082"/>
          </a:xfrm>
          <a:prstGeom prst="rect">
            <a:avLst/>
          </a:prstGeom>
          <a:noFill/>
        </p:spPr>
        <p:txBody>
          <a:bodyPr wrap="square" lIns="0" tIns="0" rIns="0" bIns="0" rtlCol="0">
            <a:noAutofit/>
          </a:bodyPr>
          <a:lstStyle/>
          <a:p>
            <a:r>
              <a:rPr lang="en-US" sz="2200" i="1" dirty="0">
                <a:latin typeface="Arial"/>
                <a:cs typeface="Arial"/>
              </a:rPr>
              <a:t>In between meetings, the committee can discuss an issue that arises and </a:t>
            </a:r>
            <a:br>
              <a:rPr lang="en-US" sz="2200" i="1" dirty="0">
                <a:latin typeface="Arial"/>
                <a:cs typeface="Arial"/>
              </a:rPr>
            </a:br>
            <a:r>
              <a:rPr lang="en-US" sz="2200" i="1" dirty="0">
                <a:latin typeface="Arial"/>
                <a:cs typeface="Arial"/>
              </a:rPr>
              <a:t>an action decided on</a:t>
            </a:r>
            <a:r>
              <a:rPr lang="en-GB" sz="2200" i="1" dirty="0">
                <a:latin typeface="Arial"/>
                <a:cs typeface="Arial"/>
              </a:rPr>
              <a:t>.</a:t>
            </a:r>
            <a:endParaRPr lang="en-US" sz="2200" i="1" dirty="0">
              <a:latin typeface="Arial"/>
              <a:cs typeface="Arial"/>
            </a:endParaRPr>
          </a:p>
        </p:txBody>
      </p:sp>
      <p:sp>
        <p:nvSpPr>
          <p:cNvPr id="17" name="TextBox 16"/>
          <p:cNvSpPr txBox="1"/>
          <p:nvPr/>
        </p:nvSpPr>
        <p:spPr>
          <a:xfrm>
            <a:off x="1505414" y="4199096"/>
            <a:ext cx="2196253" cy="1477328"/>
          </a:xfrm>
          <a:prstGeom prst="rect">
            <a:avLst/>
          </a:prstGeom>
          <a:noFill/>
        </p:spPr>
        <p:txBody>
          <a:bodyPr wrap="square" lIns="0" tIns="0" rIns="0" bIns="0" rtlCol="0" anchor="b" anchorCtr="0">
            <a:noAutofit/>
          </a:bodyPr>
          <a:lstStyle/>
          <a:p>
            <a:r>
              <a:rPr lang="en-US" sz="2400" dirty="0">
                <a:latin typeface="Arial"/>
                <a:cs typeface="Arial"/>
              </a:rPr>
              <a:t>The branch usually instructs the committee to take action.</a:t>
            </a:r>
          </a:p>
        </p:txBody>
      </p:sp>
      <p:cxnSp>
        <p:nvCxnSpPr>
          <p:cNvPr id="21" name="Straight Arrow Connector 20"/>
          <p:cNvCxnSpPr>
            <a:cxnSpLocks/>
          </p:cNvCxnSpPr>
          <p:nvPr/>
        </p:nvCxnSpPr>
        <p:spPr>
          <a:xfrm>
            <a:off x="5612993" y="4374184"/>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B5C4E13-3DB3-D941-A24E-F40120F4FCA5}"/>
              </a:ext>
            </a:extLst>
          </p:cNvPr>
          <p:cNvCxnSpPr>
            <a:cxnSpLocks/>
          </p:cNvCxnSpPr>
          <p:nvPr/>
        </p:nvCxnSpPr>
        <p:spPr>
          <a:xfrm>
            <a:off x="5600893" y="308898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22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79E12115-4D6B-EC4A-9083-581AC9B9971F}"/>
              </a:ext>
            </a:extLst>
          </p:cNvPr>
          <p:cNvGraphicFramePr/>
          <p:nvPr>
            <p:extLst>
              <p:ext uri="{D42A27DB-BD31-4B8C-83A1-F6EECF244321}">
                <p14:modId xmlns:p14="http://schemas.microsoft.com/office/powerpoint/2010/main" val="4230798367"/>
              </p:ext>
            </p:extLst>
          </p:nvPr>
        </p:nvGraphicFramePr>
        <p:xfrm>
          <a:off x="1176882" y="1997791"/>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1443208" y="127591"/>
            <a:ext cx="8901000" cy="1525110"/>
          </a:xfrm>
        </p:spPr>
        <p:txBody>
          <a:bodyPr/>
          <a:lstStyle/>
          <a:p>
            <a:r>
              <a:rPr lang="en-US" dirty="0">
                <a:latin typeface="Arial"/>
                <a:cs typeface="Arial"/>
              </a:rPr>
              <a:t>Branch issues</a:t>
            </a:r>
          </a:p>
        </p:txBody>
      </p:sp>
      <p:grpSp>
        <p:nvGrpSpPr>
          <p:cNvPr id="4" name="Group 3">
            <a:extLst>
              <a:ext uri="{FF2B5EF4-FFF2-40B4-BE49-F238E27FC236}">
                <a16:creationId xmlns:a16="http://schemas.microsoft.com/office/drawing/2014/main" id="{A58F9BA5-5340-FE42-B92A-BA5CF9196C06}"/>
              </a:ext>
            </a:extLst>
          </p:cNvPr>
          <p:cNvGrpSpPr/>
          <p:nvPr/>
        </p:nvGrpSpPr>
        <p:grpSpPr>
          <a:xfrm>
            <a:off x="5421122" y="1454626"/>
            <a:ext cx="2046385" cy="1553379"/>
            <a:chOff x="5746531" y="1536028"/>
            <a:chExt cx="2046385" cy="1553379"/>
          </a:xfrm>
        </p:grpSpPr>
        <p:sp>
          <p:nvSpPr>
            <p:cNvPr id="14" name="Triangle 11">
              <a:extLst>
                <a:ext uri="{FF2B5EF4-FFF2-40B4-BE49-F238E27FC236}">
                  <a16:creationId xmlns:a16="http://schemas.microsoft.com/office/drawing/2014/main" id="{53738F50-B72E-484B-975E-63D3998585B9}"/>
                </a:ext>
              </a:extLst>
            </p:cNvPr>
            <p:cNvSpPr/>
            <p:nvPr/>
          </p:nvSpPr>
          <p:spPr>
            <a:xfrm rot="7060572">
              <a:off x="5798291" y="1789590"/>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328B009-5016-5A4D-892C-42ACE14A47D9}"/>
                </a:ext>
              </a:extLst>
            </p:cNvPr>
            <p:cNvSpPr/>
            <p:nvPr/>
          </p:nvSpPr>
          <p:spPr>
            <a:xfrm>
              <a:off x="6239537" y="1536028"/>
              <a:ext cx="1553379" cy="1553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a:t>
              </a:r>
            </a:p>
          </p:txBody>
        </p:sp>
      </p:grpSp>
      <p:grpSp>
        <p:nvGrpSpPr>
          <p:cNvPr id="3" name="Group 2">
            <a:extLst>
              <a:ext uri="{FF2B5EF4-FFF2-40B4-BE49-F238E27FC236}">
                <a16:creationId xmlns:a16="http://schemas.microsoft.com/office/drawing/2014/main" id="{8081F50A-D3E1-9646-BC0C-722DE2C579EF}"/>
              </a:ext>
            </a:extLst>
          </p:cNvPr>
          <p:cNvGrpSpPr/>
          <p:nvPr/>
        </p:nvGrpSpPr>
        <p:grpSpPr>
          <a:xfrm>
            <a:off x="573326" y="2259031"/>
            <a:ext cx="1760855" cy="2078139"/>
            <a:chOff x="1445053" y="2331239"/>
            <a:chExt cx="1760855" cy="2078139"/>
          </a:xfrm>
        </p:grpSpPr>
        <p:sp>
          <p:nvSpPr>
            <p:cNvPr id="12" name="Triangle 11">
              <a:extLst>
                <a:ext uri="{FF2B5EF4-FFF2-40B4-BE49-F238E27FC236}">
                  <a16:creationId xmlns:a16="http://schemas.microsoft.com/office/drawing/2014/main" id="{01F2A737-D673-DB4D-8BC2-8832040156B7}"/>
                </a:ext>
              </a:extLst>
            </p:cNvPr>
            <p:cNvSpPr/>
            <p:nvPr/>
          </p:nvSpPr>
          <p:spPr>
            <a:xfrm>
              <a:off x="2207742" y="3307692"/>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541CF5E-67BC-4C4A-A56E-B937CF98A0D9}"/>
                </a:ext>
              </a:extLst>
            </p:cNvPr>
            <p:cNvSpPr/>
            <p:nvPr/>
          </p:nvSpPr>
          <p:spPr>
            <a:xfrm>
              <a:off x="1445053" y="2331239"/>
              <a:ext cx="1553379" cy="15533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 &amp; 2</a:t>
              </a:r>
            </a:p>
          </p:txBody>
        </p:sp>
      </p:grpSp>
      <p:grpSp>
        <p:nvGrpSpPr>
          <p:cNvPr id="5" name="Group 4">
            <a:extLst>
              <a:ext uri="{FF2B5EF4-FFF2-40B4-BE49-F238E27FC236}">
                <a16:creationId xmlns:a16="http://schemas.microsoft.com/office/drawing/2014/main" id="{788FF5E6-93D9-134D-81FF-BD266422133E}"/>
              </a:ext>
            </a:extLst>
          </p:cNvPr>
          <p:cNvGrpSpPr/>
          <p:nvPr/>
        </p:nvGrpSpPr>
        <p:grpSpPr>
          <a:xfrm>
            <a:off x="6369586" y="2828400"/>
            <a:ext cx="2055869" cy="1582214"/>
            <a:chOff x="6918685" y="3737556"/>
            <a:chExt cx="2055869" cy="1582214"/>
          </a:xfrm>
        </p:grpSpPr>
        <p:sp>
          <p:nvSpPr>
            <p:cNvPr id="15" name="Triangle 11">
              <a:extLst>
                <a:ext uri="{FF2B5EF4-FFF2-40B4-BE49-F238E27FC236}">
                  <a16:creationId xmlns:a16="http://schemas.microsoft.com/office/drawing/2014/main" id="{4C3FD583-A20D-5A47-81BF-D987524D9A56}"/>
                </a:ext>
              </a:extLst>
            </p:cNvPr>
            <p:cNvSpPr/>
            <p:nvPr/>
          </p:nvSpPr>
          <p:spPr>
            <a:xfrm rot="5953675">
              <a:off x="6970445" y="4269844"/>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FCCB161E-A2DC-064D-AA65-7D01620E619E}"/>
                </a:ext>
              </a:extLst>
            </p:cNvPr>
            <p:cNvSpPr/>
            <p:nvPr/>
          </p:nvSpPr>
          <p:spPr>
            <a:xfrm>
              <a:off x="7421175" y="3737556"/>
              <a:ext cx="1553379" cy="15533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 &amp; 3</a:t>
              </a:r>
            </a:p>
          </p:txBody>
        </p:sp>
      </p:grpSp>
      <p:sp>
        <p:nvSpPr>
          <p:cNvPr id="18" name="TextBox 17">
            <a:extLst>
              <a:ext uri="{FF2B5EF4-FFF2-40B4-BE49-F238E27FC236}">
                <a16:creationId xmlns:a16="http://schemas.microsoft.com/office/drawing/2014/main" id="{78F74704-B2A5-4E74-A3F4-C3C76B7CB304}"/>
              </a:ext>
            </a:extLst>
          </p:cNvPr>
          <p:cNvSpPr txBox="1"/>
          <p:nvPr/>
        </p:nvSpPr>
        <p:spPr>
          <a:xfrm>
            <a:off x="573326" y="5323789"/>
            <a:ext cx="7520242" cy="1161918"/>
          </a:xfrm>
          <a:prstGeom prst="rect">
            <a:avLst/>
          </a:prstGeom>
          <a:noFill/>
        </p:spPr>
        <p:txBody>
          <a:bodyPr wrap="square" lIns="0" tIns="0" rIns="0" bIns="0" rtlCol="0">
            <a:noAutofit/>
          </a:bodyPr>
          <a:lstStyle/>
          <a:p>
            <a:r>
              <a:rPr lang="en-US" sz="2400" b="1" dirty="0">
                <a:latin typeface="Arial"/>
                <a:cs typeface="Arial"/>
              </a:rPr>
              <a:t>Which issue should the branch try to address first?</a:t>
            </a:r>
          </a:p>
          <a:p>
            <a:r>
              <a:rPr lang="en-US" sz="2400" b="1" dirty="0">
                <a:latin typeface="Arial"/>
                <a:cs typeface="Arial"/>
              </a:rPr>
              <a:t>Can you set up a working group to tackle each problem?</a:t>
            </a:r>
          </a:p>
        </p:txBody>
      </p:sp>
    </p:spTree>
    <p:extLst>
      <p:ext uri="{BB962C8B-B14F-4D97-AF65-F5344CB8AC3E}">
        <p14:creationId xmlns:p14="http://schemas.microsoft.com/office/powerpoint/2010/main" val="193215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676" y="0"/>
            <a:ext cx="9475088" cy="1187795"/>
          </a:xfrm>
        </p:spPr>
        <p:txBody>
          <a:bodyPr/>
          <a:lstStyle/>
          <a:p>
            <a:r>
              <a:rPr lang="en-US" dirty="0">
                <a:latin typeface="Arial"/>
                <a:cs typeface="Arial"/>
              </a:rPr>
              <a:t>London  Production Division</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extLst>
              <p:ext uri="{D42A27DB-BD31-4B8C-83A1-F6EECF244321}">
                <p14:modId xmlns:p14="http://schemas.microsoft.com/office/powerpoint/2010/main" val="2054067317"/>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349073"/>
            <a:ext cx="9475088" cy="307777"/>
          </a:xfrm>
          <a:prstGeom prst="rect">
            <a:avLst/>
          </a:prstGeom>
          <a:noFill/>
        </p:spPr>
        <p:txBody>
          <a:bodyPr wrap="square" lIns="0" tIns="0" rIns="0" bIns="0" rtlCol="0">
            <a:spAutoFit/>
          </a:bodyPr>
          <a:lstStyle/>
          <a:p>
            <a:r>
              <a:rPr lang="en-GB" sz="2000" b="1" dirty="0">
                <a:latin typeface="Arial"/>
                <a:cs typeface="Arial"/>
              </a:rPr>
              <a:t>These can have reps on negotiation committees such as for PACT agreement</a:t>
            </a:r>
          </a:p>
        </p:txBody>
      </p:sp>
    </p:spTree>
    <p:extLst>
      <p:ext uri="{BB962C8B-B14F-4D97-AF65-F5344CB8AC3E}">
        <p14:creationId xmlns:p14="http://schemas.microsoft.com/office/powerpoint/2010/main" val="393652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4143" y="266137"/>
            <a:ext cx="8086987" cy="1139970"/>
          </a:xfrm>
        </p:spPr>
        <p:txBody>
          <a:bodyPr/>
          <a:lstStyle/>
          <a:p>
            <a:r>
              <a:rPr lang="en-US" dirty="0" err="1">
                <a:latin typeface="Arial"/>
                <a:cs typeface="Arial"/>
              </a:rPr>
              <a:t>Bectu</a:t>
            </a:r>
            <a:r>
              <a:rPr lang="en-US" dirty="0">
                <a:latin typeface="Arial"/>
                <a:cs typeface="Arial"/>
              </a:rPr>
              <a:t> sector </a:t>
            </a:r>
          </a:p>
        </p:txBody>
      </p:sp>
      <p:graphicFrame>
        <p:nvGraphicFramePr>
          <p:cNvPr id="3" name="Diagram 2"/>
          <p:cNvGraphicFramePr/>
          <p:nvPr>
            <p:extLst>
              <p:ext uri="{D42A27DB-BD31-4B8C-83A1-F6EECF244321}">
                <p14:modId xmlns:p14="http://schemas.microsoft.com/office/powerpoint/2010/main" val="462089319"/>
              </p:ext>
            </p:extLst>
          </p:nvPr>
        </p:nvGraphicFramePr>
        <p:xfrm>
          <a:off x="1119737" y="1313389"/>
          <a:ext cx="9870480" cy="506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30511" y="1591749"/>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President/Chair</a:t>
            </a:r>
          </a:p>
        </p:txBody>
      </p:sp>
      <p:sp>
        <p:nvSpPr>
          <p:cNvPr id="6" name="Rectangle 5"/>
          <p:cNvSpPr/>
          <p:nvPr/>
        </p:nvSpPr>
        <p:spPr>
          <a:xfrm>
            <a:off x="430511" y="2251370"/>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Secretary</a:t>
            </a:r>
          </a:p>
        </p:txBody>
      </p:sp>
      <p:sp>
        <p:nvSpPr>
          <p:cNvPr id="7" name="Rectangle 6"/>
          <p:cNvSpPr/>
          <p:nvPr/>
        </p:nvSpPr>
        <p:spPr>
          <a:xfrm>
            <a:off x="430511" y="2957952"/>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Committee</a:t>
            </a:r>
          </a:p>
        </p:txBody>
      </p:sp>
    </p:spTree>
    <p:extLst>
      <p:ext uri="{BB962C8B-B14F-4D97-AF65-F5344CB8AC3E}">
        <p14:creationId xmlns:p14="http://schemas.microsoft.com/office/powerpoint/2010/main" val="201290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07" y="878935"/>
            <a:ext cx="7597033" cy="784612"/>
          </a:xfrm>
        </p:spPr>
        <p:txBody>
          <a:bodyPr>
            <a:noAutofit/>
          </a:bodyPr>
          <a:lstStyle/>
          <a:p>
            <a:r>
              <a:rPr lang="en-US" sz="5400" dirty="0"/>
              <a:t>Branch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5653744"/>
              </p:ext>
            </p:extLst>
          </p:nvPr>
        </p:nvGraphicFramePr>
        <p:xfrm>
          <a:off x="1443207" y="1851414"/>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31429" y="3406835"/>
            <a:ext cx="2126807" cy="1384995"/>
          </a:xfrm>
          <a:prstGeom prst="rect">
            <a:avLst/>
          </a:prstGeom>
        </p:spPr>
        <p:txBody>
          <a:bodyPr wrap="square" lIns="0" tIns="0" rIns="0" bIns="0">
            <a:spAutoFit/>
          </a:bodyPr>
          <a:lstStyle/>
          <a:p>
            <a:r>
              <a:rPr lang="en-US" b="1" dirty="0">
                <a:latin typeface="Arial"/>
                <a:cs typeface="Arial"/>
              </a:rPr>
              <a:t>As part of your action plan find out who is your branch negotiation officer and </a:t>
            </a:r>
            <a:r>
              <a:rPr lang="en-US" b="1" dirty="0" err="1">
                <a:latin typeface="Arial"/>
                <a:cs typeface="Arial"/>
              </a:rPr>
              <a:t>organiser</a:t>
            </a:r>
            <a:r>
              <a:rPr lang="en-US" b="1" dirty="0">
                <a:latin typeface="Arial"/>
                <a:cs typeface="Arial"/>
              </a:rPr>
              <a:t>.</a:t>
            </a:r>
            <a:endParaRPr lang="en-US" b="1" dirty="0"/>
          </a:p>
        </p:txBody>
      </p:sp>
    </p:spTree>
    <p:extLst>
      <p:ext uri="{BB962C8B-B14F-4D97-AF65-F5344CB8AC3E}">
        <p14:creationId xmlns:p14="http://schemas.microsoft.com/office/powerpoint/2010/main" val="1312802630"/>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3" ma:contentTypeDescription="Create a new document." ma:contentTypeScope="" ma:versionID="017f794e8f59b8cff7f028998416f396">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86f9376a0d39daeadec670cad5d0a54f"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149ABD-805E-4A15-B1B6-95C190A077D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279D662-3354-4775-9C8E-E6BC971C1584}">
  <ds:schemaRefs>
    <ds:schemaRef ds:uri="http://schemas.microsoft.com/sharepoint/v3/contenttype/forms"/>
  </ds:schemaRefs>
</ds:datastoreItem>
</file>

<file path=customXml/itemProps3.xml><?xml version="1.0" encoding="utf-8"?>
<ds:datastoreItem xmlns:ds="http://schemas.openxmlformats.org/officeDocument/2006/customXml" ds:itemID="{0777C5A4-0C6F-4FF3-931D-1FFE0657F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TotalTime>7191</TotalTime>
  <Words>3264</Words>
  <Application>Microsoft Office PowerPoint</Application>
  <PresentationFormat>Widescreen</PresentationFormat>
  <Paragraphs>313</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Trebuchet MS</vt:lpstr>
      <vt:lpstr>Wingdings 3</vt:lpstr>
      <vt:lpstr>2019-01389-Template-Bectu-Powerpoint-template-Version-12-09-2019 (1)</vt:lpstr>
      <vt:lpstr>A branch </vt:lpstr>
      <vt:lpstr>Why does it matter what branch you are in?</vt:lpstr>
      <vt:lpstr>What happens when a new member joins Prospect/Bectu?</vt:lpstr>
      <vt:lpstr>A branch </vt:lpstr>
      <vt:lpstr>How is a branch democratic?</vt:lpstr>
      <vt:lpstr>Branch issues</vt:lpstr>
      <vt:lpstr>London  Production Division</vt:lpstr>
      <vt:lpstr>Bectu sector </vt:lpstr>
      <vt:lpstr>Branch support</vt:lpstr>
      <vt:lpstr>Prospect structure</vt:lpstr>
      <vt:lpstr>How do you get Prospect to  do something?</vt:lpstr>
      <vt:lpstr>The role of a rep</vt:lpstr>
      <vt:lpstr>Activity E: What do union reps do?</vt:lpstr>
      <vt:lpstr>Different types of reps</vt:lpstr>
      <vt:lpstr>Code of practice for Prospect/Bectu reps</vt:lpstr>
      <vt:lpstr>Code of practice for Prospect/Bectu reps </vt:lpstr>
      <vt:lpstr>Recap of the expected values and behaviour of reps</vt:lpstr>
      <vt:lpstr>Picking the right reps</vt:lpstr>
      <vt:lpstr>The branch and its data</vt:lpstr>
      <vt:lpstr>GDPR – things to remember</vt:lpstr>
      <vt:lpstr>GDPR – Don’t</vt:lpstr>
      <vt:lpstr>PowerPoint Presentation</vt:lpstr>
      <vt:lpstr>Activity F:  What would you do if?</vt:lpstr>
      <vt:lpstr>Activity G: Why people don’t join a union?</vt:lpstr>
      <vt:lpstr>Action plan so far…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lastModifiedBy>Kathryn Sharratt</cp:lastModifiedBy>
  <cp:revision>48</cp:revision>
  <cp:lastPrinted>2019-08-27T12:20:31Z</cp:lastPrinted>
  <dcterms:created xsi:type="dcterms:W3CDTF">2019-10-02T11:32:19Z</dcterms:created>
  <dcterms:modified xsi:type="dcterms:W3CDTF">2023-11-29T16:21:26Z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ies>
</file>