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34" r:id="rId26"/>
    <p:sldId id="589" r:id="rId27"/>
    <p:sldId id="552" r:id="rId28"/>
    <p:sldId id="580" r:id="rId29"/>
    <p:sldId id="5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3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114" d="100"/>
          <a:sy n="114" d="100"/>
        </p:scale>
        <p:origin x="35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0" d="100"/>
          <a:sy n="60" d="100"/>
        </p:scale>
        <p:origin x="1323"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2T15:32:24.620"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Cameras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Runners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South Wales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Western</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Scottish</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424299"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Cameras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Runners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Sound</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463327" y="2"/>
          <a:ext cx="3054832"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South Wales</a:t>
          </a:r>
        </a:p>
      </dsp:txBody>
      <dsp:txXfrm>
        <a:off x="1498473" y="35148"/>
        <a:ext cx="2984540"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Western</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Scottish</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p>
          <a:p>
            <a:endParaRPr lang="en-US" dirty="0">
              <a:latin typeface="Arial" charset="0"/>
              <a:cs typeface="Arial" charset="0"/>
            </a:endParaRPr>
          </a:p>
          <a:p>
            <a:r>
              <a:rPr lang="en-US" dirty="0">
                <a:latin typeface="Arial" charset="0"/>
                <a:cs typeface="Arial" charset="0"/>
              </a:rPr>
              <a:t>New tutor note; reminder we now have a new sector of Prospect; 4 in total; </a:t>
            </a:r>
          </a:p>
          <a:p>
            <a:endParaRPr lang="en-US" b="0" dirty="0">
              <a:latin typeface="Arial" charset="0"/>
              <a:cs typeface="Arial" charset="0"/>
            </a:endParaRPr>
          </a:p>
          <a:p>
            <a:r>
              <a:rPr lang="en-US" dirty="0" err="1">
                <a:latin typeface="Arial" charset="0"/>
                <a:cs typeface="Arial" charset="0"/>
              </a:rPr>
              <a:t>Bectu</a:t>
            </a:r>
            <a:r>
              <a:rPr lang="en-US" dirty="0">
                <a:latin typeface="Arial" charset="0"/>
                <a:cs typeface="Arial" charset="0"/>
              </a:rPr>
              <a:t> Sector,</a:t>
            </a:r>
          </a:p>
          <a:p>
            <a:r>
              <a:rPr lang="en-US" b="0" dirty="0">
                <a:latin typeface="Arial" charset="0"/>
                <a:cs typeface="Arial" charset="0"/>
              </a:rPr>
              <a:t>Public Sector</a:t>
            </a:r>
          </a:p>
          <a:p>
            <a:r>
              <a:rPr lang="en-US" dirty="0">
                <a:latin typeface="Arial" charset="0"/>
                <a:cs typeface="Arial" charset="0"/>
              </a:rPr>
              <a:t>Energy Sector</a:t>
            </a:r>
          </a:p>
          <a:p>
            <a:r>
              <a:rPr lang="en-US" sz="1400" b="0" dirty="0"/>
              <a:t>Information Technology and Telecoms Sector.</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a motion is </a:t>
            </a:r>
          </a:p>
          <a:p>
            <a:r>
              <a:rPr lang="en-US" sz="1200" kern="1200" dirty="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dirty="0">
                <a:solidFill>
                  <a:schemeClr val="tx1"/>
                </a:solidFill>
                <a:effectLst/>
                <a:latin typeface="+mn-lt"/>
                <a:ea typeface="+mn-ea"/>
                <a:cs typeface="+mn-cs"/>
              </a:rPr>
              <a:t>Passing a</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motion</a:t>
            </a:r>
            <a:r>
              <a:rPr lang="en-US" sz="1200" kern="1200" baseline="0" dirty="0">
                <a:solidFill>
                  <a:schemeClr val="tx1"/>
                </a:solidFill>
                <a:effectLst/>
                <a:latin typeface="+mn-lt"/>
                <a:ea typeface="+mn-ea"/>
                <a:cs typeface="+mn-cs"/>
              </a:rPr>
              <a:t> is the formal way to agree on an action</a:t>
            </a:r>
          </a:p>
          <a:p>
            <a:pPr marL="171450" indent="-171450">
              <a:buFont typeface="Arial"/>
              <a:buChar char="•"/>
            </a:pPr>
            <a:r>
              <a:rPr lang="en-US" sz="1200" kern="1200" baseline="0" dirty="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dirty="0">
                <a:solidFill>
                  <a:schemeClr val="tx1"/>
                </a:solidFill>
                <a:effectLst/>
                <a:latin typeface="+mn-lt"/>
                <a:ea typeface="+mn-ea"/>
                <a:cs typeface="+mn-cs"/>
              </a:rPr>
              <a:t>Once passed it becomes a resolution</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300" y="4229100"/>
            <a:ext cx="5930900" cy="3771900"/>
          </a:xfrm>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p>
          <a:p>
            <a:r>
              <a:rPr lang="en-GB" dirty="0"/>
              <a:t>Slide 18: It is worth mentioning to reps that during the changeover period to the new website from the old website, all the branch pages were disabled and have only recently been viewed again by members. As these are maintained by reps from each  individual branch, your branch page may be out of date. </a:t>
            </a:r>
          </a:p>
          <a:p>
            <a:endParaRPr lang="en-GB" dirty="0"/>
          </a:p>
          <a:p>
            <a:r>
              <a:rPr lang="en-GB" dirty="0"/>
              <a:t>2 roles dedicated to the </a:t>
            </a:r>
            <a:r>
              <a:rPr lang="en-GB" dirty="0" err="1"/>
              <a:t>ebranch</a:t>
            </a:r>
            <a:r>
              <a:rPr lang="en-GB" dirty="0"/>
              <a:t> are; </a:t>
            </a:r>
          </a:p>
          <a:p>
            <a:r>
              <a:rPr lang="en-GB" dirty="0" err="1"/>
              <a:t>Ebranch</a:t>
            </a:r>
            <a:r>
              <a:rPr lang="en-GB" dirty="0"/>
              <a:t> administrator – has access to update information and upload information onto the </a:t>
            </a:r>
            <a:r>
              <a:rPr lang="en-GB" dirty="0" err="1"/>
              <a:t>ebranch</a:t>
            </a:r>
            <a:r>
              <a:rPr lang="en-GB" dirty="0"/>
              <a:t>. (not a rep role)</a:t>
            </a:r>
          </a:p>
          <a:p>
            <a:r>
              <a:rPr lang="en-GB" dirty="0"/>
              <a:t>Communications Rep -  Also has access to update and upload but has access also to the bulk mail system to notify members in the branch of forthcoming events, meetings and information. </a:t>
            </a:r>
          </a:p>
          <a:p>
            <a:endParaRPr lang="en-GB" dirty="0"/>
          </a:p>
          <a:p>
            <a:r>
              <a:rPr lang="en-GB" dirty="0"/>
              <a:t>Please note the Secretary/assist, Chair/vice, membership and recruitment secretary all have automatic access to the </a:t>
            </a:r>
            <a:r>
              <a:rPr lang="en-GB" dirty="0" err="1"/>
              <a:t>ebranch</a:t>
            </a:r>
            <a:r>
              <a:rPr lang="en-GB" dirty="0"/>
              <a:t> and have access to the membership lists, new joiner and leavers.</a:t>
            </a:r>
          </a:p>
          <a:p>
            <a:endParaRPr lang="en-GB" dirty="0"/>
          </a:p>
          <a:p>
            <a:r>
              <a:rPr lang="en-GB" dirty="0"/>
              <a:t>NB: Lots of reps and members are frustrated with the </a:t>
            </a:r>
            <a:r>
              <a:rPr lang="en-GB" dirty="0" err="1"/>
              <a:t>Bectu</a:t>
            </a:r>
            <a:r>
              <a:rPr lang="en-GB" dirty="0"/>
              <a:t> website while the transition happens. </a:t>
            </a:r>
          </a:p>
          <a:p>
            <a:r>
              <a:rPr lang="en-GB" dirty="0"/>
              <a:t>Sometimes it is easier to find what you are looking for on the </a:t>
            </a:r>
            <a:r>
              <a:rPr lang="en-GB" dirty="0" err="1"/>
              <a:t>Bectu</a:t>
            </a:r>
            <a:r>
              <a:rPr lang="en-GB" dirty="0"/>
              <a:t> website by using a search engine rather than the </a:t>
            </a:r>
            <a:r>
              <a:rPr lang="en-GB" dirty="0" err="1"/>
              <a:t>Bectu</a:t>
            </a:r>
            <a:r>
              <a:rPr lang="en-GB" dirty="0"/>
              <a:t> website search function, while there are still the two websites running.</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p>
          <a:p>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dirty="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dirty="0">
                <a:latin typeface="Arial"/>
                <a:cs typeface="Arial"/>
              </a:rPr>
              <a:t>How do you get Prospect to</a:t>
            </a:r>
            <a:br>
              <a:rPr lang="en-US" sz="4800" dirty="0">
                <a:latin typeface="Arial"/>
                <a:cs typeface="Arial"/>
              </a:rPr>
            </a:br>
            <a:r>
              <a:rPr lang="en-US" sz="4800" dirty="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dirty="0">
              <a:latin typeface="Arial"/>
              <a:cs typeface="Arial"/>
            </a:endParaRPr>
          </a:p>
          <a:p>
            <a:r>
              <a:rPr lang="en-US" sz="2400" b="1" dirty="0">
                <a:latin typeface="Arial"/>
                <a:cs typeface="Arial"/>
              </a:rPr>
              <a:t>Motion: </a:t>
            </a:r>
            <a:r>
              <a:rPr lang="en-US" sz="2400" dirty="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dirty="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dirty="0">
                <a:latin typeface="Arial"/>
                <a:cs typeface="Arial"/>
              </a:rPr>
              <a:t>A </a:t>
            </a:r>
            <a:r>
              <a:rPr lang="en-US" sz="2400" b="1" dirty="0">
                <a:latin typeface="Arial"/>
                <a:cs typeface="Arial"/>
              </a:rPr>
              <a:t>motion</a:t>
            </a:r>
            <a:r>
              <a:rPr lang="en-US" sz="2400" dirty="0">
                <a:latin typeface="Arial"/>
                <a:cs typeface="Arial"/>
              </a:rPr>
              <a:t>:</a:t>
            </a:r>
            <a:endParaRPr lang="en-GB" sz="2400" dirty="0">
              <a:latin typeface="Arial"/>
              <a:cs typeface="Arial"/>
            </a:endParaRPr>
          </a:p>
          <a:p>
            <a:pPr lvl="0"/>
            <a:r>
              <a:rPr lang="en-US" sz="2400" dirty="0">
                <a:latin typeface="Arial"/>
                <a:cs typeface="Arial"/>
              </a:rPr>
              <a:t>Identifies an issue or problem</a:t>
            </a:r>
            <a:endParaRPr lang="en-GB" sz="2400" dirty="0">
              <a:latin typeface="Arial"/>
              <a:cs typeface="Arial"/>
            </a:endParaRPr>
          </a:p>
          <a:p>
            <a:pPr lvl="0"/>
            <a:r>
              <a:rPr lang="en-US" sz="2400" dirty="0">
                <a:latin typeface="Arial"/>
                <a:cs typeface="Arial"/>
              </a:rPr>
              <a:t>Describes an action to be taken</a:t>
            </a:r>
            <a:endParaRPr lang="en-GB" sz="2400" dirty="0">
              <a:latin typeface="Arial"/>
              <a:cs typeface="Arial"/>
            </a:endParaRPr>
          </a:p>
          <a:p>
            <a:pPr lvl="0"/>
            <a:r>
              <a:rPr lang="en-US" sz="2400" dirty="0">
                <a:latin typeface="Arial"/>
                <a:cs typeface="Arial"/>
              </a:rPr>
              <a:t>Identifies the people who are being asked to take the action (a conference, SEC, branch committee, etc.)</a:t>
            </a:r>
          </a:p>
          <a:p>
            <a:pPr lvl="0"/>
            <a:r>
              <a:rPr lang="en-US" sz="2400" dirty="0">
                <a:latin typeface="Arial"/>
                <a:cs typeface="Arial"/>
              </a:rPr>
              <a:t>More detail on </a:t>
            </a:r>
            <a:r>
              <a:rPr lang="en-US" sz="2400">
                <a:latin typeface="Arial"/>
                <a:cs typeface="Arial"/>
              </a:rPr>
              <a:t>page 32 </a:t>
            </a:r>
            <a:r>
              <a:rPr lang="en-US" sz="2400" dirty="0">
                <a:latin typeface="Arial"/>
                <a:cs typeface="Arial"/>
              </a:rPr>
              <a:t>of </a:t>
            </a:r>
            <a:r>
              <a:rPr lang="en-US" sz="2400">
                <a:latin typeface="Arial"/>
                <a:cs typeface="Arial"/>
              </a:rPr>
              <a:t>the workbook</a:t>
            </a:r>
            <a:endParaRPr lang="en-GB" sz="2400" dirty="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dirty="0"/>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dirty="0"/>
              <a:t>Responsibilities</a:t>
            </a:r>
          </a:p>
          <a:p>
            <a:pPr>
              <a:buClrTx/>
            </a:pPr>
            <a:r>
              <a:rPr lang="en-GB" sz="2400" dirty="0"/>
              <a:t>Act honestly, responsibly and with integrity.</a:t>
            </a:r>
          </a:p>
          <a:p>
            <a:pPr>
              <a:buClrTx/>
            </a:pPr>
            <a:r>
              <a:rPr lang="en-GB" sz="2400" dirty="0"/>
              <a:t>Communicate respectfully and honestly. </a:t>
            </a:r>
          </a:p>
          <a:p>
            <a:pPr>
              <a:buClrTx/>
            </a:pPr>
            <a:r>
              <a:rPr lang="en-GB" sz="2400" dirty="0"/>
              <a:t>Treat others with fairness, dignity, and respect. </a:t>
            </a:r>
          </a:p>
          <a:p>
            <a:pPr>
              <a:buClrTx/>
            </a:pPr>
            <a:r>
              <a:rPr lang="en-GB" sz="2400" dirty="0"/>
              <a:t>Encourage the open expression of views at meetings but accept collective responsibility for all decisions and policies once finalised.</a:t>
            </a:r>
          </a:p>
          <a:p>
            <a:pPr>
              <a:buClrTx/>
            </a:pPr>
            <a:r>
              <a:rPr lang="en-GB" sz="24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dirty="0">
                <a:latin typeface="Arial"/>
                <a:cs typeface="Arial"/>
              </a:rPr>
              <a:t>Code of practice for Prospect/</a:t>
            </a:r>
            <a:r>
              <a:rPr lang="en-GB" dirty="0" err="1">
                <a:latin typeface="Arial"/>
                <a:cs typeface="Arial"/>
              </a:rPr>
              <a:t>Bectu</a:t>
            </a:r>
            <a:r>
              <a:rPr lang="en-GB" dirty="0">
                <a:latin typeface="Arial"/>
                <a:cs typeface="Arial"/>
              </a:rPr>
              <a:t> reps</a:t>
            </a:r>
            <a:endParaRPr lang="en-GB" b="0" dirty="0">
              <a:latin typeface="Arial"/>
              <a:cs typeface="Arial"/>
            </a:endParaRPr>
          </a:p>
          <a:p>
            <a:endParaRPr lang="en-GB" dirty="0"/>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In representing Prospect/</a:t>
            </a:r>
            <a:r>
              <a:rPr lang="en-US" sz="2400" dirty="0" err="1">
                <a:latin typeface="Arial"/>
                <a:cs typeface="Arial"/>
              </a:rPr>
              <a:t>Bectu</a:t>
            </a:r>
            <a:r>
              <a:rPr lang="en-US" sz="2400" dirty="0">
                <a:latin typeface="Arial"/>
                <a:cs typeface="Arial"/>
              </a:rPr>
              <a:t>, representatives must:</a:t>
            </a:r>
          </a:p>
          <a:p>
            <a:pPr marL="457200" indent="-457200">
              <a:buFont typeface="Arial"/>
              <a:buChar char="•"/>
            </a:pPr>
            <a:r>
              <a:rPr lang="en-US" sz="2400" dirty="0">
                <a:latin typeface="Arial"/>
                <a:cs typeface="Arial"/>
              </a:rPr>
              <a:t>Only speak or act on behalf of Prospect/</a:t>
            </a:r>
            <a:r>
              <a:rPr lang="en-US" sz="2400" dirty="0" err="1">
                <a:latin typeface="Arial"/>
                <a:cs typeface="Arial"/>
              </a:rPr>
              <a:t>Bectu</a:t>
            </a:r>
            <a:r>
              <a:rPr lang="en-US" sz="2400" dirty="0">
                <a:latin typeface="Arial"/>
                <a:cs typeface="Arial"/>
              </a:rPr>
              <a:t> when </a:t>
            </a:r>
            <a:r>
              <a:rPr lang="en-US" sz="2400" dirty="0" err="1">
                <a:latin typeface="Arial"/>
                <a:cs typeface="Arial"/>
              </a:rPr>
              <a:t>authorised</a:t>
            </a:r>
            <a:r>
              <a:rPr lang="en-US" sz="2400" dirty="0">
                <a:latin typeface="Arial"/>
                <a:cs typeface="Arial"/>
              </a:rPr>
              <a:t> to do so and clarify the capacity in which you are speaking. </a:t>
            </a:r>
          </a:p>
          <a:p>
            <a:pPr marL="457200" indent="-457200">
              <a:buFont typeface="Arial"/>
              <a:buChar char="•"/>
            </a:pPr>
            <a:r>
              <a:rPr lang="en-US" sz="2400" dirty="0">
                <a:latin typeface="Arial"/>
                <a:cs typeface="Arial"/>
              </a:rPr>
              <a:t>Always be mindful of their responsibility to maintain and develop Prospect’s ethos and reputation.</a:t>
            </a:r>
          </a:p>
          <a:p>
            <a:pPr marL="457200" indent="-457200">
              <a:buFont typeface="Arial"/>
              <a:buChar char="•"/>
            </a:pPr>
            <a:r>
              <a:rPr lang="en-US" sz="2400" dirty="0">
                <a:latin typeface="Arial"/>
                <a:cs typeface="Arial"/>
              </a:rPr>
              <a:t>Declare any interests that may conflict with their role in Prospect/</a:t>
            </a:r>
            <a:r>
              <a:rPr lang="en-US" sz="2400" dirty="0" err="1">
                <a:latin typeface="Arial"/>
                <a:cs typeface="Arial"/>
              </a:rPr>
              <a:t>Bectu</a:t>
            </a:r>
            <a:r>
              <a:rPr lang="en-US" sz="2400" dirty="0">
                <a:latin typeface="Arial"/>
                <a:cs typeface="Arial"/>
              </a:rPr>
              <a:t>, for example in a professional or political capacity.</a:t>
            </a:r>
          </a:p>
          <a:p>
            <a:pPr marL="457200" indent="-457200">
              <a:buFont typeface="Arial"/>
              <a:buChar char="•"/>
            </a:pPr>
            <a:r>
              <a:rPr lang="en-US" sz="2400" dirty="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dirty="0">
                <a:latin typeface="Arial"/>
                <a:cs typeface="Arial"/>
              </a:rPr>
              <a:t>Not bring Prospect/</a:t>
            </a:r>
            <a:r>
              <a:rPr lang="en-US" sz="2400" dirty="0" err="1">
                <a:latin typeface="Arial"/>
                <a:cs typeface="Arial"/>
              </a:rPr>
              <a:t>Bectu</a:t>
            </a:r>
            <a:r>
              <a:rPr lang="en-US" sz="2400" dirty="0">
                <a:latin typeface="Arial"/>
                <a:cs typeface="Arial"/>
              </a:rPr>
              <a:t> into disrepute, including through the use of email, social and mainstream media and other internet sites. </a:t>
            </a: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reps</a:t>
            </a:r>
          </a:p>
        </p:txBody>
      </p:sp>
      <p:sp>
        <p:nvSpPr>
          <p:cNvPr id="3" name="Content Placeholder 2"/>
          <p:cNvSpPr>
            <a:spLocks noGrp="1"/>
          </p:cNvSpPr>
          <p:nvPr>
            <p:ph idx="1"/>
          </p:nvPr>
        </p:nvSpPr>
        <p:spPr/>
        <p:txBody>
          <a:bodyPr/>
          <a:lstStyle/>
          <a:p>
            <a:r>
              <a:rPr lang="en-GB" dirty="0"/>
              <a:t>Who do your colleagues listen to?</a:t>
            </a:r>
          </a:p>
          <a:p>
            <a:r>
              <a:rPr lang="en-GB" dirty="0"/>
              <a:t>Do other department/ management listen to them?</a:t>
            </a:r>
          </a:p>
          <a:p>
            <a:r>
              <a:rPr lang="en-GB" dirty="0"/>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a:p>
            <a:pPr marL="0" indent="0">
              <a:buClr>
                <a:schemeClr val="tx1"/>
              </a:buClr>
              <a:buNone/>
            </a:pPr>
            <a:r>
              <a:rPr lang="en-GB" sz="1800" dirty="0">
                <a:latin typeface="Arial" panose="020B0604020202020204" pitchFamily="34" charset="0"/>
                <a:cs typeface="Arial" panose="020B0604020202020204" pitchFamily="34" charset="0"/>
              </a:rPr>
              <a:t>*New template agreement added to the course resource area for reps to formalise their own agreement with the employer around Data needs. </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In groups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dirty="0">
                <a:latin typeface="Arial"/>
                <a:cs typeface="Arial"/>
              </a:rPr>
              <a:t>Activity G: Why people don</a:t>
            </a:r>
            <a:r>
              <a:rPr lang="mr-IN" sz="4000" dirty="0">
                <a:latin typeface="Arial"/>
                <a:cs typeface="Arial"/>
              </a:rPr>
              <a:t>’</a:t>
            </a:r>
            <a:r>
              <a:rPr lang="en-US" sz="4000"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dirty="0" err="1">
                <a:latin typeface="Arial" panose="020B0604020202020204" pitchFamily="34" charset="0"/>
                <a:cs typeface="Arial" panose="020B0604020202020204" pitchFamily="34" charset="0"/>
              </a:rPr>
              <a:t>infurther</a:t>
            </a:r>
            <a:r>
              <a:rPr lang="en-GB" sz="2400" dirty="0">
                <a:latin typeface="Arial" panose="020B0604020202020204" pitchFamily="34" charset="0"/>
                <a:cs typeface="Arial" panose="020B0604020202020204" pitchFamily="34" charset="0"/>
              </a:rPr>
              <a:t>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dirty="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dirty="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3297958036"/>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dirty="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dirty="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dirty="0">
                <a:latin typeface="Arial"/>
                <a:cs typeface="Arial"/>
              </a:rPr>
              <a:t>In between meetings, the committee can discuss an issue that arises and </a:t>
            </a:r>
            <a:br>
              <a:rPr lang="en-US" sz="2200" i="1" dirty="0">
                <a:latin typeface="Arial"/>
                <a:cs typeface="Arial"/>
              </a:rPr>
            </a:br>
            <a:r>
              <a:rPr lang="en-US" sz="2200" i="1" dirty="0">
                <a:latin typeface="Arial"/>
                <a:cs typeface="Arial"/>
              </a:rPr>
              <a:t>an action decided on</a:t>
            </a:r>
            <a:r>
              <a:rPr lang="en-GB" sz="2200" i="1" dirty="0">
                <a:latin typeface="Arial"/>
                <a:cs typeface="Arial"/>
              </a:rPr>
              <a:t>.</a:t>
            </a:r>
            <a:endParaRPr lang="en-US" sz="2200" i="1" dirty="0">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dirty="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dirty="0">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14016" cy="1187795"/>
          </a:xfrm>
        </p:spPr>
        <p:txBody>
          <a:bodyPr/>
          <a:lstStyle/>
          <a:p>
            <a:r>
              <a:rPr lang="en-US" dirty="0">
                <a:latin typeface="Arial"/>
                <a:cs typeface="Arial"/>
              </a:rPr>
              <a:t>Regional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88460730"/>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dirty="0">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3" ma:contentTypeDescription="Create a new document." ma:contentTypeScope="" ma:versionID="017f794e8f59b8cff7f028998416f396">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86f9376a0d39daeadec670cad5d0a54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848DE-5527-483D-8166-7A2CC04D671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011ACA-79DA-4DE5-B951-6B1F0CE67DF4}">
  <ds:schemaRefs>
    <ds:schemaRef ds:uri="http://schemas.microsoft.com/sharepoint/v3/contenttype/forms"/>
  </ds:schemaRefs>
</ds:datastoreItem>
</file>

<file path=customXml/itemProps3.xml><?xml version="1.0" encoding="utf-8"?>
<ds:datastoreItem xmlns:ds="http://schemas.openxmlformats.org/officeDocument/2006/customXml" ds:itemID="{41A4B4B2-E54E-47E7-B3FD-797469E7C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7209</TotalTime>
  <Words>3263</Words>
  <Application>Microsoft Office PowerPoint</Application>
  <PresentationFormat>Widescreen</PresentationFormat>
  <Paragraphs>313</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Regional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PowerPoint Presentation</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49</cp:revision>
  <cp:lastPrinted>2019-08-27T12:20:31Z</cp:lastPrinted>
  <dcterms:created xsi:type="dcterms:W3CDTF">2019-10-02T11:32:19Z</dcterms:created>
  <dcterms:modified xsi:type="dcterms:W3CDTF">2023-11-29T16:23:26Z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