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13"/>
  </p:notesMasterIdLst>
  <p:handoutMasterIdLst>
    <p:handoutMasterId r:id="rId14"/>
  </p:handoutMasterIdLst>
  <p:sldIdLst>
    <p:sldId id="667" r:id="rId5"/>
    <p:sldId id="668" r:id="rId6"/>
    <p:sldId id="660" r:id="rId7"/>
    <p:sldId id="659" r:id="rId8"/>
    <p:sldId id="661" r:id="rId9"/>
    <p:sldId id="663" r:id="rId10"/>
    <p:sldId id="664" r:id="rId11"/>
    <p:sldId id="591" r:id="rId12"/>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8">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FE99E-A231-4788-A3C0-E3555D8FDC66}" v="30" dt="2022-01-19T12:18:59.162"/>
    <p1510:client id="{F6B5856A-5B16-4E86-A2F3-E52FDDE7DD36}" v="4" dt="2022-01-20T11:48:10.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46"/>
    <p:restoredTop sz="64354"/>
  </p:normalViewPr>
  <p:slideViewPr>
    <p:cSldViewPr snapToGrid="0" snapToObjects="1">
      <p:cViewPr varScale="1">
        <p:scale>
          <a:sx n="60" d="100"/>
          <a:sy n="60" d="100"/>
        </p:scale>
        <p:origin x="1302" y="3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8" d="100"/>
          <a:sy n="88" d="100"/>
        </p:scale>
        <p:origin x="-3870" y="-120"/>
      </p:cViewPr>
      <p:guideLst>
        <p:guide orient="horz" pos="2880"/>
        <p:guide pos="2160"/>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S::kathryn.sharratt@prospect.org.uk::97cf956a-b3a7-4e73-864d-44684f77c5c1" providerId="AD" clId="Web-{F6B5856A-5B16-4E86-A2F3-E52FDDE7DD36}"/>
    <pc:docChg chg="modSld">
      <pc:chgData name="Kathryn Sharratt" userId="S::kathryn.sharratt@prospect.org.uk::97cf956a-b3a7-4e73-864d-44684f77c5c1" providerId="AD" clId="Web-{F6B5856A-5B16-4E86-A2F3-E52FDDE7DD36}" dt="2022-01-20T11:48:07.832" v="2" actId="20577"/>
      <pc:docMkLst>
        <pc:docMk/>
      </pc:docMkLst>
      <pc:sldChg chg="modSp">
        <pc:chgData name="Kathryn Sharratt" userId="S::kathryn.sharratt@prospect.org.uk::97cf956a-b3a7-4e73-864d-44684f77c5c1" providerId="AD" clId="Web-{F6B5856A-5B16-4E86-A2F3-E52FDDE7DD36}" dt="2022-01-20T11:48:07.832" v="2" actId="20577"/>
        <pc:sldMkLst>
          <pc:docMk/>
          <pc:sldMk cId="72649935" sldId="661"/>
        </pc:sldMkLst>
        <pc:spChg chg="mod">
          <ac:chgData name="Kathryn Sharratt" userId="S::kathryn.sharratt@prospect.org.uk::97cf956a-b3a7-4e73-864d-44684f77c5c1" providerId="AD" clId="Web-{F6B5856A-5B16-4E86-A2F3-E52FDDE7DD36}" dt="2022-01-20T11:48:07.832" v="2" actId="20577"/>
          <ac:spMkLst>
            <pc:docMk/>
            <pc:sldMk cId="72649935" sldId="661"/>
            <ac:spMk id="3" creationId="{00000000-0000-0000-0000-000000000000}"/>
          </ac:spMkLst>
        </pc:spChg>
      </pc:sldChg>
    </pc:docChg>
  </pc:docChgLst>
  <pc:docChgLst>
    <pc:chgData name="Martin Roberts" userId="S::martin.roberts@prospect.org.uk::809e680c-7cbe-4ca5-8db2-be1c15666466" providerId="AD" clId="Web-{155FE99E-A231-4788-A3C0-E3555D8FDC66}"/>
    <pc:docChg chg="modSld">
      <pc:chgData name="Martin Roberts" userId="S::martin.roberts@prospect.org.uk::809e680c-7cbe-4ca5-8db2-be1c15666466" providerId="AD" clId="Web-{155FE99E-A231-4788-A3C0-E3555D8FDC66}" dt="2022-01-19T12:18:58.678" v="28" actId="20577"/>
      <pc:docMkLst>
        <pc:docMk/>
      </pc:docMkLst>
      <pc:sldChg chg="modSp">
        <pc:chgData name="Martin Roberts" userId="S::martin.roberts@prospect.org.uk::809e680c-7cbe-4ca5-8db2-be1c15666466" providerId="AD" clId="Web-{155FE99E-A231-4788-A3C0-E3555D8FDC66}" dt="2022-01-19T12:18:58.678" v="28" actId="20577"/>
        <pc:sldMkLst>
          <pc:docMk/>
          <pc:sldMk cId="307989998" sldId="663"/>
        </pc:sldMkLst>
        <pc:spChg chg="mod">
          <ac:chgData name="Martin Roberts" userId="S::martin.roberts@prospect.org.uk::809e680c-7cbe-4ca5-8db2-be1c15666466" providerId="AD" clId="Web-{155FE99E-A231-4788-A3C0-E3555D8FDC66}" dt="2022-01-19T12:18:58.678" v="28" actId="20577"/>
          <ac:spMkLst>
            <pc:docMk/>
            <pc:sldMk cId="307989998" sldId="66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3ED57F4F-9769-4068-8817-21F98B4EFC21}" type="datetimeFigureOut">
              <a:rPr lang="en-GB" smtClean="0"/>
              <a:t>20/01/2022</a:t>
            </a:fld>
            <a:endParaRPr lang="en-GB"/>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47ADB674-563F-49D1-84D4-2DE501C6AFA9}" type="slidenum">
              <a:rPr lang="en-GB" smtClean="0"/>
              <a:t>‹#›</a:t>
            </a:fld>
            <a:endParaRPr lang="en-GB"/>
          </a:p>
        </p:txBody>
      </p:sp>
    </p:spTree>
    <p:extLst>
      <p:ext uri="{BB962C8B-B14F-4D97-AF65-F5344CB8AC3E}">
        <p14:creationId xmlns:p14="http://schemas.microsoft.com/office/powerpoint/2010/main" val="1609352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1/20/2022</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activity is designed to open up issues of stress and mental health</a:t>
            </a:r>
          </a:p>
          <a:p>
            <a:r>
              <a:rPr lang="en-GB" sz="1200" kern="1200" dirty="0">
                <a:solidFill>
                  <a:schemeClr val="tx1"/>
                </a:solidFill>
                <a:effectLst/>
                <a:latin typeface="+mn-lt"/>
                <a:ea typeface="+mn-ea"/>
                <a:cs typeface="+mn-cs"/>
              </a:rPr>
              <a:t>Split into groups allow 40minutes for activity and 20 minutes for feedback</a:t>
            </a:r>
          </a:p>
          <a:p>
            <a:r>
              <a:rPr lang="en-GB" sz="1200" kern="1200" dirty="0">
                <a:solidFill>
                  <a:schemeClr val="tx1"/>
                </a:solidFill>
                <a:effectLst/>
                <a:latin typeface="+mn-lt"/>
                <a:ea typeface="+mn-ea"/>
                <a:cs typeface="+mn-cs"/>
              </a:rPr>
              <a:t>Read the scenario below and in groups come up with a strategy to take to management.</a:t>
            </a:r>
          </a:p>
          <a:p>
            <a:pPr lvl="0"/>
            <a:r>
              <a:rPr lang="en-GB" sz="1200" kern="1200" dirty="0">
                <a:solidFill>
                  <a:schemeClr val="tx1"/>
                </a:solidFill>
                <a:effectLst/>
                <a:latin typeface="+mn-lt"/>
                <a:ea typeface="+mn-ea"/>
                <a:cs typeface="+mn-cs"/>
              </a:rPr>
              <a:t>What do you need to know from members?</a:t>
            </a:r>
          </a:p>
          <a:p>
            <a:pPr lvl="0"/>
            <a:r>
              <a:rPr lang="en-GB" sz="1200" kern="1200" dirty="0">
                <a:solidFill>
                  <a:schemeClr val="tx1"/>
                </a:solidFill>
                <a:effectLst/>
                <a:latin typeface="+mn-lt"/>
                <a:ea typeface="+mn-ea"/>
                <a:cs typeface="+mn-cs"/>
              </a:rPr>
              <a:t>How can you get this information?</a:t>
            </a:r>
          </a:p>
          <a:p>
            <a:pPr lvl="0"/>
            <a:r>
              <a:rPr lang="en-GB" sz="1200" kern="1200" dirty="0">
                <a:solidFill>
                  <a:schemeClr val="tx1"/>
                </a:solidFill>
                <a:effectLst/>
                <a:latin typeface="+mn-lt"/>
                <a:ea typeface="+mn-ea"/>
                <a:cs typeface="+mn-cs"/>
              </a:rPr>
              <a:t>What will be your ‘fog-horn message’ to management?</a:t>
            </a:r>
          </a:p>
          <a:p>
            <a:pPr lvl="0"/>
            <a:r>
              <a:rPr lang="en-GB" sz="1200" kern="1200" dirty="0">
                <a:solidFill>
                  <a:schemeClr val="tx1"/>
                </a:solidFill>
                <a:effectLst/>
                <a:latin typeface="+mn-lt"/>
                <a:ea typeface="+mn-ea"/>
                <a:cs typeface="+mn-cs"/>
              </a:rPr>
              <a:t>How can members contribute to these negotiations?</a:t>
            </a:r>
          </a:p>
          <a:p>
            <a:r>
              <a:rPr lang="en-GB" sz="1200" kern="1200" dirty="0">
                <a:solidFill>
                  <a:schemeClr val="tx1"/>
                </a:solidFill>
                <a:effectLst/>
                <a:latin typeface="+mn-lt"/>
                <a:ea typeface="+mn-ea"/>
                <a:cs typeface="+mn-cs"/>
              </a:rPr>
              <a:t>Use the outline negotiating plan to formulate the upcoming meeting.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sort of things we are looking for:</a:t>
            </a:r>
          </a:p>
          <a:p>
            <a:pPr lvl="0"/>
            <a:r>
              <a:rPr lang="en-GB" sz="1200" b="1" kern="1200" dirty="0">
                <a:solidFill>
                  <a:schemeClr val="tx1"/>
                </a:solidFill>
                <a:effectLst/>
                <a:latin typeface="+mn-lt"/>
                <a:ea typeface="+mn-ea"/>
                <a:cs typeface="+mn-cs"/>
              </a:rPr>
              <a:t>What do you need to know from members? </a:t>
            </a:r>
            <a:r>
              <a:rPr lang="en-GB" sz="1200" kern="1200" dirty="0">
                <a:solidFill>
                  <a:schemeClr val="tx1"/>
                </a:solidFill>
                <a:effectLst/>
                <a:latin typeface="+mn-lt"/>
                <a:ea typeface="+mn-ea"/>
                <a:cs typeface="+mn-cs"/>
              </a:rPr>
              <a:t> What sort of changes do they want. </a:t>
            </a: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How can you get this information? </a:t>
            </a:r>
            <a:r>
              <a:rPr lang="en-GB" sz="1200" kern="1200" dirty="0">
                <a:solidFill>
                  <a:schemeClr val="tx1"/>
                </a:solidFill>
                <a:effectLst/>
                <a:latin typeface="+mn-lt"/>
                <a:ea typeface="+mn-ea"/>
                <a:cs typeface="+mn-cs"/>
              </a:rPr>
              <a:t>Stress survey, how much unpaid work is being done survey, meeting</a:t>
            </a:r>
          </a:p>
          <a:p>
            <a:pPr lvl="0"/>
            <a:r>
              <a:rPr lang="en-GB" sz="1200" b="1" kern="1200" dirty="0">
                <a:solidFill>
                  <a:schemeClr val="tx1"/>
                </a:solidFill>
                <a:effectLst/>
                <a:latin typeface="+mn-lt"/>
                <a:ea typeface="+mn-ea"/>
                <a:cs typeface="+mn-cs"/>
              </a:rPr>
              <a:t>What will be your ‘fog-horn message’ to management? </a:t>
            </a:r>
            <a:r>
              <a:rPr lang="en-GB" sz="1200" kern="1200" dirty="0">
                <a:solidFill>
                  <a:schemeClr val="tx1"/>
                </a:solidFill>
                <a:effectLst/>
                <a:latin typeface="+mn-lt"/>
                <a:ea typeface="+mn-ea"/>
                <a:cs typeface="+mn-cs"/>
              </a:rPr>
              <a:t>A nice place to work</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 more unpaid hours</a:t>
            </a:r>
          </a:p>
          <a:p>
            <a:pPr lvl="0"/>
            <a:r>
              <a:rPr lang="en-GB" sz="1200" b="1" kern="1200" dirty="0">
                <a:solidFill>
                  <a:schemeClr val="tx1"/>
                </a:solidFill>
                <a:effectLst/>
                <a:latin typeface="+mn-lt"/>
                <a:ea typeface="+mn-ea"/>
                <a:cs typeface="+mn-cs"/>
              </a:rPr>
              <a:t>How can members contribute to these negotiations? </a:t>
            </a:r>
            <a:r>
              <a:rPr lang="en-GB" sz="1200" kern="1200" dirty="0">
                <a:solidFill>
                  <a:schemeClr val="tx1"/>
                </a:solidFill>
                <a:effectLst/>
                <a:latin typeface="+mn-lt"/>
                <a:ea typeface="+mn-ea"/>
                <a:cs typeface="+mn-cs"/>
              </a:rPr>
              <a:t>Attending</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meetings filling in survey</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159785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 through page 46 &amp; 47 of the workbook drawing out the bullet points on the slide.</a:t>
            </a:r>
          </a:p>
          <a:p>
            <a:r>
              <a:rPr lang="en-GB" sz="1200" kern="1200" dirty="0">
                <a:solidFill>
                  <a:schemeClr val="tx1"/>
                </a:solidFill>
                <a:effectLst/>
                <a:latin typeface="+mn-lt"/>
                <a:ea typeface="+mn-ea"/>
                <a:cs typeface="+mn-cs"/>
              </a:rPr>
              <a:t>Key points are that both employers and members need to see that Prospect is needed and makes things happen. </a:t>
            </a:r>
          </a:p>
        </p:txBody>
      </p:sp>
      <p:sp>
        <p:nvSpPr>
          <p:cNvPr id="4" name="Slide Number Placeholder 3"/>
          <p:cNvSpPr>
            <a:spLocks noGrp="1"/>
          </p:cNvSpPr>
          <p:nvPr>
            <p:ph type="sldNum" sz="quarter" idx="10"/>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76477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Win as much as you can!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Split the group into three or four teams (three is more manageable!)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Give each player a copy of the handout and each team two colour-matched cards: one X and one 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Give them a few minutes to read the brief and to discuss their approach with other team members.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Make sure everyone understands what they’re doing. You will need to send the teams’ representatives outside for the bonus round conferences.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Run each round discretely: “everyone ready?” or “3, 2, 1…” “Play” and mark up the results. Remind everyone when you get to rounds three and six that they are worth more and the teams can consult each other via a representative.</a:t>
            </a:r>
          </a:p>
          <a:p>
            <a:r>
              <a:rPr lang="en-GB" b="1" dirty="0"/>
              <a:t>O</a:t>
            </a:r>
            <a:r>
              <a:rPr lang="en-US" b="1" dirty="0"/>
              <a:t>n tutor notes is suggested set up on flip chart</a:t>
            </a:r>
          </a:p>
          <a:p>
            <a:r>
              <a:rPr lang="en-GB" sz="1200" b="1" kern="1200" dirty="0">
                <a:solidFill>
                  <a:schemeClr val="tx1"/>
                </a:solidFill>
                <a:effectLst/>
                <a:latin typeface="+mn-lt"/>
                <a:ea typeface="+mn-ea"/>
                <a:cs typeface="+mn-cs"/>
              </a:rPr>
              <a:t>Feedback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exercise is principally an ice-breaker or a bit of light relief in the middle of a long course. But it does have some useful lessons. Get the group to discuss what they took out of it. Prompt if the following key words and concepts do not come out…</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What was the objective?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does ‘win as much as you can’ mean? Win for whom? Your team, or the group as a whole?</a:t>
            </a:r>
          </a:p>
          <a:p>
            <a:pPr lvl="0"/>
            <a:r>
              <a:rPr lang="en-GB" sz="1200" kern="1200" dirty="0">
                <a:solidFill>
                  <a:schemeClr val="tx1"/>
                </a:solidFill>
                <a:effectLst/>
                <a:latin typeface="+mn-lt"/>
                <a:ea typeface="+mn-ea"/>
                <a:cs typeface="+mn-cs"/>
              </a:rPr>
              <a:t>Which objective was most likely to yield a reasonable result for your team?</a:t>
            </a:r>
          </a:p>
          <a:p>
            <a:r>
              <a:rPr lang="en-GB" sz="1200" b="1" kern="1200" dirty="0">
                <a:solidFill>
                  <a:schemeClr val="tx1"/>
                </a:solidFill>
                <a:effectLst/>
                <a:latin typeface="+mn-lt"/>
                <a:ea typeface="+mn-ea"/>
                <a:cs typeface="+mn-cs"/>
              </a:rPr>
              <a:t>Competition v cooperation</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Aggressive competition can leave everyone worse off</a:t>
            </a:r>
          </a:p>
          <a:p>
            <a:pPr lvl="0"/>
            <a:r>
              <a:rPr lang="en-GB" sz="1200" kern="1200" dirty="0">
                <a:solidFill>
                  <a:schemeClr val="tx1"/>
                </a:solidFill>
                <a:effectLst/>
                <a:latin typeface="+mn-lt"/>
                <a:ea typeface="+mn-ea"/>
                <a:cs typeface="+mn-cs"/>
              </a:rPr>
              <a:t>‘Win-win’ game, versus zero-sum game</a:t>
            </a:r>
          </a:p>
          <a:p>
            <a:pPr lvl="0"/>
            <a:r>
              <a:rPr lang="en-GB" sz="1200" kern="1200" dirty="0">
                <a:solidFill>
                  <a:schemeClr val="tx1"/>
                </a:solidFill>
                <a:effectLst/>
                <a:latin typeface="+mn-lt"/>
                <a:ea typeface="+mn-ea"/>
                <a:cs typeface="+mn-cs"/>
              </a:rPr>
              <a:t>What would be the best strategy to maximise the amount of money of the group as a whole? (Answer – everyone play’s Y all the time: yields £13 each, and £39 in total. The most any one team can win is £26, and this would be at the expense of the others both losing £13.)</a:t>
            </a:r>
          </a:p>
          <a:p>
            <a:r>
              <a:rPr lang="en-GB" sz="1200" b="1" kern="1200" dirty="0">
                <a:solidFill>
                  <a:schemeClr val="tx1"/>
                </a:solidFill>
                <a:effectLst/>
                <a:latin typeface="+mn-lt"/>
                <a:ea typeface="+mn-ea"/>
                <a:cs typeface="+mn-cs"/>
              </a:rPr>
              <a:t>Trust</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Within teams as well as between teams?!</a:t>
            </a:r>
          </a:p>
          <a:p>
            <a:pPr lvl="0"/>
            <a:r>
              <a:rPr lang="en-GB" sz="1200" kern="1200" dirty="0">
                <a:solidFill>
                  <a:schemeClr val="tx1"/>
                </a:solidFill>
                <a:effectLst/>
                <a:latin typeface="+mn-lt"/>
                <a:ea typeface="+mn-ea"/>
                <a:cs typeface="+mn-cs"/>
              </a:rPr>
              <a:t>Once trust has been lost – it is difficult to get back and it can lead to a spiral of destruction</a:t>
            </a:r>
          </a:p>
          <a:p>
            <a:pPr lvl="0"/>
            <a:r>
              <a:rPr lang="en-GB" sz="1200" kern="1200" dirty="0">
                <a:solidFill>
                  <a:schemeClr val="tx1"/>
                </a:solidFill>
                <a:effectLst/>
                <a:latin typeface="+mn-lt"/>
                <a:ea typeface="+mn-ea"/>
                <a:cs typeface="+mn-cs"/>
              </a:rPr>
              <a:t>Destructive acts can be self-destructive!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Note: anything over £20 in total for the group is pretty good going.</a:t>
            </a:r>
            <a:r>
              <a:rPr lang="en-GB" dirty="0">
                <a:effectLst/>
              </a:rPr>
              <a:t> </a:t>
            </a:r>
            <a:endParaRPr lang="en-US" b="1" dirty="0"/>
          </a:p>
        </p:txBody>
      </p:sp>
      <p:sp>
        <p:nvSpPr>
          <p:cNvPr id="4" name="Slide Number Placeholder 3"/>
          <p:cNvSpPr>
            <a:spLocks noGrp="1"/>
          </p:cNvSpPr>
          <p:nvPr>
            <p:ph type="sldNum" sz="quarter" idx="10"/>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156475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role-play exercise and the planning process that participants will undertake in order to carry it out will help them to:</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Understand what an effective negotiating plan looks like and how to put it into practice</a:t>
            </a:r>
          </a:p>
          <a:p>
            <a:pPr lvl="0"/>
            <a:r>
              <a:rPr lang="en-GB" sz="1200" kern="1200" dirty="0">
                <a:solidFill>
                  <a:schemeClr val="tx1"/>
                </a:solidFill>
                <a:effectLst/>
                <a:latin typeface="+mn-lt"/>
                <a:ea typeface="+mn-ea"/>
                <a:cs typeface="+mn-cs"/>
              </a:rPr>
              <a:t>Evaluate negotiating positions</a:t>
            </a:r>
          </a:p>
          <a:p>
            <a:pPr lvl="0"/>
            <a:r>
              <a:rPr lang="en-GB" sz="1200" kern="1200" dirty="0">
                <a:solidFill>
                  <a:schemeClr val="tx1"/>
                </a:solidFill>
                <a:effectLst/>
                <a:latin typeface="+mn-lt"/>
                <a:ea typeface="+mn-ea"/>
                <a:cs typeface="+mn-cs"/>
              </a:rPr>
              <a:t>Demonstrate a range of negotiating skills and roles</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Delivery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Participants should be pointed page 37 &amp; 38. This is a scenario based upon a workplace equal opportunities issue. You will need to give them 10 minutes to read through the scenario. Also ask them to read page 38 Stationery State Equal ops policy.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Allocate each participant to either the management or trade union side [Management page 39 &amp; Union page 41] using your knowledge of their experience and personal style to do this. You should try and work on the basis of having 2 sets of negotiation role plays going 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Their task is:</a:t>
            </a:r>
          </a:p>
          <a:p>
            <a:pPr lvl="0"/>
            <a:r>
              <a:rPr lang="en-GB" sz="1200" kern="1200" dirty="0">
                <a:solidFill>
                  <a:schemeClr val="tx1"/>
                </a:solidFill>
                <a:effectLst/>
                <a:latin typeface="+mn-lt"/>
                <a:ea typeface="+mn-ea"/>
                <a:cs typeface="+mn-cs"/>
              </a:rPr>
              <a:t>To agree their objectives for these negotiations, based on the negotiation scenario</a:t>
            </a:r>
          </a:p>
          <a:p>
            <a:pPr lvl="0"/>
            <a:r>
              <a:rPr lang="en-GB" sz="1200" kern="1200" dirty="0">
                <a:solidFill>
                  <a:schemeClr val="tx1"/>
                </a:solidFill>
                <a:effectLst/>
                <a:latin typeface="+mn-lt"/>
                <a:ea typeface="+mn-ea"/>
                <a:cs typeface="+mn-cs"/>
              </a:rPr>
              <a:t>To allocate each person within the team an agreed role in the negotiations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Give each group should use the Negotiation planning sheet on page 43 which they can use to capture their understanding of the situation, what they want to achieve, what they believe the other side’s position to be, and what arguments they will use to progress their case.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They have 30 minutes to prepare for the negotiations. Check on their progress while they are in their pre-meetings. Try to make sure that they have correctly interpreted the information in the scenario – sometimes there is a misunderstanding, or people make extra things up! – but don’t try to shape their bargaining agenda. If you think it looks a bit problematic, you can tell them that in feedback if it causes difficulties, or even if they get lucky and it doesn’t.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NB the briefing in their packs on page 51 does remind them about the possibility of informally meeting the other side to solicit more information, clarify the situation, sound out positions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 point this out to them if it looks as though they are losing the plot.</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1256746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negotiation meeting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each ‘union’ group to use the Negotiation Planning &amp; Observation sheet on page 44. They will need this to help reflect on the meeting.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meeting will be a maximum of 30 minutes in total, including any adjournments. This information is included in their packs.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Intervene in the meeting periodically, to get them to reflect on what they think has been going on. Suitable junctures for intervention could be:</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If one side has clearly misunderstood the other and is ploughing on regardless</a:t>
            </a:r>
          </a:p>
          <a:p>
            <a:pPr lvl="0"/>
            <a:r>
              <a:rPr lang="en-GB" sz="1200" kern="1200" dirty="0">
                <a:solidFill>
                  <a:schemeClr val="tx1"/>
                </a:solidFill>
                <a:effectLst/>
                <a:latin typeface="+mn-lt"/>
                <a:ea typeface="+mn-ea"/>
                <a:cs typeface="+mn-cs"/>
              </a:rPr>
              <a:t>If it looks as though the negotiating lead is departing from the plan and others are not asking for an adjournment</a:t>
            </a:r>
          </a:p>
          <a:p>
            <a:pPr lvl="0"/>
            <a:r>
              <a:rPr lang="en-GB" sz="1200" kern="1200" dirty="0">
                <a:solidFill>
                  <a:schemeClr val="tx1"/>
                </a:solidFill>
                <a:effectLst/>
                <a:latin typeface="+mn-lt"/>
                <a:ea typeface="+mn-ea"/>
                <a:cs typeface="+mn-cs"/>
              </a:rPr>
              <a:t>If there is no progress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they are just talking/shouting across the table</a:t>
            </a:r>
          </a:p>
          <a:p>
            <a:pPr lvl="0"/>
            <a:r>
              <a:rPr lang="en-GB" sz="1200" kern="1200" dirty="0">
                <a:solidFill>
                  <a:schemeClr val="tx1"/>
                </a:solidFill>
                <a:effectLst/>
                <a:latin typeface="+mn-lt"/>
                <a:ea typeface="+mn-ea"/>
                <a:cs typeface="+mn-cs"/>
              </a:rPr>
              <a:t>A display of inappropriate behaviour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talking across each other/the other side, dismissive body language </a:t>
            </a:r>
            <a:r>
              <a:rPr lang="en-GB" sz="1200" kern="1200" dirty="0" err="1">
                <a:solidFill>
                  <a:schemeClr val="tx1"/>
                </a:solidFill>
                <a:effectLst/>
                <a:latin typeface="+mn-lt"/>
                <a:ea typeface="+mn-ea"/>
                <a:cs typeface="+mn-cs"/>
              </a:rPr>
              <a:t>etc</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 will need to use your judgement about whether to tell them what you think is going wrong and ‘re-set’ them to a more positive point in the meeting; or whether to just suggest they adjourn and re-group (or a combination of these – you could stage an adjournment and talk separately with one or both of the sides).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When there is 5 minutes to go – tell them that time is nearly up and they have 5 minutes to wrap up the meeting and agree a way forward (if this is possible).</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952307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rPr>
              <a:t>Once the meeting is over</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Lead a discussion about how it went. Tutors should give feedback and observations first, including about the interventions – ensure everyone has understood why interventions were necessary and what their purpose was.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Then – did the teams feel that they met their objectives? On reflection, did they feel their objectives were realistic? Did the negotiation meeting make them aware of factors they didn’t previously know about? Did they think they got to a reasonable agreed position?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Reinforce that negotiations happen for a purpose, not as rituals – if they don’t use the opportunity to negotiate effectively and reach an agreed position they are not representing members well.</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186925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Finish off end of training.  Ask if there are any questions</a:t>
            </a:r>
          </a:p>
          <a:p>
            <a:r>
              <a:rPr lang="en-GB" sz="1200" kern="1200">
                <a:solidFill>
                  <a:schemeClr val="tx1"/>
                </a:solidFill>
                <a:effectLst/>
                <a:latin typeface="+mn-lt"/>
                <a:ea typeface="+mn-ea"/>
                <a:cs typeface="+mn-cs"/>
              </a:rPr>
              <a:t>Give out feedback and collect any completed expenses forms</a:t>
            </a:r>
            <a:r>
              <a:rPr lang="en-GB">
                <a:effectLst/>
              </a:rPr>
              <a:t> </a:t>
            </a:r>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219915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0479" y="642443"/>
            <a:ext cx="1805116"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7388" y="0"/>
            <a:ext cx="413461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78" y="0"/>
            <a:ext cx="7462748" cy="6857999"/>
          </a:xfrm>
        </p:spPr>
        <p:txBody>
          <a:bodyPr anchor="t">
            <a:normAutofit/>
          </a:bodyPr>
          <a:lstStyle/>
          <a:p>
            <a:br>
              <a:rPr lang="en-GB" sz="3000" dirty="0"/>
            </a:br>
            <a:r>
              <a:rPr lang="en-GB" sz="3000" dirty="0"/>
              <a:t>Activity J: Getting your message across</a:t>
            </a:r>
          </a:p>
        </p:txBody>
      </p:sp>
      <p:sp>
        <p:nvSpPr>
          <p:cNvPr id="3" name="Content Placeholder 2"/>
          <p:cNvSpPr>
            <a:spLocks noGrp="1"/>
          </p:cNvSpPr>
          <p:nvPr>
            <p:ph idx="1"/>
          </p:nvPr>
        </p:nvSpPr>
        <p:spPr>
          <a:xfrm>
            <a:off x="814978" y="545431"/>
            <a:ext cx="7761695" cy="6312567"/>
          </a:xfrm>
        </p:spPr>
        <p:txBody>
          <a:bodyPr anchor="ctr">
            <a:normAutofit/>
          </a:bodyPr>
          <a:lstStyle/>
          <a:p>
            <a:pPr marL="0" indent="0">
              <a:buNone/>
            </a:pPr>
            <a:r>
              <a:rPr lang="en-GB" sz="2500" dirty="0"/>
              <a:t>Read the scenario below and in groups come up with </a:t>
            </a:r>
            <a:br>
              <a:rPr lang="en-GB" sz="2500" dirty="0"/>
            </a:br>
            <a:r>
              <a:rPr lang="en-GB" sz="2500" dirty="0"/>
              <a:t>a strategy to take to management.</a:t>
            </a:r>
          </a:p>
          <a:p>
            <a:r>
              <a:rPr lang="en-GB" sz="2500" dirty="0"/>
              <a:t>What do you need to know from members?</a:t>
            </a:r>
          </a:p>
          <a:p>
            <a:r>
              <a:rPr lang="en-GB" sz="2500" dirty="0"/>
              <a:t>How can you get this information?</a:t>
            </a:r>
          </a:p>
          <a:p>
            <a:r>
              <a:rPr lang="en-GB" sz="2500" dirty="0"/>
              <a:t>What will be your ‘foghorn message’ to management?</a:t>
            </a:r>
          </a:p>
          <a:p>
            <a:r>
              <a:rPr lang="en-GB" sz="2500" dirty="0"/>
              <a:t>How can members contribute to these negotiations?</a:t>
            </a:r>
          </a:p>
          <a:p>
            <a:pPr marL="0" indent="0">
              <a:buNone/>
            </a:pPr>
            <a:r>
              <a:rPr lang="en-GB" sz="2500" dirty="0"/>
              <a:t>Use the outline negotiating plan to formulate the upcoming meeting.</a:t>
            </a:r>
          </a:p>
          <a:p>
            <a:pPr marL="0" indent="0">
              <a:buNone/>
            </a:pPr>
            <a:endParaRPr lang="en-GB" dirty="0"/>
          </a:p>
        </p:txBody>
      </p:sp>
    </p:spTree>
    <p:extLst>
      <p:ext uri="{BB962C8B-B14F-4D97-AF65-F5344CB8AC3E}">
        <p14:creationId xmlns:p14="http://schemas.microsoft.com/office/powerpoint/2010/main" val="184005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269" y="0"/>
            <a:ext cx="7145423" cy="6858000"/>
          </a:xfrm>
        </p:spPr>
        <p:txBody>
          <a:bodyPr anchor="t">
            <a:normAutofit/>
          </a:bodyPr>
          <a:lstStyle/>
          <a:p>
            <a:br>
              <a:rPr lang="en-GB" sz="3000" dirty="0"/>
            </a:br>
            <a:r>
              <a:rPr lang="en-GB" sz="3000" dirty="0"/>
              <a:t>Making the most of recognition</a:t>
            </a:r>
          </a:p>
        </p:txBody>
      </p:sp>
      <p:sp>
        <p:nvSpPr>
          <p:cNvPr id="3" name="Content Placeholder 2"/>
          <p:cNvSpPr>
            <a:spLocks noGrp="1"/>
          </p:cNvSpPr>
          <p:nvPr>
            <p:ph idx="1"/>
          </p:nvPr>
        </p:nvSpPr>
        <p:spPr>
          <a:xfrm>
            <a:off x="750269" y="0"/>
            <a:ext cx="7809005" cy="6858000"/>
          </a:xfrm>
        </p:spPr>
        <p:txBody>
          <a:bodyPr anchor="ctr">
            <a:normAutofit/>
          </a:bodyPr>
          <a:lstStyle/>
          <a:p>
            <a:r>
              <a:rPr lang="en-GB" sz="2500" dirty="0"/>
              <a:t>Collective bargaining is a precious asset</a:t>
            </a:r>
          </a:p>
          <a:p>
            <a:r>
              <a:rPr lang="en-GB" sz="2500" dirty="0"/>
              <a:t>The relationship needs managing</a:t>
            </a:r>
          </a:p>
          <a:p>
            <a:r>
              <a:rPr lang="en-GB" sz="2500" dirty="0"/>
              <a:t>Do your homework</a:t>
            </a:r>
          </a:p>
          <a:p>
            <a:r>
              <a:rPr lang="en-GB" sz="2500" dirty="0"/>
              <a:t>Foghorn message</a:t>
            </a:r>
          </a:p>
          <a:p>
            <a:r>
              <a:rPr lang="en-GB" sz="2500" dirty="0"/>
              <a:t>Skills: Needs identification and needs creation</a:t>
            </a:r>
          </a:p>
          <a:p>
            <a:r>
              <a:rPr lang="en-GB" sz="2500" dirty="0"/>
              <a:t>Organisational needs and personal needs</a:t>
            </a:r>
          </a:p>
        </p:txBody>
      </p:sp>
    </p:spTree>
    <p:extLst>
      <p:ext uri="{BB962C8B-B14F-4D97-AF65-F5344CB8AC3E}">
        <p14:creationId xmlns:p14="http://schemas.microsoft.com/office/powerpoint/2010/main" val="330625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5" y="0"/>
            <a:ext cx="7633480" cy="6858000"/>
          </a:xfrm>
        </p:spPr>
        <p:txBody>
          <a:bodyPr anchor="ctr">
            <a:normAutofit/>
          </a:bodyPr>
          <a:lstStyle/>
          <a:p>
            <a:r>
              <a:rPr lang="en-GB" b="0" dirty="0"/>
              <a:t>Session 6:</a:t>
            </a:r>
            <a:br>
              <a:rPr lang="en-GB" dirty="0"/>
            </a:br>
            <a:r>
              <a:rPr lang="en-GB" dirty="0"/>
              <a:t>Negotiations in practice</a:t>
            </a:r>
          </a:p>
        </p:txBody>
      </p:sp>
    </p:spTree>
    <p:extLst>
      <p:ext uri="{BB962C8B-B14F-4D97-AF65-F5344CB8AC3E}">
        <p14:creationId xmlns:p14="http://schemas.microsoft.com/office/powerpoint/2010/main" val="2030888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5" y="0"/>
            <a:ext cx="7315789" cy="6858000"/>
          </a:xfrm>
        </p:spPr>
        <p:txBody>
          <a:bodyPr anchor="t">
            <a:normAutofit/>
          </a:bodyPr>
          <a:lstStyle/>
          <a:p>
            <a:br>
              <a:rPr lang="en-GB" sz="3000" dirty="0"/>
            </a:br>
            <a:r>
              <a:rPr lang="en-GB" sz="3000" dirty="0"/>
              <a:t>Activity G: The X Y game </a:t>
            </a:r>
          </a:p>
        </p:txBody>
      </p:sp>
      <p:sp>
        <p:nvSpPr>
          <p:cNvPr id="3" name="Content Placeholder 2"/>
          <p:cNvSpPr>
            <a:spLocks noGrp="1"/>
          </p:cNvSpPr>
          <p:nvPr>
            <p:ph idx="1"/>
          </p:nvPr>
        </p:nvSpPr>
        <p:spPr>
          <a:xfrm>
            <a:off x="801516" y="0"/>
            <a:ext cx="7315789" cy="6858000"/>
          </a:xfrm>
        </p:spPr>
        <p:txBody>
          <a:bodyPr anchor="ctr">
            <a:normAutofit/>
          </a:bodyPr>
          <a:lstStyle/>
          <a:p>
            <a:pPr marL="0" indent="0">
              <a:buNone/>
            </a:pPr>
            <a:r>
              <a:rPr lang="en-GB" sz="2500" b="1" dirty="0"/>
              <a:t>Win as much as you can</a:t>
            </a:r>
          </a:p>
          <a:p>
            <a:pPr marL="0" indent="0">
              <a:buNone/>
            </a:pPr>
            <a:r>
              <a:rPr lang="en-GB" sz="2500" dirty="0"/>
              <a:t>For six successive rounds, you and your team will choose either an X or a Y. Each round’s profit or loss depends on the pattern of choices made by your team and the other teams.</a:t>
            </a:r>
          </a:p>
        </p:txBody>
      </p:sp>
    </p:spTree>
    <p:extLst>
      <p:ext uri="{BB962C8B-B14F-4D97-AF65-F5344CB8AC3E}">
        <p14:creationId xmlns:p14="http://schemas.microsoft.com/office/powerpoint/2010/main" val="1071061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48" y="0"/>
            <a:ext cx="9436623" cy="6857999"/>
          </a:xfrm>
        </p:spPr>
        <p:txBody>
          <a:bodyPr anchor="t">
            <a:normAutofit/>
          </a:bodyPr>
          <a:lstStyle/>
          <a:p>
            <a:br>
              <a:rPr lang="en-GB" sz="3000" dirty="0"/>
            </a:br>
            <a:r>
              <a:rPr lang="en-GB" sz="3000" dirty="0"/>
              <a:t>Activity H: Negotiations at Stationery State</a:t>
            </a:r>
          </a:p>
        </p:txBody>
      </p:sp>
      <p:sp>
        <p:nvSpPr>
          <p:cNvPr id="3" name="Content Placeholder 2"/>
          <p:cNvSpPr>
            <a:spLocks noGrp="1"/>
          </p:cNvSpPr>
          <p:nvPr>
            <p:ph idx="1"/>
          </p:nvPr>
        </p:nvSpPr>
        <p:spPr>
          <a:xfrm>
            <a:off x="796848" y="-304799"/>
            <a:ext cx="7320457" cy="7162799"/>
          </a:xfrm>
        </p:spPr>
        <p:txBody>
          <a:bodyPr anchor="ctr">
            <a:normAutofit/>
          </a:bodyPr>
          <a:lstStyle/>
          <a:p>
            <a:pPr marL="0" indent="0">
              <a:buNone/>
            </a:pPr>
            <a:r>
              <a:rPr lang="en-GB" sz="2500" dirty="0">
                <a:latin typeface="Arial"/>
                <a:cs typeface="Arial"/>
              </a:rPr>
              <a:t>In your pre-meeting you should read through the information on Stationery State, plus the additional material for your team</a:t>
            </a:r>
          </a:p>
        </p:txBody>
      </p:sp>
    </p:spTree>
    <p:extLst>
      <p:ext uri="{BB962C8B-B14F-4D97-AF65-F5344CB8AC3E}">
        <p14:creationId xmlns:p14="http://schemas.microsoft.com/office/powerpoint/2010/main" val="72649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48" y="1"/>
            <a:ext cx="9436623" cy="7307178"/>
          </a:xfrm>
        </p:spPr>
        <p:txBody>
          <a:bodyPr anchor="t">
            <a:normAutofit/>
          </a:bodyPr>
          <a:lstStyle/>
          <a:p>
            <a:br>
              <a:rPr lang="en-GB" sz="3000" dirty="0"/>
            </a:br>
            <a:r>
              <a:rPr lang="en-GB" sz="3000" dirty="0"/>
              <a:t>Activity H: The meeting</a:t>
            </a:r>
          </a:p>
        </p:txBody>
      </p:sp>
      <p:sp>
        <p:nvSpPr>
          <p:cNvPr id="3" name="Content Placeholder 2"/>
          <p:cNvSpPr>
            <a:spLocks noGrp="1"/>
          </p:cNvSpPr>
          <p:nvPr>
            <p:ph idx="1"/>
          </p:nvPr>
        </p:nvSpPr>
        <p:spPr>
          <a:xfrm>
            <a:off x="796848" y="1"/>
            <a:ext cx="7304415" cy="6857998"/>
          </a:xfrm>
        </p:spPr>
        <p:txBody>
          <a:bodyPr anchor="ctr">
            <a:normAutofit/>
          </a:bodyPr>
          <a:lstStyle/>
          <a:p>
            <a:pPr marL="0" indent="0">
              <a:buNone/>
            </a:pPr>
            <a:r>
              <a:rPr lang="en-GB" sz="2500" dirty="0">
                <a:latin typeface="Arial"/>
                <a:cs typeface="Arial"/>
              </a:rPr>
              <a:t>You have 30 mins for your meeting. This includes adjournments. The tutor will adjourn halfway through to reflect how it is going.</a:t>
            </a:r>
            <a:endParaRPr lang="en-GB" sz="2500" dirty="0"/>
          </a:p>
        </p:txBody>
      </p:sp>
    </p:spTree>
    <p:extLst>
      <p:ext uri="{BB962C8B-B14F-4D97-AF65-F5344CB8AC3E}">
        <p14:creationId xmlns:p14="http://schemas.microsoft.com/office/powerpoint/2010/main" val="30798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992" y="0"/>
            <a:ext cx="9261059" cy="6857999"/>
          </a:xfrm>
        </p:spPr>
        <p:txBody>
          <a:bodyPr anchor="t">
            <a:noAutofit/>
          </a:bodyPr>
          <a:lstStyle/>
          <a:p>
            <a:br>
              <a:rPr lang="en-GB" sz="3000" dirty="0"/>
            </a:br>
            <a:r>
              <a:rPr lang="en-GB" sz="3000" dirty="0"/>
              <a:t>Activity H:  The Feedback</a:t>
            </a:r>
          </a:p>
        </p:txBody>
      </p:sp>
      <p:sp>
        <p:nvSpPr>
          <p:cNvPr id="3" name="Content Placeholder 2"/>
          <p:cNvSpPr>
            <a:spLocks noGrp="1"/>
          </p:cNvSpPr>
          <p:nvPr>
            <p:ph idx="1"/>
          </p:nvPr>
        </p:nvSpPr>
        <p:spPr>
          <a:xfrm>
            <a:off x="796848" y="1"/>
            <a:ext cx="7589028" cy="6857999"/>
          </a:xfrm>
        </p:spPr>
        <p:txBody>
          <a:bodyPr anchor="ctr">
            <a:normAutofit/>
          </a:bodyPr>
          <a:lstStyle/>
          <a:p>
            <a:pPr marL="0" indent="0">
              <a:buNone/>
            </a:pPr>
            <a:r>
              <a:rPr lang="en-GB" sz="2500" dirty="0"/>
              <a:t>How did you get on?</a:t>
            </a:r>
          </a:p>
        </p:txBody>
      </p:sp>
    </p:spTree>
    <p:extLst>
      <p:ext uri="{BB962C8B-B14F-4D97-AF65-F5344CB8AC3E}">
        <p14:creationId xmlns:p14="http://schemas.microsoft.com/office/powerpoint/2010/main" val="54161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826" y="705853"/>
            <a:ext cx="7386395" cy="6152148"/>
          </a:xfrm>
        </p:spPr>
        <p:txBody>
          <a:bodyPr>
            <a:normAutofit/>
          </a:bodyPr>
          <a:lstStyle/>
          <a:p>
            <a:r>
              <a:rPr lang="en-US" sz="6500" dirty="0">
                <a:solidFill>
                  <a:schemeClr val="accent1"/>
                </a:solidFill>
              </a:rPr>
              <a:t>Any Questions?</a:t>
            </a:r>
          </a:p>
        </p:txBody>
      </p:sp>
    </p:spTree>
    <p:extLst>
      <p:ext uri="{BB962C8B-B14F-4D97-AF65-F5344CB8AC3E}">
        <p14:creationId xmlns:p14="http://schemas.microsoft.com/office/powerpoint/2010/main" val="1477571385"/>
      </p:ext>
    </p:extLst>
  </p:cSld>
  <p:clrMapOvr>
    <a:masterClrMapping/>
  </p:clrMapOvr>
</p:sld>
</file>

<file path=ppt/theme/theme1.xml><?xml version="1.0" encoding="utf-8"?>
<a:theme xmlns:a="http://schemas.openxmlformats.org/drawingml/2006/main" name="2019-01388-Template-Prospect-Powerpoint-template-Version-12-09-2019">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PPT-2019" id="{5FA888B5-2446-A74F-9193-EB4C4ED29CF5}" vid="{AA30CE0A-CFA3-4C4B-BFF3-D41AEF84E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4" ma:contentTypeDescription="Create a new document." ma:contentTypeScope="" ma:versionID="9396d207cea9de6b27abd6d0787bfd01">
  <xsd:schema xmlns:xsd="http://www.w3.org/2001/XMLSchema" xmlns:xs="http://www.w3.org/2001/XMLSchema" xmlns:p="http://schemas.microsoft.com/office/2006/metadata/properties" xmlns:ns2="0ecf5486-e989-4379-bfee-e9488933998c" targetNamespace="http://schemas.microsoft.com/office/2006/metadata/properties" ma:root="true" ma:fieldsID="3d08859f4a1f20abe31355dd31e33838" ns2:_="">
    <xsd:import namespace="0ecf5486-e989-4379-bfee-e948893399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21585A-E8B5-437B-8538-4E0CEF3880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B62669-18B3-46F1-ADE1-4C60958FBD08}">
  <ds:schemaRefs>
    <ds:schemaRef ds:uri="http://schemas.microsoft.com/sharepoint/v3/contenttype/forms"/>
  </ds:schemaRefs>
</ds:datastoreItem>
</file>

<file path=customXml/itemProps3.xml><?xml version="1.0" encoding="utf-8"?>
<ds:datastoreItem xmlns:ds="http://schemas.openxmlformats.org/officeDocument/2006/customXml" ds:itemID="{1CE911A9-CC43-42DE-B169-E4F85982CCA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15222</TotalTime>
  <Words>1611</Words>
  <Application>Microsoft Office PowerPoint</Application>
  <PresentationFormat>Widescreen</PresentationFormat>
  <Paragraphs>122</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2019-01388-Template-Prospect-Powerpoint-template-Version-12-09-2019</vt:lpstr>
      <vt:lpstr> Activity J: Getting your message across</vt:lpstr>
      <vt:lpstr> Making the most of recognition</vt:lpstr>
      <vt:lpstr>Session 6: Negotiations in practice</vt:lpstr>
      <vt:lpstr> Activity G: The X Y game </vt:lpstr>
      <vt:lpstr> Activity H: Negotiations at Stationery State</vt:lpstr>
      <vt:lpstr> Activity H: The meeting</vt:lpstr>
      <vt:lpstr> Activity H:  The Feedback</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Martin Roberts</cp:lastModifiedBy>
  <cp:revision>126</cp:revision>
  <cp:lastPrinted>2020-01-20T13:31:36Z</cp:lastPrinted>
  <dcterms:created xsi:type="dcterms:W3CDTF">2019-10-02T11:31:35Z</dcterms:created>
  <dcterms:modified xsi:type="dcterms:W3CDTF">2022-01-20T11:48:15Z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ies>
</file>