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5"/>
  </p:notesMasterIdLst>
  <p:handoutMasterIdLst>
    <p:handoutMasterId r:id="rId56"/>
  </p:handoutMasterIdLst>
  <p:sldIdLst>
    <p:sldId id="508" r:id="rId2"/>
    <p:sldId id="509" r:id="rId3"/>
    <p:sldId id="510" r:id="rId4"/>
    <p:sldId id="511" r:id="rId5"/>
    <p:sldId id="518" r:id="rId6"/>
    <p:sldId id="594" r:id="rId7"/>
    <p:sldId id="514" r:id="rId8"/>
    <p:sldId id="513" r:id="rId9"/>
    <p:sldId id="512" r:id="rId10"/>
    <p:sldId id="519" r:id="rId11"/>
    <p:sldId id="550" r:id="rId12"/>
    <p:sldId id="551" r:id="rId13"/>
    <p:sldId id="522" r:id="rId14"/>
    <p:sldId id="520" r:id="rId15"/>
    <p:sldId id="563" r:id="rId16"/>
    <p:sldId id="517" r:id="rId17"/>
    <p:sldId id="516" r:id="rId18"/>
    <p:sldId id="575" r:id="rId19"/>
    <p:sldId id="524" r:id="rId20"/>
    <p:sldId id="525" r:id="rId21"/>
    <p:sldId id="554" r:id="rId22"/>
    <p:sldId id="553" r:id="rId23"/>
    <p:sldId id="576" r:id="rId24"/>
    <p:sldId id="577" r:id="rId25"/>
    <p:sldId id="535" r:id="rId26"/>
    <p:sldId id="581" r:id="rId27"/>
    <p:sldId id="582" r:id="rId28"/>
    <p:sldId id="564" r:id="rId29"/>
    <p:sldId id="583" r:id="rId30"/>
    <p:sldId id="578" r:id="rId31"/>
    <p:sldId id="559" r:id="rId32"/>
    <p:sldId id="579" r:id="rId33"/>
    <p:sldId id="584" r:id="rId34"/>
    <p:sldId id="585" r:id="rId35"/>
    <p:sldId id="537" r:id="rId36"/>
    <p:sldId id="573" r:id="rId37"/>
    <p:sldId id="574" r:id="rId38"/>
    <p:sldId id="586" r:id="rId39"/>
    <p:sldId id="587" r:id="rId40"/>
    <p:sldId id="588" r:id="rId41"/>
    <p:sldId id="589" r:id="rId42"/>
    <p:sldId id="545" r:id="rId43"/>
    <p:sldId id="590" r:id="rId44"/>
    <p:sldId id="547" r:id="rId45"/>
    <p:sldId id="552" r:id="rId46"/>
    <p:sldId id="568" r:id="rId47"/>
    <p:sldId id="591" r:id="rId48"/>
    <p:sldId id="555" r:id="rId49"/>
    <p:sldId id="561" r:id="rId50"/>
    <p:sldId id="580" r:id="rId51"/>
    <p:sldId id="592" r:id="rId52"/>
    <p:sldId id="572" r:id="rId53"/>
    <p:sldId id="593" r:id="rId54"/>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A36DAB-AE29-4F19-A89D-0ECECEFE7ED5}" v="98" dt="2023-08-14T12:20:12.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86" y="96"/>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4068"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rosby" userId="S::simon.crosby@prospect.org.uk::fbb50ce9-cafe-4d37-b81b-970b78b7a3ad" providerId="AD" clId="Web-{65B29040-D114-7A46-BCA4-6911394B78E3}"/>
    <pc:docChg chg="addSld delSld modSld">
      <pc:chgData name="Simon Crosby" userId="S::simon.crosby@prospect.org.uk::fbb50ce9-cafe-4d37-b81b-970b78b7a3ad" providerId="AD" clId="Web-{65B29040-D114-7A46-BCA4-6911394B78E3}" dt="2022-03-08T11:01:20.929" v="4"/>
      <pc:docMkLst>
        <pc:docMk/>
      </pc:docMkLst>
      <pc:sldChg chg="delSp modSp mod modClrScheme chgLayout">
        <pc:chgData name="Simon Crosby" userId="S::simon.crosby@prospect.org.uk::fbb50ce9-cafe-4d37-b81b-970b78b7a3ad" providerId="AD" clId="Web-{65B29040-D114-7A46-BCA4-6911394B78E3}" dt="2022-03-08T11:01:20.929" v="4"/>
        <pc:sldMkLst>
          <pc:docMk/>
          <pc:sldMk cId="2782556960" sldId="508"/>
        </pc:sldMkLst>
        <pc:spChg chg="mod ord">
          <ac:chgData name="Simon Crosby" userId="S::simon.crosby@prospect.org.uk::fbb50ce9-cafe-4d37-b81b-970b78b7a3ad" providerId="AD" clId="Web-{65B29040-D114-7A46-BCA4-6911394B78E3}" dt="2022-03-08T11:01:00.725" v="2"/>
          <ac:spMkLst>
            <pc:docMk/>
            <pc:sldMk cId="2782556960" sldId="508"/>
            <ac:spMk id="2" creationId="{00000000-0000-0000-0000-000000000000}"/>
          </ac:spMkLst>
        </pc:spChg>
        <pc:spChg chg="mod">
          <ac:chgData name="Simon Crosby" userId="S::simon.crosby@prospect.org.uk::fbb50ce9-cafe-4d37-b81b-970b78b7a3ad" providerId="AD" clId="Web-{65B29040-D114-7A46-BCA4-6911394B78E3}" dt="2022-03-08T11:01:08.600" v="3" actId="20577"/>
          <ac:spMkLst>
            <pc:docMk/>
            <pc:sldMk cId="2782556960" sldId="508"/>
            <ac:spMk id="3" creationId="{00000000-0000-0000-0000-000000000000}"/>
          </ac:spMkLst>
        </pc:spChg>
        <pc:picChg chg="del">
          <ac:chgData name="Simon Crosby" userId="S::simon.crosby@prospect.org.uk::fbb50ce9-cafe-4d37-b81b-970b78b7a3ad" providerId="AD" clId="Web-{65B29040-D114-7A46-BCA4-6911394B78E3}" dt="2022-03-08T11:01:20.929" v="4"/>
          <ac:picMkLst>
            <pc:docMk/>
            <pc:sldMk cId="2782556960" sldId="508"/>
            <ac:picMk id="10" creationId="{00000000-0000-0000-0000-000000000000}"/>
          </ac:picMkLst>
        </pc:picChg>
      </pc:sldChg>
      <pc:sldChg chg="new del">
        <pc:chgData name="Simon Crosby" userId="S::simon.crosby@prospect.org.uk::fbb50ce9-cafe-4d37-b81b-970b78b7a3ad" providerId="AD" clId="Web-{65B29040-D114-7A46-BCA4-6911394B78E3}" dt="2022-03-08T11:00:55.975" v="1"/>
        <pc:sldMkLst>
          <pc:docMk/>
          <pc:sldMk cId="208124475" sldId="594"/>
        </pc:sldMkLst>
      </pc:sldChg>
    </pc:docChg>
  </pc:docChgLst>
  <pc:docChgLst>
    <pc:chgData name="Kathryn Sharratt" userId="97cf956a-b3a7-4e73-864d-44684f77c5c1" providerId="ADAL" clId="{B5A36DAB-AE29-4F19-A89D-0ECECEFE7ED5}"/>
    <pc:docChg chg="custSel modSld">
      <pc:chgData name="Kathryn Sharratt" userId="97cf956a-b3a7-4e73-864d-44684f77c5c1" providerId="ADAL" clId="{B5A36DAB-AE29-4F19-A89D-0ECECEFE7ED5}" dt="2023-08-14T12:20:12.633" v="284" actId="20577"/>
      <pc:docMkLst>
        <pc:docMk/>
      </pc:docMkLst>
      <pc:sldChg chg="modSp mod">
        <pc:chgData name="Kathryn Sharratt" userId="97cf956a-b3a7-4e73-864d-44684f77c5c1" providerId="ADAL" clId="{B5A36DAB-AE29-4F19-A89D-0ECECEFE7ED5}" dt="2023-08-10T09:11:14.984" v="166" actId="20577"/>
        <pc:sldMkLst>
          <pc:docMk/>
          <pc:sldMk cId="2782556960" sldId="508"/>
        </pc:sldMkLst>
        <pc:spChg chg="mod">
          <ac:chgData name="Kathryn Sharratt" userId="97cf956a-b3a7-4e73-864d-44684f77c5c1" providerId="ADAL" clId="{B5A36DAB-AE29-4F19-A89D-0ECECEFE7ED5}" dt="2023-08-10T09:11:14.984" v="166" actId="20577"/>
          <ac:spMkLst>
            <pc:docMk/>
            <pc:sldMk cId="2782556960" sldId="508"/>
            <ac:spMk id="3" creationId="{00000000-0000-0000-0000-000000000000}"/>
          </ac:spMkLst>
        </pc:spChg>
      </pc:sldChg>
      <pc:sldChg chg="modNotes">
        <pc:chgData name="Kathryn Sharratt" userId="97cf956a-b3a7-4e73-864d-44684f77c5c1" providerId="ADAL" clId="{B5A36DAB-AE29-4F19-A89D-0ECECEFE7ED5}" dt="2023-08-10T09:18:19.258" v="191" actId="313"/>
        <pc:sldMkLst>
          <pc:docMk/>
          <pc:sldMk cId="756686262" sldId="509"/>
        </pc:sldMkLst>
      </pc:sldChg>
      <pc:sldChg chg="modSp">
        <pc:chgData name="Kathryn Sharratt" userId="97cf956a-b3a7-4e73-864d-44684f77c5c1" providerId="ADAL" clId="{B5A36DAB-AE29-4F19-A89D-0ECECEFE7ED5}" dt="2023-08-14T12:20:12.633" v="284" actId="20577"/>
        <pc:sldMkLst>
          <pc:docMk/>
          <pc:sldMk cId="2384727387" sldId="513"/>
        </pc:sldMkLst>
        <pc:spChg chg="mod">
          <ac:chgData name="Kathryn Sharratt" userId="97cf956a-b3a7-4e73-864d-44684f77c5c1" providerId="ADAL" clId="{B5A36DAB-AE29-4F19-A89D-0ECECEFE7ED5}" dt="2023-08-14T12:20:12.633" v="284" actId="20577"/>
          <ac:spMkLst>
            <pc:docMk/>
            <pc:sldMk cId="2384727387" sldId="513"/>
            <ac:spMk id="7" creationId="{00000000-0000-0000-0000-000000000000}"/>
          </ac:spMkLst>
        </pc:spChg>
      </pc:sldChg>
      <pc:sldChg chg="modSp">
        <pc:chgData name="Kathryn Sharratt" userId="97cf956a-b3a7-4e73-864d-44684f77c5c1" providerId="ADAL" clId="{B5A36DAB-AE29-4F19-A89D-0ECECEFE7ED5}" dt="2023-08-07T11:25:58.888" v="94" actId="20577"/>
        <pc:sldMkLst>
          <pc:docMk/>
          <pc:sldMk cId="1312802630" sldId="554"/>
        </pc:sldMkLst>
        <pc:graphicFrameChg chg="mod">
          <ac:chgData name="Kathryn Sharratt" userId="97cf956a-b3a7-4e73-864d-44684f77c5c1" providerId="ADAL" clId="{B5A36DAB-AE29-4F19-A89D-0ECECEFE7ED5}" dt="2023-08-07T11:25:58.888" v="94" actId="20577"/>
          <ac:graphicFrameMkLst>
            <pc:docMk/>
            <pc:sldMk cId="1312802630" sldId="554"/>
            <ac:graphicFrameMk id="4" creationId="{00000000-0000-0000-0000-000000000000}"/>
          </ac:graphicFrameMkLst>
        </pc:graphicFrameChg>
      </pc:sldChg>
      <pc:sldChg chg="modNotes">
        <pc:chgData name="Kathryn Sharratt" userId="97cf956a-b3a7-4e73-864d-44684f77c5c1" providerId="ADAL" clId="{B5A36DAB-AE29-4F19-A89D-0ECECEFE7ED5}" dt="2023-08-10T09:19:22.878" v="232" actId="20577"/>
        <pc:sldMkLst>
          <pc:docMk/>
          <pc:sldMk cId="1057764991" sldId="592"/>
        </pc:sldMkLst>
      </pc:sldChg>
      <pc:sldChg chg="modSp mod">
        <pc:chgData name="Kathryn Sharratt" userId="97cf956a-b3a7-4e73-864d-44684f77c5c1" providerId="ADAL" clId="{B5A36DAB-AE29-4F19-A89D-0ECECEFE7ED5}" dt="2023-08-07T11:12:37.142" v="48" actId="20577"/>
        <pc:sldMkLst>
          <pc:docMk/>
          <pc:sldMk cId="475468944" sldId="594"/>
        </pc:sldMkLst>
        <pc:graphicFrameChg chg="mod modGraphic">
          <ac:chgData name="Kathryn Sharratt" userId="97cf956a-b3a7-4e73-864d-44684f77c5c1" providerId="ADAL" clId="{B5A36DAB-AE29-4F19-A89D-0ECECEFE7ED5}" dt="2023-08-07T11:12:37.142" v="48" actId="20577"/>
          <ac:graphicFrameMkLst>
            <pc:docMk/>
            <pc:sldMk cId="475468944" sldId="594"/>
            <ac:graphicFrameMk id="3" creationId="{2183B93C-E8AE-AD6E-56B7-DFAF43CCC5A9}"/>
          </ac:graphicFrameMkLst>
        </pc:graphicFrameChg>
      </pc:sldChg>
    </pc:docChg>
  </pc:docChgLst>
  <pc:docChgLst>
    <pc:chgData name="Kathryn Sharratt" userId="97cf956a-b3a7-4e73-864d-44684f77c5c1" providerId="ADAL" clId="{893D4BC4-2E3D-4394-8D8A-7EA002D87F27}"/>
    <pc:docChg chg="custSel modSld">
      <pc:chgData name="Kathryn Sharratt" userId="97cf956a-b3a7-4e73-864d-44684f77c5c1" providerId="ADAL" clId="{893D4BC4-2E3D-4394-8D8A-7EA002D87F27}" dt="2023-01-23T11:28:34.667" v="383" actId="20577"/>
      <pc:docMkLst>
        <pc:docMk/>
      </pc:docMkLst>
      <pc:sldChg chg="addSp delSp modSp mod">
        <pc:chgData name="Kathryn Sharratt" userId="97cf956a-b3a7-4e73-864d-44684f77c5c1" providerId="ADAL" clId="{893D4BC4-2E3D-4394-8D8A-7EA002D87F27}" dt="2023-01-23T11:26:25.930" v="33" actId="14100"/>
        <pc:sldMkLst>
          <pc:docMk/>
          <pc:sldMk cId="2701993390" sldId="572"/>
        </pc:sldMkLst>
        <pc:spChg chg="mod">
          <ac:chgData name="Kathryn Sharratt" userId="97cf956a-b3a7-4e73-864d-44684f77c5c1" providerId="ADAL" clId="{893D4BC4-2E3D-4394-8D8A-7EA002D87F27}" dt="2023-01-23T11:26:25.930" v="33" actId="14100"/>
          <ac:spMkLst>
            <pc:docMk/>
            <pc:sldMk cId="2701993390" sldId="572"/>
            <ac:spMk id="2" creationId="{00000000-0000-0000-0000-000000000000}"/>
          </ac:spMkLst>
        </pc:spChg>
        <pc:graphicFrameChg chg="add mod modGraphic">
          <ac:chgData name="Kathryn Sharratt" userId="97cf956a-b3a7-4e73-864d-44684f77c5c1" providerId="ADAL" clId="{893D4BC4-2E3D-4394-8D8A-7EA002D87F27}" dt="2023-01-23T11:26:18.980" v="32" actId="14100"/>
          <ac:graphicFrameMkLst>
            <pc:docMk/>
            <pc:sldMk cId="2701993390" sldId="572"/>
            <ac:graphicFrameMk id="3" creationId="{E067BE38-C449-977A-44EE-3A0D6DB5E6CA}"/>
          </ac:graphicFrameMkLst>
        </pc:graphicFrameChg>
        <pc:graphicFrameChg chg="del modGraphic">
          <ac:chgData name="Kathryn Sharratt" userId="97cf956a-b3a7-4e73-864d-44684f77c5c1" providerId="ADAL" clId="{893D4BC4-2E3D-4394-8D8A-7EA002D87F27}" dt="2023-01-23T11:25:15.180" v="21" actId="478"/>
          <ac:graphicFrameMkLst>
            <pc:docMk/>
            <pc:sldMk cId="2701993390" sldId="572"/>
            <ac:graphicFrameMk id="5" creationId="{7D5319BE-01E8-1F43-AFC1-334FB8E9468D}"/>
          </ac:graphicFrameMkLst>
        </pc:graphicFrameChg>
      </pc:sldChg>
      <pc:sldChg chg="addSp delSp modSp mod modNotesTx">
        <pc:chgData name="Kathryn Sharratt" userId="97cf956a-b3a7-4e73-864d-44684f77c5c1" providerId="ADAL" clId="{893D4BC4-2E3D-4394-8D8A-7EA002D87F27}" dt="2023-01-23T11:28:34.667" v="383" actId="20577"/>
        <pc:sldMkLst>
          <pc:docMk/>
          <pc:sldMk cId="1057764991" sldId="592"/>
        </pc:sldMkLst>
        <pc:spChg chg="mod">
          <ac:chgData name="Kathryn Sharratt" userId="97cf956a-b3a7-4e73-864d-44684f77c5c1" providerId="ADAL" clId="{893D4BC4-2E3D-4394-8D8A-7EA002D87F27}" dt="2023-01-23T11:22:24.130" v="8" actId="20577"/>
          <ac:spMkLst>
            <pc:docMk/>
            <pc:sldMk cId="1057764991" sldId="592"/>
            <ac:spMk id="2" creationId="{00000000-0000-0000-0000-000000000000}"/>
          </ac:spMkLst>
        </pc:spChg>
        <pc:spChg chg="add mod">
          <ac:chgData name="Kathryn Sharratt" userId="97cf956a-b3a7-4e73-864d-44684f77c5c1" providerId="ADAL" clId="{893D4BC4-2E3D-4394-8D8A-7EA002D87F27}" dt="2023-01-23T11:24:26.357" v="19" actId="20577"/>
          <ac:spMkLst>
            <pc:docMk/>
            <pc:sldMk cId="1057764991" sldId="592"/>
            <ac:spMk id="4" creationId="{2F32CB94-D88A-3512-79DC-0F6E9D607FEE}"/>
          </ac:spMkLst>
        </pc:spChg>
        <pc:spChg chg="del mod">
          <ac:chgData name="Kathryn Sharratt" userId="97cf956a-b3a7-4e73-864d-44684f77c5c1" providerId="ADAL" clId="{893D4BC4-2E3D-4394-8D8A-7EA002D87F27}" dt="2023-01-23T11:22:25.113" v="10"/>
          <ac:spMkLst>
            <pc:docMk/>
            <pc:sldMk cId="1057764991" sldId="592"/>
            <ac:spMk id="5" creationId="{00000000-0000-0000-0000-000000000000}"/>
          </ac:spMkLst>
        </pc:spChg>
      </pc:sldChg>
    </pc:docChg>
  </pc:docChgLst>
  <pc:docChgLst>
    <pc:chgData name="Simon Crosby" userId="S::simon.crosby@prospect.org.uk::fbb50ce9-cafe-4d37-b81b-970b78b7a3ad" providerId="AD" clId="Web-{F9068AB5-9495-3DD0-184B-7B6C325E8C7B}"/>
    <pc:docChg chg="modSld">
      <pc:chgData name="Simon Crosby" userId="S::simon.crosby@prospect.org.uk::fbb50ce9-cafe-4d37-b81b-970b78b7a3ad" providerId="AD" clId="Web-{F9068AB5-9495-3DD0-184B-7B6C325E8C7B}" dt="2022-03-08T10:48:43.417" v="39" actId="14100"/>
      <pc:docMkLst>
        <pc:docMk/>
      </pc:docMkLst>
      <pc:sldChg chg="addSp delSp modSp delAnim">
        <pc:chgData name="Simon Crosby" userId="S::simon.crosby@prospect.org.uk::fbb50ce9-cafe-4d37-b81b-970b78b7a3ad" providerId="AD" clId="Web-{F9068AB5-9495-3DD0-184B-7B6C325E8C7B}" dt="2022-03-08T10:46:27.507" v="3" actId="14100"/>
        <pc:sldMkLst>
          <pc:docMk/>
          <pc:sldMk cId="251408413" sldId="520"/>
        </pc:sldMkLst>
        <pc:picChg chg="del">
          <ac:chgData name="Simon Crosby" userId="S::simon.crosby@prospect.org.uk::fbb50ce9-cafe-4d37-b81b-970b78b7a3ad" providerId="AD" clId="Web-{F9068AB5-9495-3DD0-184B-7B6C325E8C7B}" dt="2022-03-08T10:45:29.802" v="0"/>
          <ac:picMkLst>
            <pc:docMk/>
            <pc:sldMk cId="251408413" sldId="520"/>
            <ac:picMk id="2" creationId="{973D21B3-5299-4739-BE8F-5ED48EDAD3D8}"/>
          </ac:picMkLst>
        </pc:picChg>
        <pc:picChg chg="add mod">
          <ac:chgData name="Simon Crosby" userId="S::simon.crosby@prospect.org.uk::fbb50ce9-cafe-4d37-b81b-970b78b7a3ad" providerId="AD" clId="Web-{F9068AB5-9495-3DD0-184B-7B6C325E8C7B}" dt="2022-03-08T10:46:27.507" v="3" actId="14100"/>
          <ac:picMkLst>
            <pc:docMk/>
            <pc:sldMk cId="251408413" sldId="520"/>
            <ac:picMk id="3" creationId="{0AC1AED6-2C5C-4C79-BE82-82DBA38C5BF9}"/>
          </ac:picMkLst>
        </pc:picChg>
      </pc:sldChg>
      <pc:sldChg chg="addSp delSp modSp">
        <pc:chgData name="Simon Crosby" userId="S::simon.crosby@prospect.org.uk::fbb50ce9-cafe-4d37-b81b-970b78b7a3ad" providerId="AD" clId="Web-{F9068AB5-9495-3DD0-184B-7B6C325E8C7B}" dt="2022-03-08T10:47:04.243" v="19" actId="20577"/>
        <pc:sldMkLst>
          <pc:docMk/>
          <pc:sldMk cId="2097566651" sldId="522"/>
        </pc:sldMkLst>
        <pc:spChg chg="add mod">
          <ac:chgData name="Simon Crosby" userId="S::simon.crosby@prospect.org.uk::fbb50ce9-cafe-4d37-b81b-970b78b7a3ad" providerId="AD" clId="Web-{F9068AB5-9495-3DD0-184B-7B6C325E8C7B}" dt="2022-03-08T10:47:04.243" v="19" actId="20577"/>
          <ac:spMkLst>
            <pc:docMk/>
            <pc:sldMk cId="2097566651" sldId="522"/>
            <ac:spMk id="2" creationId="{B9BBA181-400B-435C-9F5A-0790EACB2573}"/>
          </ac:spMkLst>
        </pc:spChg>
        <pc:spChg chg="add mod">
          <ac:chgData name="Simon Crosby" userId="S::simon.crosby@prospect.org.uk::fbb50ce9-cafe-4d37-b81b-970b78b7a3ad" providerId="AD" clId="Web-{F9068AB5-9495-3DD0-184B-7B6C325E8C7B}" dt="2022-03-08T10:46:57.070" v="9" actId="20577"/>
          <ac:spMkLst>
            <pc:docMk/>
            <pc:sldMk cId="2097566651" sldId="522"/>
            <ac:spMk id="3" creationId="{E286E433-2B4D-4D83-9194-8A415C1F9904}"/>
          </ac:spMkLst>
        </pc:spChg>
        <pc:spChg chg="del">
          <ac:chgData name="Simon Crosby" userId="S::simon.crosby@prospect.org.uk::fbb50ce9-cafe-4d37-b81b-970b78b7a3ad" providerId="AD" clId="Web-{F9068AB5-9495-3DD0-184B-7B6C325E8C7B}" dt="2022-03-08T10:46:33.039" v="4"/>
          <ac:spMkLst>
            <pc:docMk/>
            <pc:sldMk cId="2097566651" sldId="522"/>
            <ac:spMk id="4" creationId="{00000000-0000-0000-0000-000000000000}"/>
          </ac:spMkLst>
        </pc:spChg>
        <pc:spChg chg="del mod">
          <ac:chgData name="Simon Crosby" userId="S::simon.crosby@prospect.org.uk::fbb50ce9-cafe-4d37-b81b-970b78b7a3ad" providerId="AD" clId="Web-{F9068AB5-9495-3DD0-184B-7B6C325E8C7B}" dt="2022-03-08T10:46:39.851" v="6"/>
          <ac:spMkLst>
            <pc:docMk/>
            <pc:sldMk cId="2097566651" sldId="522"/>
            <ac:spMk id="5" creationId="{00000000-0000-0000-0000-000000000000}"/>
          </ac:spMkLst>
        </pc:spChg>
      </pc:sldChg>
      <pc:sldChg chg="addSp delSp modSp delAnim">
        <pc:chgData name="Simon Crosby" userId="S::simon.crosby@prospect.org.uk::fbb50ce9-cafe-4d37-b81b-970b78b7a3ad" providerId="AD" clId="Web-{F9068AB5-9495-3DD0-184B-7B6C325E8C7B}" dt="2022-03-08T10:47:46.541" v="23" actId="14100"/>
        <pc:sldMkLst>
          <pc:docMk/>
          <pc:sldMk cId="1877209621" sldId="555"/>
        </pc:sldMkLst>
        <pc:picChg chg="del">
          <ac:chgData name="Simon Crosby" userId="S::simon.crosby@prospect.org.uk::fbb50ce9-cafe-4d37-b81b-970b78b7a3ad" providerId="AD" clId="Web-{F9068AB5-9495-3DD0-184B-7B6C325E8C7B}" dt="2022-03-08T10:47:16.774" v="20"/>
          <ac:picMkLst>
            <pc:docMk/>
            <pc:sldMk cId="1877209621" sldId="555"/>
            <ac:picMk id="2" creationId="{00000000-0000-0000-0000-000000000000}"/>
          </ac:picMkLst>
        </pc:picChg>
        <pc:picChg chg="add mod">
          <ac:chgData name="Simon Crosby" userId="S::simon.crosby@prospect.org.uk::fbb50ce9-cafe-4d37-b81b-970b78b7a3ad" providerId="AD" clId="Web-{F9068AB5-9495-3DD0-184B-7B6C325E8C7B}" dt="2022-03-08T10:47:46.541" v="23" actId="14100"/>
          <ac:picMkLst>
            <pc:docMk/>
            <pc:sldMk cId="1877209621" sldId="555"/>
            <ac:picMk id="3" creationId="{ABC7E002-3D4C-41A4-B6C7-7E28959B6DE6}"/>
          </ac:picMkLst>
        </pc:picChg>
      </pc:sldChg>
      <pc:sldChg chg="modSp">
        <pc:chgData name="Simon Crosby" userId="S::simon.crosby@prospect.org.uk::fbb50ce9-cafe-4d37-b81b-970b78b7a3ad" providerId="AD" clId="Web-{F9068AB5-9495-3DD0-184B-7B6C325E8C7B}" dt="2022-03-08T10:48:36.229" v="38" actId="14100"/>
        <pc:sldMkLst>
          <pc:docMk/>
          <pc:sldMk cId="897663650" sldId="561"/>
        </pc:sldMkLst>
        <pc:spChg chg="mod">
          <ac:chgData name="Simon Crosby" userId="S::simon.crosby@prospect.org.uk::fbb50ce9-cafe-4d37-b81b-970b78b7a3ad" providerId="AD" clId="Web-{F9068AB5-9495-3DD0-184B-7B6C325E8C7B}" dt="2022-03-08T10:47:57.603" v="24" actId="14100"/>
          <ac:spMkLst>
            <pc:docMk/>
            <pc:sldMk cId="897663650" sldId="561"/>
            <ac:spMk id="2" creationId="{00000000-0000-0000-0000-000000000000}"/>
          </ac:spMkLst>
        </pc:spChg>
        <pc:spChg chg="mod">
          <ac:chgData name="Simon Crosby" userId="S::simon.crosby@prospect.org.uk::fbb50ce9-cafe-4d37-b81b-970b78b7a3ad" providerId="AD" clId="Web-{F9068AB5-9495-3DD0-184B-7B6C325E8C7B}" dt="2022-03-08T10:48:36.229" v="38" actId="14100"/>
          <ac:spMkLst>
            <pc:docMk/>
            <pc:sldMk cId="897663650" sldId="561"/>
            <ac:spMk id="3" creationId="{00000000-0000-0000-0000-000000000000}"/>
          </ac:spMkLst>
        </pc:spChg>
      </pc:sldChg>
      <pc:sldChg chg="modSp">
        <pc:chgData name="Simon Crosby" userId="S::simon.crosby@prospect.org.uk::fbb50ce9-cafe-4d37-b81b-970b78b7a3ad" providerId="AD" clId="Web-{F9068AB5-9495-3DD0-184B-7B6C325E8C7B}" dt="2022-03-08T10:48:43.417" v="39" actId="14100"/>
        <pc:sldMkLst>
          <pc:docMk/>
          <pc:sldMk cId="2978546970" sldId="568"/>
        </pc:sldMkLst>
        <pc:spChg chg="mod">
          <ac:chgData name="Simon Crosby" userId="S::simon.crosby@prospect.org.uk::fbb50ce9-cafe-4d37-b81b-970b78b7a3ad" providerId="AD" clId="Web-{F9068AB5-9495-3DD0-184B-7B6C325E8C7B}" dt="2022-03-08T10:48:43.417" v="39" actId="14100"/>
          <ac:spMkLst>
            <pc:docMk/>
            <pc:sldMk cId="2978546970" sldId="568"/>
            <ac:spMk id="2" creationId="{00000000-0000-0000-0000-000000000000}"/>
          </ac:spMkLst>
        </pc:spChg>
      </pc:sldChg>
    </pc:docChg>
  </pc:docChgLst>
  <pc:docChgLst>
    <pc:chgData name="Simon Crosby" userId="fbb50ce9-cafe-4d37-b81b-970b78b7a3ad" providerId="ADAL" clId="{17D6EC87-7F2C-C640-9BD8-5B0468D6FDFF}"/>
    <pc:docChg chg="modSld">
      <pc:chgData name="Simon Crosby" userId="fbb50ce9-cafe-4d37-b81b-970b78b7a3ad" providerId="ADAL" clId="{17D6EC87-7F2C-C640-9BD8-5B0468D6FDFF}" dt="2022-03-08T11:01:42.303" v="1"/>
      <pc:docMkLst>
        <pc:docMk/>
      </pc:docMkLst>
      <pc:sldChg chg="setBg">
        <pc:chgData name="Simon Crosby" userId="fbb50ce9-cafe-4d37-b81b-970b78b7a3ad" providerId="ADAL" clId="{17D6EC87-7F2C-C640-9BD8-5B0468D6FDFF}" dt="2022-03-08T11:01:42.303" v="1"/>
        <pc:sldMkLst>
          <pc:docMk/>
          <pc:sldMk cId="2782556960" sldId="5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endParaRPr lang="en-GB" sz="1500" dirty="0">
            <a:solidFill>
              <a:schemeClr val="bg1"/>
            </a:solidFill>
            <a:latin typeface="Arial" panose="020B0604020202020204" pitchFamily="34" charset="0"/>
            <a:cs typeface="Arial" panose="020B0604020202020204" pitchFamily="34" charset="0"/>
          </a:endParaRPr>
        </a:p>
        <a:p>
          <a:r>
            <a:rPr lang="en-GB" sz="1500" dirty="0">
              <a:solidFill>
                <a:schemeClr val="bg1"/>
              </a:solidFill>
              <a:latin typeface="Arial" panose="020B0604020202020204" pitchFamily="34" charset="0"/>
              <a:cs typeface="Arial" panose="020B0604020202020204" pitchFamily="34" charset="0"/>
            </a:rPr>
            <a:t>Organiser</a:t>
          </a:r>
        </a:p>
        <a:p>
          <a:r>
            <a:rPr lang="en-GB" sz="900" dirty="0">
              <a:solidFill>
                <a:schemeClr val="bg1"/>
              </a:solidFill>
              <a:latin typeface="Arial" panose="020B0604020202020204" pitchFamily="34" charset="0"/>
              <a:cs typeface="Arial" panose="020B0604020202020204" pitchFamily="34" charset="0"/>
            </a:rPr>
            <a:t>Not all branches will have </a:t>
          </a:r>
          <a:r>
            <a:rPr lang="en-GB" sz="900">
              <a:solidFill>
                <a:schemeClr val="bg1"/>
              </a:solidFill>
              <a:latin typeface="Arial" panose="020B0604020202020204" pitchFamily="34" charset="0"/>
              <a:cs typeface="Arial" panose="020B0604020202020204" pitchFamily="34" charset="0"/>
            </a:rPr>
            <a:t>an organiser</a:t>
          </a:r>
          <a:endParaRPr lang="en-GB" sz="900" dirty="0">
            <a:solidFill>
              <a:schemeClr val="bg1"/>
            </a:solidFill>
            <a:latin typeface="Arial" panose="020B0604020202020204" pitchFamily="34" charset="0"/>
            <a:cs typeface="Arial" panose="020B0604020202020204" pitchFamily="34" charset="0"/>
          </a:endParaRP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a:effectLst/>
              <a:latin typeface="Arial"/>
              <a:ea typeface="Times New Roman"/>
              <a:cs typeface="Times New Roman"/>
            </a:rPr>
            <a:t>Growing Membership</a:t>
          </a:r>
          <a:endParaRPr lang="en-US"/>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a:effectLst/>
              <a:latin typeface="Arial"/>
              <a:ea typeface="Times New Roman"/>
              <a:cs typeface="Times New Roman"/>
            </a:rPr>
            <a:t>Members set and support union’s negotiating priorities</a:t>
          </a:r>
          <a:endParaRPr lang="en-US"/>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a:effectLst/>
              <a:latin typeface="Arial"/>
              <a:ea typeface="Times New Roman"/>
              <a:cs typeface="Times New Roman"/>
            </a:rPr>
            <a:t>Negotiations deliver results</a:t>
          </a:r>
          <a:endParaRPr lang="en-US"/>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a:effectLst/>
              <a:latin typeface="Arial"/>
              <a:ea typeface="Times New Roman"/>
              <a:cs typeface="Times New Roman"/>
            </a:rPr>
            <a:t>Encourages others to join</a:t>
          </a:r>
          <a:endParaRPr lang="en-US"/>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294984" y="2377126"/>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294984" y="2377126"/>
        <a:ext cx="2493707" cy="649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294984" y="2377126"/>
        <a:ext cx="2493707" cy="64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GB" sz="1500" kern="1200" dirty="0">
            <a:solidFill>
              <a:schemeClr val="bg1"/>
            </a:solidFill>
            <a:latin typeface="Arial" panose="020B0604020202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en-GB" sz="1500" kern="1200" dirty="0">
              <a:solidFill>
                <a:schemeClr val="bg1"/>
              </a:solidFill>
              <a:latin typeface="Arial" panose="020B0604020202020204" pitchFamily="34" charset="0"/>
              <a:cs typeface="Arial" panose="020B0604020202020204" pitchFamily="34" charset="0"/>
            </a:rPr>
            <a:t>Organiser</a:t>
          </a:r>
        </a:p>
        <a:p>
          <a:pPr marL="0" lvl="0" indent="0" algn="ctr" defTabSz="666750">
            <a:lnSpc>
              <a:spcPct val="90000"/>
            </a:lnSpc>
            <a:spcBef>
              <a:spcPct val="0"/>
            </a:spcBef>
            <a:spcAft>
              <a:spcPct val="35000"/>
            </a:spcAft>
            <a:buNone/>
          </a:pPr>
          <a:r>
            <a:rPr lang="en-GB" sz="900" kern="1200" dirty="0">
              <a:solidFill>
                <a:schemeClr val="bg1"/>
              </a:solidFill>
              <a:latin typeface="Arial" panose="020B0604020202020204" pitchFamily="34" charset="0"/>
              <a:cs typeface="Arial" panose="020B0604020202020204" pitchFamily="34" charset="0"/>
            </a:rPr>
            <a:t>Not all branches will have </a:t>
          </a:r>
          <a:r>
            <a:rPr lang="en-GB" sz="900" kern="1200">
              <a:solidFill>
                <a:schemeClr val="bg1"/>
              </a:solidFill>
              <a:latin typeface="Arial" panose="020B0604020202020204" pitchFamily="34" charset="0"/>
              <a:cs typeface="Arial" panose="020B0604020202020204" pitchFamily="34" charset="0"/>
            </a:rPr>
            <a:t>an organiser</a:t>
          </a:r>
          <a:endParaRPr lang="en-GB" sz="900" kern="1200" dirty="0">
            <a:solidFill>
              <a:schemeClr val="bg1"/>
            </a:solidFill>
            <a:latin typeface="Arial" panose="020B0604020202020204" pitchFamily="34" charset="0"/>
            <a:cs typeface="Arial" panose="020B0604020202020204" pitchFamily="34" charset="0"/>
          </a:endParaRP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Growing Membership</a:t>
          </a:r>
          <a:endParaRPr lang="en-US" sz="1400" kern="120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Members set and support union’s negotiating priorities</a:t>
          </a:r>
          <a:endParaRPr lang="en-US" sz="1400" kern="120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Negotiations deliver results</a:t>
          </a:r>
          <a:endParaRPr lang="en-US" sz="1400" kern="120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Encourages others to join</a:t>
          </a:r>
          <a:endParaRPr lang="en-US" sz="1400" kern="120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8/14/2023</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8/14/2023</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marL="171450" indent="-171450">
              <a:buFont typeface="Arial"/>
              <a:buChar char="•"/>
            </a:pPr>
            <a:endParaRPr lang="en-US"/>
          </a:p>
          <a:p>
            <a:r>
              <a:rPr lang="en-US" b="1">
                <a:latin typeface="Arial" charset="0"/>
                <a:ea typeface="Arial" charset="0"/>
                <a:cs typeface="Arial" charset="0"/>
              </a:rPr>
              <a:t>Outcomes to be achieved: Awareness of rules and health and safety</a:t>
            </a:r>
          </a:p>
          <a:p>
            <a:pPr marL="171450" indent="-171450">
              <a:buFont typeface="Arial"/>
              <a:buChar char="•"/>
            </a:pPr>
            <a:endParaRPr lang="en-US">
              <a:latin typeface="Arial" charset="0"/>
              <a:ea typeface="Arial" charset="0"/>
              <a:cs typeface="Arial" charset="0"/>
            </a:endParaRPr>
          </a:p>
          <a:p>
            <a:pPr marL="171450" indent="-171450">
              <a:buFont typeface="Arial"/>
              <a:buChar char="•"/>
            </a:pPr>
            <a:r>
              <a:rPr lang="en-US">
                <a:latin typeface="Arial" charset="0"/>
                <a:ea typeface="Arial" charset="0"/>
                <a:cs typeface="Arial" charset="0"/>
              </a:rPr>
              <a:t>Introduce</a:t>
            </a:r>
            <a:r>
              <a:rPr lang="en-US" baseline="0">
                <a:latin typeface="Arial" charset="0"/>
                <a:ea typeface="Arial" charset="0"/>
                <a:cs typeface="Arial" charset="0"/>
              </a:rPr>
              <a:t> yourself (pronoun to be mentioned on intro; how people want to be referred to) ask to look at the back of the name</a:t>
            </a:r>
            <a:r>
              <a:rPr lang="en-US">
                <a:latin typeface="Arial" charset="0"/>
                <a:ea typeface="Arial" charset="0"/>
                <a:cs typeface="Arial" charset="0"/>
              </a:rPr>
              <a:t> cards.</a:t>
            </a:r>
            <a:endParaRPr lang="en-US" baseline="0">
              <a:latin typeface="Arial" charset="0"/>
              <a:ea typeface="Arial" charset="0"/>
              <a:cs typeface="Arial" charset="0"/>
            </a:endParaRPr>
          </a:p>
          <a:p>
            <a:pPr marL="171450" indent="-171450">
              <a:buFont typeface="Arial"/>
              <a:buChar char="•"/>
            </a:pPr>
            <a:r>
              <a:rPr lang="en-US" baseline="0">
                <a:latin typeface="Arial" charset="0"/>
                <a:ea typeface="Arial" charset="0"/>
                <a:cs typeface="Arial" charset="0"/>
              </a:rPr>
              <a:t>Go through fire safety arrangements, toilet location and breaks 11:45, 13:00, 15:30 and finish around 16:30</a:t>
            </a:r>
          </a:p>
          <a:p>
            <a:pPr marL="171450" indent="-171450">
              <a:buFont typeface="Arial"/>
              <a:buChar char="•"/>
            </a:pPr>
            <a:r>
              <a:rPr lang="en-US" baseline="0">
                <a:latin typeface="Arial" charset="0"/>
                <a:ea typeface="Arial" charset="0"/>
                <a:cs typeface="Arial" charset="0"/>
              </a:rPr>
              <a:t>Go through that this is a course where we let people speak, page 5 </a:t>
            </a:r>
          </a:p>
          <a:p>
            <a:pPr marL="171450" indent="-171450">
              <a:buFont typeface="Arial"/>
              <a:buChar char="•"/>
            </a:pPr>
            <a:r>
              <a:rPr lang="en-US" baseline="0">
                <a:latin typeface="Arial" charset="0"/>
                <a:ea typeface="Arial" charset="0"/>
                <a:cs typeface="Arial" charset="0"/>
              </a:rPr>
              <a:t>Go through learning outcomes, page 8</a:t>
            </a:r>
          </a:p>
          <a:p>
            <a:pPr marL="171450" indent="-171450">
              <a:buFont typeface="Arial"/>
              <a:buChar char="•"/>
            </a:pPr>
            <a:r>
              <a:rPr lang="en-US">
                <a:latin typeface="Arial" charset="0"/>
                <a:ea typeface="Arial" charset="0"/>
                <a:cs typeface="Arial" charset="0"/>
              </a:rPr>
              <a:t>Know what a trade union</a:t>
            </a:r>
            <a:r>
              <a:rPr lang="en-US" baseline="0">
                <a:latin typeface="Arial" charset="0"/>
                <a:ea typeface="Arial" charset="0"/>
                <a:cs typeface="Arial" charset="0"/>
              </a:rPr>
              <a:t> is and how to increase membership</a:t>
            </a:r>
          </a:p>
          <a:p>
            <a:pPr marL="171450" indent="-171450">
              <a:buFont typeface="Arial"/>
              <a:buChar char="•"/>
            </a:pPr>
            <a:r>
              <a:rPr lang="en-US">
                <a:latin typeface="Arial" charset="0"/>
                <a:ea typeface="Arial" charset="0"/>
                <a:cs typeface="Arial" charset="0"/>
              </a:rPr>
              <a:t>Know your rights as a rep</a:t>
            </a:r>
          </a:p>
          <a:p>
            <a:pPr marL="171450" indent="-171450">
              <a:buFont typeface="Arial"/>
              <a:buChar char="•"/>
            </a:pPr>
            <a:r>
              <a:rPr lang="en-US">
                <a:latin typeface="Arial" charset="0"/>
                <a:ea typeface="Arial" charset="0"/>
                <a:cs typeface="Arial" charset="0"/>
              </a:rPr>
              <a:t>Know the role of a rep</a:t>
            </a:r>
          </a:p>
          <a:p>
            <a:pPr marL="171450" indent="-171450">
              <a:buFont typeface="Arial"/>
              <a:buChar char="•"/>
            </a:pPr>
            <a:r>
              <a:rPr lang="en-US">
                <a:latin typeface="Arial" charset="0"/>
                <a:ea typeface="Arial" charset="0"/>
                <a:cs typeface="Arial" charset="0"/>
              </a:rPr>
              <a:t>Know Prospect’s structure</a:t>
            </a:r>
          </a:p>
          <a:p>
            <a:pPr marL="171450" indent="-171450">
              <a:buFont typeface="Arial"/>
              <a:buChar char="•"/>
            </a:pPr>
            <a:r>
              <a:rPr lang="en-US">
                <a:latin typeface="Arial" charset="0"/>
                <a:ea typeface="Arial" charset="0"/>
                <a:cs typeface="Arial" charset="0"/>
              </a:rPr>
              <a:t>Know how the</a:t>
            </a:r>
            <a:r>
              <a:rPr lang="en-US" baseline="0">
                <a:latin typeface="Arial" charset="0"/>
                <a:ea typeface="Arial" charset="0"/>
                <a:cs typeface="Arial" charset="0"/>
              </a:rPr>
              <a:t> union can influence the workplace</a:t>
            </a:r>
            <a:endParaRPr lang="en-US">
              <a:latin typeface="Arial" charset="0"/>
              <a:ea typeface="Arial" charset="0"/>
              <a:cs typeface="Arial" charset="0"/>
            </a:endParaRPr>
          </a:p>
          <a:p>
            <a:pPr marL="171450" indent="-171450">
              <a:buFont typeface="Arial"/>
              <a:buChar char="•"/>
            </a:pPr>
            <a:endParaRPr lang="en-US">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84314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 improve understanding of what can be negotiated (15 minutes)</a:t>
            </a:r>
          </a:p>
          <a:p>
            <a:endParaRPr lang="en-US" b="1">
              <a:latin typeface="Arial" charset="0"/>
              <a:ea typeface="Arial" charset="0"/>
              <a:cs typeface="Arial" charset="0"/>
            </a:endParaRPr>
          </a:p>
          <a:p>
            <a:pPr marL="171450" indent="-171450">
              <a:buFont typeface="Arial" charset="0"/>
              <a:buChar char="•"/>
            </a:pPr>
            <a:r>
              <a:rPr lang="en-US"/>
              <a:t>Split class into small groups of 3 or 4  (10 mins max)</a:t>
            </a:r>
          </a:p>
          <a:p>
            <a:pPr marL="171450" indent="-171450">
              <a:buFont typeface="Arial" charset="0"/>
              <a:buChar char="•"/>
            </a:pPr>
            <a:r>
              <a:rPr lang="en-US"/>
              <a:t>Sum up with explaining that negotiate is finding a compromise that both sides are happy with. Campaigning is persuading others</a:t>
            </a:r>
            <a:r>
              <a:rPr lang="en-US" baseline="0"/>
              <a:t> that something needs to be done.</a:t>
            </a:r>
            <a:endParaRPr lang="en-US"/>
          </a:p>
          <a:p>
            <a:pPr marL="171450" indent="-171450">
              <a:buFont typeface="Arial" charset="0"/>
              <a:buChar char="•"/>
            </a:pPr>
            <a:r>
              <a:rPr lang="en-US"/>
              <a:t>We are looking for the groups to come up with </a:t>
            </a:r>
          </a:p>
          <a:p>
            <a:pPr marL="171450" indent="-171450">
              <a:buFont typeface="Arial" charset="0"/>
              <a:buChar char="•"/>
            </a:pPr>
            <a:r>
              <a:rPr lang="en-US"/>
              <a:t>Explain only trade issues not political issues such the global climate strike 2019</a:t>
            </a:r>
          </a:p>
          <a:p>
            <a:pPr marL="0" indent="0">
              <a:buFont typeface="Arial" charset="0"/>
              <a:buNone/>
            </a:pPr>
            <a:endParaRPr lang="en-US"/>
          </a:p>
          <a:p>
            <a:r>
              <a:rPr lang="en-US" b="1"/>
              <a:t>Can negotiate on:	</a:t>
            </a:r>
            <a:r>
              <a:rPr lang="en-US"/>
              <a:t>			</a:t>
            </a:r>
          </a:p>
          <a:p>
            <a:r>
              <a:rPr lang="en-US"/>
              <a:t>Pay and conditions				</a:t>
            </a:r>
          </a:p>
          <a:p>
            <a:r>
              <a:rPr lang="en-US"/>
              <a:t>Health &amp; safety				</a:t>
            </a:r>
          </a:p>
          <a:p>
            <a:r>
              <a:rPr lang="en-US"/>
              <a:t>Equality</a:t>
            </a:r>
          </a:p>
          <a:p>
            <a:r>
              <a:rPr lang="en-US"/>
              <a:t>Redundancy </a:t>
            </a:r>
          </a:p>
          <a:p>
            <a:r>
              <a:rPr lang="en-US"/>
              <a:t>Time</a:t>
            </a:r>
            <a:r>
              <a:rPr lang="en-US" baseline="0"/>
              <a:t> off </a:t>
            </a:r>
          </a:p>
          <a:p>
            <a:r>
              <a:rPr lang="en-US" baseline="0"/>
              <a:t>If you know examples from anyone branch, add them in.</a:t>
            </a:r>
            <a:endParaRPr lang="en-US"/>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 snapshot of their branch, what are members expecting (15 minutes)</a:t>
            </a:r>
          </a:p>
          <a:p>
            <a:endParaRPr lang="en-US" b="1">
              <a:latin typeface="Arial" charset="0"/>
              <a:ea typeface="Arial" charset="0"/>
              <a:cs typeface="Arial"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Session 2 Activity D - Servicing or Organising (introduce the main difference between without giving any opinion) 10 mins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For brief overview –Servicing focusses on the service element of </a:t>
            </a:r>
            <a:r>
              <a:rPr lang="en-GB" sz="1200" b="1" err="1">
                <a:effectLst/>
                <a:latin typeface="Calibri" panose="020F0502020204030204" pitchFamily="34" charset="0"/>
                <a:ea typeface="Times New Roman" panose="02020603050405020304" pitchFamily="18" charset="0"/>
                <a:cs typeface="Times New Roman" panose="02020603050405020304" pitchFamily="18" charset="0"/>
              </a:rPr>
              <a:t>of</a:t>
            </a:r>
            <a:r>
              <a:rPr lang="en-GB" sz="1200" b="1">
                <a:effectLst/>
                <a:latin typeface="Calibri" panose="020F0502020204030204" pitchFamily="34" charset="0"/>
                <a:ea typeface="Times New Roman" panose="02020603050405020304" pitchFamily="18" charset="0"/>
                <a:cs typeface="Times New Roman" panose="02020603050405020304" pitchFamily="18" charset="0"/>
              </a:rPr>
              <a:t> a union and tends not to rely on members involvement and election of reps is usually done by union leadership and organising which involves members at all levels and reps are elected by co-workers.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Ask delegates to put a tick next to the statement they feel best describes their workplace or ideas of the union from colleagues/themselves.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Ask delegates which column had the most ticks and what they feel based on their results may be the best approach. (we would hope they say organising)</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The main points are that some parts of the union will always be servicing heavy (i.e. home workers) but the organising approach allows for more activity, greater empowerment and a greater longevity of the union</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This will lead into later activity about how organised their workplace is.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0"/>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12</a:t>
            </a:fld>
            <a:endParaRPr lang="en-US"/>
          </a:p>
        </p:txBody>
      </p:sp>
    </p:spTree>
    <p:extLst>
      <p:ext uri="{BB962C8B-B14F-4D97-AF65-F5344CB8AC3E}">
        <p14:creationId xmlns:p14="http://schemas.microsoft.com/office/powerpoint/2010/main" val="2300325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Knowledge of the union structure</a:t>
            </a:r>
          </a:p>
          <a:p>
            <a:r>
              <a:rPr lang="en-US"/>
              <a:t>As a union is</a:t>
            </a:r>
            <a:r>
              <a:rPr lang="en-US" baseline="0"/>
              <a:t> democratic; it has to have a structure that makes that possible. A member gets to have a say on their workplace, their pay no matter how big the employer or an issue in the industry sector or a National issue and the first part of that structure is the branch</a:t>
            </a:r>
          </a:p>
          <a:p>
            <a:r>
              <a:rPr lang="en-US" baseline="0"/>
              <a:t>The video is in the next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402944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Learn</a:t>
            </a:r>
            <a:r>
              <a:rPr lang="en-US" b="1" baseline="0">
                <a:latin typeface="Arial" charset="0"/>
                <a:ea typeface="Arial" charset="0"/>
                <a:cs typeface="Arial" charset="0"/>
              </a:rPr>
              <a:t> what a bargaining unit is</a:t>
            </a: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Prospect</a:t>
            </a:r>
            <a:r>
              <a:rPr lang="en-US" baseline="0"/>
              <a:t> branches come in all different shapes and sizes. They evolve to fit the needs of their members. Most are designed to match the </a:t>
            </a:r>
            <a:r>
              <a:rPr lang="en-US" baseline="0" err="1"/>
              <a:t>organisational</a:t>
            </a:r>
            <a:r>
              <a:rPr lang="en-US" baseline="0"/>
              <a:t> structure of the employer. There are a number of regional branches that contain members from various employers which are too small to form a branch or there is no recognition with their employer.</a:t>
            </a:r>
            <a:endParaRPr lang="en-US"/>
          </a:p>
          <a:p>
            <a:pPr marL="171450" indent="-171450">
              <a:buFont typeface="Arial"/>
              <a:buChar char="•"/>
            </a:pPr>
            <a:r>
              <a:rPr lang="en-US"/>
              <a:t>Because of the TU</a:t>
            </a:r>
            <a:r>
              <a:rPr lang="en-US" baseline="0"/>
              <a:t> ACT 2016, for a ballot to be legal, it has to have all the members who are affected by the outcome balloted, and this may be called into question by the employer.</a:t>
            </a:r>
            <a:endParaRPr lang="en-US"/>
          </a:p>
          <a:p>
            <a:r>
              <a:rPr lang="en-US"/>
              <a:t>This is a basic principle</a:t>
            </a:r>
            <a:r>
              <a:rPr lang="en-US" baseline="0"/>
              <a:t> to get reps to start to understand the structure and democratic structure of the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16</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Learn</a:t>
            </a:r>
            <a:r>
              <a:rPr lang="en-US" b="1" baseline="0">
                <a:latin typeface="Arial" charset="0"/>
                <a:ea typeface="Arial" charset="0"/>
                <a:cs typeface="Arial" charset="0"/>
              </a:rPr>
              <a:t> how a branch is determined and a new member is put in a branch</a:t>
            </a:r>
            <a:endParaRPr lang="en-US"/>
          </a:p>
          <a:p>
            <a:pPr marL="0" indent="0">
              <a:buFont typeface="Arial"/>
              <a:buNone/>
            </a:pPr>
            <a:r>
              <a:rPr lang="en-US"/>
              <a:t>Ask delegates to turn to page 12 in</a:t>
            </a:r>
            <a:r>
              <a:rPr lang="en-US" baseline="0"/>
              <a:t> the workbook to look at the diagram. Use examples of how this works for their branch.</a:t>
            </a:r>
          </a:p>
          <a:p>
            <a:pPr marL="171450" indent="-171450">
              <a:buFont typeface="Arial"/>
              <a:buChar char="•"/>
            </a:pPr>
            <a:r>
              <a:rPr lang="en-US" baseline="0"/>
              <a:t>Where they work to be relevant for their workplace</a:t>
            </a:r>
          </a:p>
          <a:p>
            <a:pPr marL="171450" indent="-171450">
              <a:buFont typeface="Arial"/>
              <a:buChar char="•"/>
            </a:pPr>
            <a:r>
              <a:rPr lang="en-US" baseline="0"/>
              <a:t>Who they work for so pay and conditions can be improved.</a:t>
            </a:r>
          </a:p>
          <a:p>
            <a:pPr marL="171450" indent="-171450">
              <a:buFont typeface="Arial"/>
              <a:buChar char="•"/>
            </a:pPr>
            <a:r>
              <a:rPr lang="en-US" baseline="0"/>
              <a:t>What they do, so working conditions can be compared with others who do the same role.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18</a:t>
            </a:fld>
            <a:endParaRPr lang="en-US"/>
          </a:p>
        </p:txBody>
      </p:sp>
    </p:spTree>
    <p:extLst>
      <p:ext uri="{BB962C8B-B14F-4D97-AF65-F5344CB8AC3E}">
        <p14:creationId xmlns:p14="http://schemas.microsoft.com/office/powerpoint/2010/main" val="3283152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What can happen at a meeting or a committee meeting</a:t>
            </a:r>
          </a:p>
          <a:p>
            <a:r>
              <a:rPr lang="en-US" sz="1200" kern="1200">
                <a:solidFill>
                  <a:schemeClr val="tx1"/>
                </a:solidFill>
                <a:effectLst/>
                <a:latin typeface="+mn-lt"/>
                <a:ea typeface="+mn-ea"/>
                <a:cs typeface="+mn-cs"/>
              </a:rPr>
              <a:t>A meeting needs to be in quorate for a decision to be made and action taken at the meeting.</a:t>
            </a:r>
          </a:p>
          <a:p>
            <a:r>
              <a:rPr lang="en-US" sz="1200" kern="1200">
                <a:solidFill>
                  <a:schemeClr val="tx1"/>
                </a:solidFill>
                <a:effectLst/>
                <a:latin typeface="+mn-lt"/>
                <a:ea typeface="+mn-ea"/>
                <a:cs typeface="+mn-cs"/>
              </a:rPr>
              <a:t>A quorum is enough members to be a reasonable representation of the branch total number. It can be set to reflect the branch, so 10% for instance.</a:t>
            </a:r>
            <a:r>
              <a:rPr lang="en-GB">
                <a:effectLst/>
              </a:rPr>
              <a:t> </a:t>
            </a:r>
          </a:p>
          <a:p>
            <a:pPr marL="171450" indent="-171450">
              <a:buFont typeface="Arial"/>
              <a:buChar char="•"/>
            </a:pPr>
            <a:r>
              <a:rPr lang="en-GB">
                <a:effectLst/>
              </a:rPr>
              <a:t>Emphasise that the committee acts on the will of the members at the meeting. It is generally the case that the committee has to steer the members into making a decision and keep expectations realistic.</a:t>
            </a:r>
            <a:r>
              <a:rPr lang="en-GB" baseline="0">
                <a:effectLst/>
              </a:rPr>
              <a: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lvl="0"/>
            <a:r>
              <a:rPr lang="en-US" b="1" dirty="0">
                <a:latin typeface="Arial" charset="0"/>
                <a:ea typeface="Arial" charset="0"/>
                <a:cs typeface="Arial" charset="0"/>
              </a:rPr>
              <a:t>Outcomes to be achieved: Find out peoples’ names, experience and any specific learning requirements and practice listening skills (one hour for big group)</a:t>
            </a:r>
          </a:p>
          <a:p>
            <a:pPr lvl="0"/>
            <a:endParaRPr lang="en-US" dirty="0"/>
          </a:p>
          <a:p>
            <a:pPr marL="171450" lvl="0" indent="-171450">
              <a:buFont typeface="Arial" charset="0"/>
              <a:buChar char="•"/>
            </a:pPr>
            <a:r>
              <a:rPr lang="en-US" dirty="0"/>
              <a:t>Refer to workbook introductions page, </a:t>
            </a:r>
            <a:r>
              <a:rPr lang="en-GB" sz="1200" kern="1200" dirty="0">
                <a:solidFill>
                  <a:schemeClr val="tx1"/>
                </a:solidFill>
                <a:effectLst/>
                <a:latin typeface="+mn-lt"/>
                <a:ea typeface="+mn-ea"/>
                <a:cs typeface="+mn-cs"/>
              </a:rPr>
              <a:t>split the group into pairs and an odd group of three if an uneven group number</a:t>
            </a:r>
          </a:p>
          <a:p>
            <a:pPr marL="171450" lvl="0" indent="-171450">
              <a:buFont typeface="Arial" charset="0"/>
              <a:buChar char="•"/>
            </a:pPr>
            <a:r>
              <a:rPr lang="en-GB" sz="1200" kern="1200" dirty="0">
                <a:solidFill>
                  <a:schemeClr val="tx1"/>
                </a:solidFill>
                <a:effectLst/>
                <a:latin typeface="+mn-lt"/>
                <a:ea typeface="+mn-ea"/>
                <a:cs typeface="+mn-cs"/>
              </a:rPr>
              <a:t>Give them five mins each way to find out the answers to the questions </a:t>
            </a:r>
          </a:p>
          <a:p>
            <a:pPr marL="171450" lvl="0" indent="-171450">
              <a:buFont typeface="Arial" charset="0"/>
              <a:buChar char="•"/>
            </a:pPr>
            <a:r>
              <a:rPr lang="en-GB" sz="1200" kern="1200" dirty="0">
                <a:solidFill>
                  <a:schemeClr val="tx1"/>
                </a:solidFill>
                <a:effectLst/>
                <a:latin typeface="+mn-lt"/>
                <a:ea typeface="+mn-ea"/>
                <a:cs typeface="+mn-cs"/>
              </a:rPr>
              <a:t>Ask them in turn to introduce their partner</a:t>
            </a:r>
            <a:endParaRPr lang="en-US" dirty="0"/>
          </a:p>
          <a:p>
            <a:pPr marL="171450" indent="-171450">
              <a:buFont typeface="Arial"/>
              <a:buChar char="•"/>
            </a:pPr>
            <a:r>
              <a:rPr lang="en-US" b="0" dirty="0"/>
              <a:t>Write down the answers to what the reps want to get out of the course. This can be referred to during the course; topics covered in another course can be parked.</a:t>
            </a:r>
          </a:p>
          <a:p>
            <a:pPr marL="171450" indent="-171450">
              <a:buFont typeface="Arial"/>
              <a:buChar char="•"/>
            </a:pPr>
            <a:r>
              <a:rPr lang="en-US" b="0" dirty="0"/>
              <a:t>Note if any have specific roles, such as H&amp;S, that may need to be referred to later in the course.</a:t>
            </a:r>
          </a:p>
          <a:p>
            <a:pPr marL="171450" indent="-171450">
              <a:buFont typeface="Arial"/>
              <a:buChar char="•"/>
            </a:pPr>
            <a:r>
              <a:rPr lang="en-US" b="0" dirty="0"/>
              <a:t>Finish the session by summing up</a:t>
            </a:r>
            <a:r>
              <a:rPr lang="en-US" b="0" baseline="0" dirty="0"/>
              <a:t> that the traditional media image of a trade union rep is blown away by the reality that we are a very skilled and diverse group. Back this up by all the interesting facts the reps have just given about themselves.</a:t>
            </a:r>
          </a:p>
          <a:p>
            <a:pPr marL="171450" indent="-171450">
              <a:buFont typeface="Arial"/>
              <a:buChar char="•"/>
            </a:pPr>
            <a:r>
              <a:rPr lang="en-US" b="0" baseline="0" dirty="0" err="1"/>
              <a:t>Emphasise</a:t>
            </a:r>
            <a:r>
              <a:rPr lang="en-US" b="0" baseline="0" dirty="0"/>
              <a:t> that you all have one thing in common, you want to help people you work with and that is a very good thing. </a:t>
            </a:r>
            <a:endParaRPr lang="en-US" b="0"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Explain how we look which</a:t>
            </a:r>
            <a:r>
              <a:rPr lang="en-US" b="1" baseline="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a:t>Go through the slide as to which problem to tackle first,</a:t>
            </a:r>
            <a:r>
              <a:rPr lang="en-US" baseline="0"/>
              <a:t> try adding member numbers to the departments/offices/locations such department C having more members than </a:t>
            </a:r>
            <a:r>
              <a:rPr lang="en-US" baseline="0" err="1"/>
              <a:t>dept</a:t>
            </a:r>
            <a:r>
              <a:rPr lang="en-US" baseline="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a:t>One of the golden rules for reps is if you are not sure what to do, consult a more experienced rep or a Prospect full-time office</a:t>
            </a:r>
            <a:r>
              <a:rPr lang="en-US" baseline="0"/>
              <a:t>r.</a:t>
            </a: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To be able to retain members </a:t>
            </a:r>
            <a:r>
              <a:rPr lang="en-GB" sz="1200" kern="1200" baseline="0">
                <a:solidFill>
                  <a:schemeClr val="tx1"/>
                </a:solidFill>
                <a:effectLst/>
                <a:latin typeface="+mn-lt"/>
                <a:ea typeface="+mn-ea"/>
                <a:cs typeface="+mn-cs"/>
              </a:rPr>
              <a:t>i</a:t>
            </a:r>
            <a:r>
              <a:rPr lang="en-GB" sz="1200" kern="120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a:effectLst/>
              </a:rPr>
              <a:t> </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Understand</a:t>
            </a:r>
            <a:r>
              <a:rPr lang="en-US" b="1" baseline="0">
                <a:latin typeface="Arial" charset="0"/>
                <a:ea typeface="Arial" charset="0"/>
                <a:cs typeface="Arial" charset="0"/>
              </a:rPr>
              <a:t> what support is available</a:t>
            </a:r>
          </a:p>
          <a:p>
            <a:r>
              <a:rPr lang="en-US" b="0" baseline="0">
                <a:latin typeface="Arial" charset="0"/>
                <a:ea typeface="Arial" charset="0"/>
                <a:cs typeface="Arial" charset="0"/>
              </a:rPr>
              <a:t>If you are just teaching one branch you may be able to name the officers, but it is written in their action plan to find out.</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1477834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Learn</a:t>
            </a:r>
            <a:r>
              <a:rPr lang="en-US" b="1" baseline="0">
                <a:latin typeface="Arial" charset="0"/>
                <a:ea typeface="Arial" charset="0"/>
                <a:cs typeface="Arial" charset="0"/>
              </a:rPr>
              <a:t> how the member interacts with union as a whole</a:t>
            </a:r>
          </a:p>
          <a:p>
            <a:r>
              <a:rPr lang="en-US" b="0" baseline="0">
                <a:latin typeface="Arial" charset="0"/>
                <a:ea typeface="Arial" charset="0"/>
                <a:cs typeface="Arial" charset="0"/>
              </a:rPr>
              <a:t>This diagram is from the rep’s handbook and shows the communication and relationship members have with parts of the union.</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736288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Highlight the actual role, skills and expectations….</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a:t>What is required of reps – what skills, expectation. Do reps have experience of a really good rep or  a really bad rep and learn by example in order to add items to this list…..</a:t>
            </a:r>
          </a:p>
          <a:p>
            <a:endParaRPr lang="en-US"/>
          </a:p>
          <a:p>
            <a:r>
              <a:rPr lang="en-US"/>
              <a:t>I tend to ask each reps to pick the 4 that mean the most for them as each branch is different and one reps primary goal/focus may be different to another reps.</a:t>
            </a:r>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pick out any that people have an interest in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a:latin typeface="Arial" charset="0"/>
                <a:ea typeface="Arial" charset="0"/>
                <a:cs typeface="Arial" charset="0"/>
              </a:rPr>
              <a:t>Go through slide</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26</a:t>
            </a:fld>
            <a:endParaRPr lang="en-US"/>
          </a:p>
        </p:txBody>
      </p:sp>
    </p:spTree>
    <p:extLst>
      <p:ext uri="{BB962C8B-B14F-4D97-AF65-F5344CB8AC3E}">
        <p14:creationId xmlns:p14="http://schemas.microsoft.com/office/powerpoint/2010/main" val="195597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To understand how GDPR impacts new reps when recruiting members and how to be mindful of data collected and stored.,…..</a:t>
            </a:r>
          </a:p>
          <a:p>
            <a:endParaRPr lang="en-US"/>
          </a:p>
          <a:p>
            <a:r>
              <a:rPr lang="en-US"/>
              <a:t>Its worth noting that many new reps may ask for a list of their members to date – dependent on their branch secretary this may be permitted but some areas may need new reps to do a bit more leg work……… maybe hold an all member meeting, get to know who is a member on your floor, in your department and check back with the B/S or Prospect.</a:t>
            </a:r>
          </a:p>
        </p:txBody>
      </p:sp>
      <p:sp>
        <p:nvSpPr>
          <p:cNvPr id="4" name="Slide Number Placeholder 3"/>
          <p:cNvSpPr>
            <a:spLocks noGrp="1"/>
          </p:cNvSpPr>
          <p:nvPr>
            <p:ph type="sldNum" sz="quarter" idx="10"/>
          </p:nvPr>
        </p:nvSpPr>
        <p:spPr/>
        <p:txBody>
          <a:bodyPr/>
          <a:lstStyle/>
          <a:p>
            <a:fld id="{5A3F4684-F84F-4E44-9D26-CB3898D7E83A}" type="slidenum">
              <a:rPr lang="en-US" smtClean="0"/>
              <a:t>27</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REPS TO THINK ABOUT WHAT THEY MAY NEED IN ORDER TO THE DO THE ROLE EFFECTIVELY – WHAT ACCESS DO YOU HAVE, IS IT A SHARED COMPUTER, CAN YOU HAVE PRIVACY SETTINGS</a:t>
            </a:r>
          </a:p>
        </p:txBody>
      </p:sp>
      <p:sp>
        <p:nvSpPr>
          <p:cNvPr id="4" name="Slide Number Placeholder 3"/>
          <p:cNvSpPr>
            <a:spLocks noGrp="1"/>
          </p:cNvSpPr>
          <p:nvPr>
            <p:ph type="sldNum" sz="quarter" idx="10"/>
          </p:nvPr>
        </p:nvSpPr>
        <p:spPr/>
        <p:txBody>
          <a:bodyPr/>
          <a:lstStyle/>
          <a:p>
            <a:fld id="{C16B0746-24FF-0B4F-A25A-E2B460B25A57}" type="slidenum">
              <a:rPr lang="en-US" smtClean="0"/>
              <a:t>28</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29</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find out what the reps think a trade union is and how it can help them.</a:t>
            </a:r>
          </a:p>
          <a:p>
            <a:pPr marL="171450" indent="-171450">
              <a:buFont typeface="Arial"/>
              <a:buChar char="•"/>
            </a:pPr>
            <a:r>
              <a:rPr lang="en-US"/>
              <a:t>In particular when a rep is asked “Why should I join?”</a:t>
            </a:r>
          </a:p>
          <a:p>
            <a:pPr marL="171450" indent="-171450">
              <a:buFont typeface="Arial"/>
              <a:buChar char="•"/>
            </a:pPr>
            <a:r>
              <a:rPr lang="en-US"/>
              <a:t>One of the things all reps find hard is recruiting. What should they say to persuade someone to join.</a:t>
            </a:r>
          </a:p>
          <a:p>
            <a:pPr marL="171450" indent="-171450">
              <a:buFont typeface="Arial"/>
              <a:buChar char="•"/>
            </a:pPr>
            <a:r>
              <a:rPr lang="en-US"/>
              <a:t>Ask the question,</a:t>
            </a:r>
            <a:r>
              <a:rPr lang="en-US" baseline="0"/>
              <a:t> then go the next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GDPR compliant way of contact reps via bulk mail, with updated minutes, newsletters etc….</a:t>
            </a:r>
          </a:p>
          <a:p>
            <a:endParaRPr lang="en-GB"/>
          </a:p>
          <a:p>
            <a:r>
              <a:rPr lang="en-GB"/>
              <a:t>Go over the functionality of the </a:t>
            </a:r>
            <a:r>
              <a:rPr lang="en-GB" err="1"/>
              <a:t>ebranch</a:t>
            </a:r>
            <a:r>
              <a:rPr lang="en-GB"/>
              <a:t>. (Communications role access rights for this area of work)</a:t>
            </a:r>
          </a:p>
        </p:txBody>
      </p:sp>
      <p:sp>
        <p:nvSpPr>
          <p:cNvPr id="4" name="Slide Number Placeholder 3"/>
          <p:cNvSpPr>
            <a:spLocks noGrp="1"/>
          </p:cNvSpPr>
          <p:nvPr>
            <p:ph type="sldNum" sz="quarter" idx="10"/>
          </p:nvPr>
        </p:nvSpPr>
        <p:spPr/>
        <p:txBody>
          <a:bodyPr/>
          <a:lstStyle/>
          <a:p>
            <a:fld id="{C16B0746-24FF-0B4F-A25A-E2B460B25A57}" type="slidenum">
              <a:rPr lang="en-US" smtClean="0"/>
              <a:t>30</a:t>
            </a:fld>
            <a:endParaRPr lang="en-US"/>
          </a:p>
        </p:txBody>
      </p:sp>
    </p:spTree>
    <p:extLst>
      <p:ext uri="{BB962C8B-B14F-4D97-AF65-F5344CB8AC3E}">
        <p14:creationId xmlns:p14="http://schemas.microsoft.com/office/powerpoint/2010/main" val="943814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a:t>
            </a:r>
            <a:r>
              <a:rPr lang="en-US" b="1"/>
              <a:t>The best way to comply is to communicate with members is through</a:t>
            </a:r>
            <a:r>
              <a:rPr lang="en-US" b="1" baseline="0"/>
              <a:t> the website</a:t>
            </a:r>
          </a:p>
          <a:p>
            <a:endParaRPr lang="en-US" b="1" baseline="0"/>
          </a:p>
          <a:p>
            <a:r>
              <a:rPr lang="en-US" b="0" baseline="0"/>
              <a:t>Check that the reps are aware of the </a:t>
            </a:r>
            <a:r>
              <a:rPr lang="en-US" b="0" baseline="0" err="1"/>
              <a:t>ebranch</a:t>
            </a:r>
            <a:r>
              <a:rPr lang="en-US" b="0" baseline="0"/>
              <a:t>  and the members area</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31</a:t>
            </a:fld>
            <a:endParaRPr lang="en-US"/>
          </a:p>
        </p:txBody>
      </p:sp>
    </p:spTree>
    <p:extLst>
      <p:ext uri="{BB962C8B-B14F-4D97-AF65-F5344CB8AC3E}">
        <p14:creationId xmlns:p14="http://schemas.microsoft.com/office/powerpoint/2010/main" val="1412183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32</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33</a:t>
            </a:fld>
            <a:endParaRPr lang="en-US"/>
          </a:p>
        </p:txBody>
      </p:sp>
    </p:spTree>
    <p:extLst>
      <p:ext uri="{BB962C8B-B14F-4D97-AF65-F5344CB8AC3E}">
        <p14:creationId xmlns:p14="http://schemas.microsoft.com/office/powerpoint/2010/main" val="1880816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a:p>
            <a:pPr marL="0" indent="0">
              <a:buFont typeface="Arial"/>
              <a:buNone/>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34</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US" b="0" baseline="0">
                <a:latin typeface="Arial" charset="0"/>
                <a:ea typeface="Arial" charset="0"/>
                <a:cs typeface="Arial" charset="0"/>
              </a:rPr>
              <a:t> it may be that if you H&amp;S reps you need to mention the brown book</a:t>
            </a:r>
          </a:p>
          <a:p>
            <a:r>
              <a:rPr lang="en-US"/>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rights of a rep are split broadly to into two categories; duties and activities.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a:t>
            </a:r>
          </a:p>
          <a:p>
            <a:r>
              <a:rPr lang="en-GB" b="1">
                <a:latin typeface="Arial" charset="0"/>
                <a:ea typeface="Arial" charset="0"/>
                <a:cs typeface="Arial" charset="0"/>
              </a:rPr>
              <a:t>The rights of a rep are split broadly to into two categories; duties and activities.</a:t>
            </a:r>
          </a:p>
          <a:p>
            <a:endParaRPr lang="en-US" b="1">
              <a:latin typeface="Arial" charset="0"/>
              <a:ea typeface="Arial" charset="0"/>
              <a:cs typeface="Arial" charset="0"/>
            </a:endParaRPr>
          </a:p>
          <a:p>
            <a:r>
              <a:rPr lang="en-GB"/>
              <a:t>What is a duty? As listed on slide……. Anything that benefits the employer/ reps need to inform/consult or negotiate on</a:t>
            </a:r>
          </a:p>
          <a:p>
            <a:r>
              <a:rPr lang="en-GB"/>
              <a:t>Reasonable paid time off by employer in recognised workplace.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36</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GB" sz="1200" kern="1200">
                <a:solidFill>
                  <a:schemeClr val="tx1"/>
                </a:solidFill>
                <a:effectLst/>
                <a:latin typeface="+mn-lt"/>
                <a:ea typeface="+mn-ea"/>
                <a:cs typeface="+mn-cs"/>
              </a:rPr>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a:p>
          <a:p>
            <a:r>
              <a:rPr lang="en-GB" sz="1200" kern="1200">
                <a:solidFill>
                  <a:schemeClr val="tx1"/>
                </a:solidFill>
                <a:effectLst/>
                <a:latin typeface="+mn-lt"/>
                <a:ea typeface="+mn-ea"/>
                <a:cs typeface="+mn-cs"/>
              </a:rPr>
              <a:t>It is important that reps understand that the ACAS guidance is the minimum  expected but reps need to check their own agreement as the facility time may be better.</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37</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GB"/>
              <a:t>A rep should always try to build good relationship with their manager to show they are professional in their role, this includes keeping the employer informed if they need facility time.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38</a:t>
            </a:fld>
            <a:endParaRPr lang="en-US"/>
          </a:p>
        </p:txBody>
      </p:sp>
    </p:spTree>
    <p:extLst>
      <p:ext uri="{BB962C8B-B14F-4D97-AF65-F5344CB8AC3E}">
        <p14:creationId xmlns:p14="http://schemas.microsoft.com/office/powerpoint/2010/main" val="203199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GB"/>
              <a:t>Using the information on the previous slides, look at the word doc with the headings and decide as a group which examples would fit under which headings. Examples on page 28 of workbook.</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39</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a:t>
            </a:r>
          </a:p>
          <a:p>
            <a:endParaRPr lang="en-US" b="1">
              <a:latin typeface="Arial" charset="0"/>
              <a:cs typeface="Arial" charset="0"/>
            </a:endParaRPr>
          </a:p>
          <a:p>
            <a:r>
              <a:rPr lang="en-US"/>
              <a:t>This is the definition you would find in a dictionary. M</a:t>
            </a:r>
            <a:r>
              <a:rPr lang="en-US" baseline="0"/>
              <a:t>ost young workers have no idea what a union is and any view they do have is one that is out of date.</a:t>
            </a:r>
          </a:p>
          <a:p>
            <a:r>
              <a:rPr lang="en-US" baseline="0"/>
              <a:t>We need to be explain this is not so and why union’s </a:t>
            </a:r>
            <a:r>
              <a:rPr lang="en-US" baseline="0" err="1"/>
              <a:t>arestill</a:t>
            </a:r>
            <a:r>
              <a:rPr lang="en-US" baseline="0"/>
              <a:t> relevant. </a:t>
            </a:r>
          </a:p>
          <a:p>
            <a:endParaRPr lang="en-US"/>
          </a:p>
          <a:p>
            <a:pPr marL="171450" indent="-171450">
              <a:buFont typeface="Arial" charset="0"/>
              <a:buChar char="•"/>
            </a:pPr>
            <a:r>
              <a:rPr lang="en-US"/>
              <a:t>Ask why they are interested in being reps? The sort of answers we are looking for are: a safe</a:t>
            </a:r>
            <a:r>
              <a:rPr lang="en-US" baseline="0"/>
              <a:t> place to work, environmental issues and robust procedures that help members.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GB"/>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a:p>
          <a:p>
            <a:r>
              <a:rPr lang="en-GB"/>
              <a:t>Remind reps they are not trained to deal with personal cases but can advise and signpost queries.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40</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41</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the ingredients to make a strong branch</a:t>
            </a:r>
          </a:p>
          <a:p>
            <a:r>
              <a:rPr lang="en-GB" sz="1200" kern="1200">
                <a:solidFill>
                  <a:schemeClr val="tx1"/>
                </a:solidFill>
                <a:effectLst/>
                <a:latin typeface="+mn-lt"/>
                <a:ea typeface="+mn-ea"/>
                <a:cs typeface="+mn-cs"/>
              </a:rPr>
              <a:t>Use flipchart and nominate someone to report back to the group.</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You have 10 minutes to complete the activity.</a:t>
            </a:r>
            <a:r>
              <a:rPr lang="en-GB">
                <a:effectLst/>
              </a:rPr>
              <a: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r>
              <a:rPr lang="en-GB"/>
              <a:t>Density – proportion of members to help campaign./add their voice</a:t>
            </a:r>
          </a:p>
          <a:p>
            <a:r>
              <a:rPr lang="en-GB"/>
              <a:t>Engaged members – keeping information relevant and specific, timely and useful. </a:t>
            </a:r>
          </a:p>
          <a:p>
            <a:r>
              <a:rPr lang="en-GB"/>
              <a:t>Visible profile – is the union visible in the workplace, if you started a job tomorrow, would you know how to join the union? </a:t>
            </a:r>
          </a:p>
          <a:p>
            <a:r>
              <a:rPr lang="en-GB"/>
              <a:t>Constructive dialogue – do you listen to members? Do you have opportunities to discuss issues? Is it worthwhile conversation? </a:t>
            </a:r>
          </a:p>
          <a:p>
            <a:r>
              <a:rPr lang="en-GB"/>
              <a:t>Representative membership – Does every member in your branch have a say – or a rep to speak on their behalf. If you have a large percentage of under 35’s – do you/have you elected a young members rep? To ensure the proportion of the memberships’ voice is heard. </a:t>
            </a:r>
          </a:p>
          <a:p>
            <a:r>
              <a:rPr lang="en-GB"/>
              <a:t>Representatives – Key role in the communications between the employer and the members and the union and it’s members. Supporting/advisory roles. </a:t>
            </a:r>
          </a:p>
          <a:p>
            <a:r>
              <a:rPr lang="en-GB"/>
              <a:t>Equality and Diversity. – Encourage reps that this should be paramount in their thinking in line with union values. A key benefit to demonstrate to members – improving conditions for all.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43</a:t>
            </a:fld>
            <a:endParaRPr lang="en-US"/>
          </a:p>
        </p:txBody>
      </p:sp>
    </p:spTree>
    <p:extLst>
      <p:ext uri="{BB962C8B-B14F-4D97-AF65-F5344CB8AC3E}">
        <p14:creationId xmlns:p14="http://schemas.microsoft.com/office/powerpoint/2010/main" val="2167223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how you need all the ingredients to make a strong branch</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Effective local organisation – meaning </a:t>
            </a:r>
            <a:r>
              <a:rPr lang="en-GB" sz="1200" b="1" kern="1200">
                <a:solidFill>
                  <a:schemeClr val="tx1"/>
                </a:solidFill>
                <a:effectLst/>
                <a:latin typeface="+mn-lt"/>
                <a:ea typeface="+mn-ea"/>
                <a:cs typeface="+mn-cs"/>
              </a:rPr>
              <a:t>reps like you</a:t>
            </a:r>
            <a:r>
              <a:rPr lang="en-GB" sz="1200" kern="1200">
                <a:solidFill>
                  <a:schemeClr val="tx1"/>
                </a:solidFill>
                <a:effectLst/>
                <a:latin typeface="+mn-lt"/>
                <a:ea typeface="+mn-ea"/>
                <a:cs typeface="+mn-cs"/>
              </a:rPr>
              <a:t> – stands at the heart of Prospect’s ability to keep the virtuous circle going. Local union reps…</a:t>
            </a:r>
          </a:p>
          <a:p>
            <a:pPr lvl="0"/>
            <a:r>
              <a:rPr lang="en-GB" sz="1200" kern="1200">
                <a:solidFill>
                  <a:schemeClr val="tx1"/>
                </a:solidFill>
                <a:effectLst/>
                <a:latin typeface="+mn-lt"/>
                <a:ea typeface="+mn-ea"/>
                <a:cs typeface="+mn-cs"/>
              </a:rPr>
              <a:t>are the union’s eyes and ears, picking up issues that matter to members and can be resolved by negotiation. </a:t>
            </a:r>
          </a:p>
          <a:p>
            <a:pPr lvl="0"/>
            <a:r>
              <a:rPr lang="en-GB" sz="1200" kern="120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a:solidFill>
                  <a:schemeClr val="tx1"/>
                </a:solidFill>
                <a:effectLst/>
                <a:latin typeface="+mn-lt"/>
                <a:ea typeface="+mn-ea"/>
                <a:cs typeface="+mn-cs"/>
              </a:rPr>
              <a:t>give the union a positive profile – visible on notice boards, identified with important issues.</a:t>
            </a:r>
          </a:p>
          <a:p>
            <a:pPr lvl="0"/>
            <a:r>
              <a:rPr lang="en-GB" sz="1200" kern="1200">
                <a:solidFill>
                  <a:schemeClr val="tx1"/>
                </a:solidFill>
                <a:effectLst/>
                <a:latin typeface="+mn-lt"/>
                <a:ea typeface="+mn-ea"/>
                <a:cs typeface="+mn-cs"/>
              </a:rPr>
              <a:t>grow the union by talking about joining to colleagues who are not yet in Prospect </a:t>
            </a:r>
          </a:p>
          <a:p>
            <a:pPr lvl="0"/>
            <a:r>
              <a:rPr lang="en-GB" sz="1200" kern="1200">
                <a:solidFill>
                  <a:schemeClr val="tx1"/>
                </a:solidFill>
                <a:effectLst/>
                <a:latin typeface="+mn-lt"/>
                <a:ea typeface="+mn-ea"/>
                <a:cs typeface="+mn-cs"/>
              </a:rPr>
              <a:t>keep members in touch with the wider union, </a:t>
            </a:r>
            <a:r>
              <a:rPr lang="en-GB" sz="1200" kern="1200" err="1">
                <a:solidFill>
                  <a:schemeClr val="tx1"/>
                </a:solidFill>
                <a:effectLst/>
                <a:latin typeface="+mn-lt"/>
                <a:ea typeface="+mn-ea"/>
                <a:cs typeface="+mn-cs"/>
              </a:rPr>
              <a:t>eg</a:t>
            </a:r>
            <a:r>
              <a:rPr lang="en-GB" sz="1200" kern="1200">
                <a:solidFill>
                  <a:schemeClr val="tx1"/>
                </a:solidFill>
                <a:effectLst/>
                <a:latin typeface="+mn-lt"/>
                <a:ea typeface="+mn-ea"/>
                <a:cs typeface="+mn-cs"/>
              </a:rPr>
              <a:t> by organising meetings and events with visiting speakers from beyond the branch.</a:t>
            </a:r>
          </a:p>
          <a:p>
            <a:r>
              <a:rPr lang="en-GB" sz="1200" kern="120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improve recruitment </a:t>
            </a:r>
            <a:r>
              <a:rPr lang="en-US" b="1" baseline="0">
                <a:latin typeface="Arial" charset="0"/>
                <a:ea typeface="Arial" charset="0"/>
                <a:cs typeface="Arial" charset="0"/>
              </a:rPr>
              <a:t>(10 minutes)</a:t>
            </a:r>
            <a:endParaRPr lang="en-US" b="1">
              <a:latin typeface="Arial" charset="0"/>
              <a:ea typeface="Arial" charset="0"/>
              <a:cs typeface="Arial" charset="0"/>
            </a:endParaRPr>
          </a:p>
          <a:p>
            <a:r>
              <a:rPr lang="en-US"/>
              <a:t>Assign a common reason to a group to come up with an answer in list in the workbook</a:t>
            </a:r>
            <a:r>
              <a:rPr lang="en-US" baseline="0"/>
              <a:t> page 32</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45</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46</a:t>
            </a:fld>
            <a:endParaRPr lang="en-US"/>
          </a:p>
        </p:txBody>
      </p:sp>
    </p:spTree>
    <p:extLst>
      <p:ext uri="{BB962C8B-B14F-4D97-AF65-F5344CB8AC3E}">
        <p14:creationId xmlns:p14="http://schemas.microsoft.com/office/powerpoint/2010/main" val="4148564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47</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48</a:t>
            </a:fld>
            <a:endParaRPr lang="en-US"/>
          </a:p>
        </p:txBody>
      </p:sp>
    </p:spTree>
    <p:extLst>
      <p:ext uri="{BB962C8B-B14F-4D97-AF65-F5344CB8AC3E}">
        <p14:creationId xmlns:p14="http://schemas.microsoft.com/office/powerpoint/2010/main" val="1598953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sort of thing we want suggested was:</a:t>
            </a:r>
          </a:p>
          <a:p>
            <a:endParaRPr lang="en-US"/>
          </a:p>
          <a:p>
            <a:r>
              <a:rPr lang="en-US"/>
              <a:t>to challenge staff being coerced into the survey replies</a:t>
            </a:r>
          </a:p>
          <a:p>
            <a:endParaRPr lang="en-US"/>
          </a:p>
          <a:p>
            <a:r>
              <a:rPr lang="en-US"/>
              <a:t>Stress resulting</a:t>
            </a:r>
            <a:r>
              <a:rPr lang="en-US" baseline="0"/>
              <a:t> from IT issues</a:t>
            </a:r>
          </a:p>
          <a:p>
            <a:endParaRPr lang="en-US" baseline="0"/>
          </a:p>
          <a:p>
            <a:r>
              <a:rPr lang="en-US" baseline="0"/>
              <a:t>Challenge how the targets are set and if they are not achieved how is that dealt with </a:t>
            </a:r>
            <a:endParaRPr lang="en-US"/>
          </a:p>
          <a:p>
            <a:endParaRPr lang="en-US"/>
          </a:p>
          <a:p>
            <a:endParaRPr lang="en-US"/>
          </a:p>
        </p:txBody>
      </p:sp>
      <p:sp>
        <p:nvSpPr>
          <p:cNvPr id="4" name="Slide Number Placeholder 3"/>
          <p:cNvSpPr>
            <a:spLocks noGrp="1"/>
          </p:cNvSpPr>
          <p:nvPr>
            <p:ph type="sldNum" sz="quarter" idx="10"/>
          </p:nvPr>
        </p:nvSpPr>
        <p:spPr/>
        <p:txBody>
          <a:bodyPr/>
          <a:lstStyle/>
          <a:p>
            <a:fld id="{C16B0746-24FF-0B4F-A25A-E2B460B25A57}" type="slidenum">
              <a:rPr lang="en-US" smtClean="0"/>
              <a:t>49</a:t>
            </a:fld>
            <a:endParaRPr lang="en-US"/>
          </a:p>
        </p:txBody>
      </p:sp>
    </p:spTree>
    <p:extLst>
      <p:ext uri="{BB962C8B-B14F-4D97-AF65-F5344CB8AC3E}">
        <p14:creationId xmlns:p14="http://schemas.microsoft.com/office/powerpoint/2010/main" val="76195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2400" b="1">
                <a:latin typeface="Arial" charset="0"/>
                <a:ea typeface="Arial" charset="0"/>
                <a:cs typeface="Arial" charset="0"/>
              </a:rPr>
              <a:t>Outcome to be achieved: Learn</a:t>
            </a:r>
            <a:r>
              <a:rPr lang="en-US" sz="2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2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2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2400" b="0"/>
          </a:p>
          <a:p>
            <a:pPr lvl="2" eaLnBrk="1" hangingPunct="1">
              <a:lnSpc>
                <a:spcPct val="100000"/>
              </a:lnSpc>
              <a:spcBef>
                <a:spcPts val="600"/>
              </a:spcBef>
              <a:buClr>
                <a:schemeClr val="tx2"/>
              </a:buClr>
              <a:buFont typeface="Wingdings" charset="2"/>
              <a:buNone/>
            </a:pPr>
            <a:r>
              <a:rPr lang="en-GB" altLang="en-US" sz="24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a:t>over 50% membership; or </a:t>
            </a:r>
          </a:p>
          <a:p>
            <a:pPr marL="1439863" lvl="3" indent="-457200" eaLnBrk="1" hangingPunct="1">
              <a:spcBef>
                <a:spcPts val="600"/>
              </a:spcBef>
              <a:buClr>
                <a:schemeClr val="tx1"/>
              </a:buClr>
              <a:buFont typeface="Tahoma" charset="0"/>
              <a:buAutoNum type="alphaLcParenR"/>
            </a:pPr>
            <a:r>
              <a:rPr lang="en-GB" altLang="en-US"/>
              <a:t>over 10% membership </a:t>
            </a:r>
            <a:r>
              <a:rPr lang="en-GB" altLang="en-US">
                <a:solidFill>
                  <a:schemeClr val="tx2"/>
                </a:solidFill>
              </a:rPr>
              <a:t>and </a:t>
            </a:r>
          </a:p>
          <a:p>
            <a:pPr marL="1401763" lvl="4" indent="0" eaLnBrk="1" hangingPunct="1">
              <a:spcBef>
                <a:spcPts val="600"/>
              </a:spcBef>
              <a:buClr>
                <a:schemeClr val="tx1"/>
              </a:buClr>
              <a:buFontTx/>
              <a:buNone/>
            </a:pPr>
            <a:r>
              <a:rPr lang="en-GB" altLang="en-US" sz="2400"/>
              <a:t>gets a majority in a ballot of all employees.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Looking at Activity K; what is the response from reps on their scales of 1-10. If reps state 10 for their answers, why do they feel it warrants a 10? What are they doing?</a:t>
            </a:r>
            <a:endParaRPr lang="en-US" sz="1200"/>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50</a:t>
            </a:fld>
            <a:endParaRPr lang="en-US"/>
          </a:p>
        </p:txBody>
      </p:sp>
    </p:spTree>
    <p:extLst>
      <p:ext uri="{BB962C8B-B14F-4D97-AF65-F5344CB8AC3E}">
        <p14:creationId xmlns:p14="http://schemas.microsoft.com/office/powerpoint/2010/main" val="32227741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GB" b="1">
                <a:latin typeface="Arial" charset="0"/>
                <a:ea typeface="Arial" charset="0"/>
                <a:cs typeface="Arial" charset="0"/>
              </a:rPr>
              <a:t>As </a:t>
            </a:r>
            <a:r>
              <a:rPr lang="en-GB" b="1" dirty="0">
                <a:latin typeface="Arial" charset="0"/>
                <a:ea typeface="Arial" charset="0"/>
                <a:cs typeface="Arial" charset="0"/>
              </a:rPr>
              <a:t>the tutor we would suggest dividing the group to have reps to look over each department and pick out the key findings. There are two different proposals, so the groups may want to divide themselves into the organising of the branch/members and then devising the strategy. NOTE; The second proposal is the same amount of hours for staff but over a 10 day rolling rota rather than a 5 day rolling rota.</a:t>
            </a:r>
          </a:p>
          <a:p>
            <a:endParaRPr lang="en-GB" b="1" dirty="0">
              <a:latin typeface="Arial" charset="0"/>
              <a:ea typeface="Arial" charset="0"/>
              <a:cs typeface="Arial" charset="0"/>
            </a:endParaRPr>
          </a:p>
          <a:p>
            <a:r>
              <a:rPr lang="en-GB" b="1" dirty="0">
                <a:latin typeface="Arial" charset="0"/>
                <a:ea typeface="Arial" charset="0"/>
                <a:cs typeface="Arial" charset="0"/>
              </a:rPr>
              <a:t>We want reps to identify the following.</a:t>
            </a:r>
          </a:p>
          <a:p>
            <a:r>
              <a:rPr lang="en-GB" b="1" dirty="0">
                <a:latin typeface="Arial" charset="0"/>
                <a:ea typeface="Arial" charset="0"/>
                <a:cs typeface="Arial" charset="0"/>
              </a:rPr>
              <a:t>find out where members are and the strength in the workplace, areas which could be improved in terms of membership. </a:t>
            </a:r>
          </a:p>
          <a:p>
            <a:r>
              <a:rPr lang="en-GB" b="1" dirty="0">
                <a:latin typeface="Arial" charset="0"/>
                <a:ea typeface="Arial" charset="0"/>
                <a:cs typeface="Arial" charset="0"/>
              </a:rPr>
              <a:t>What can they do to engage members further?</a:t>
            </a:r>
          </a:p>
          <a:p>
            <a:r>
              <a:rPr lang="en-GB" b="1" dirty="0">
                <a:latin typeface="Arial" charset="0"/>
                <a:ea typeface="Arial" charset="0"/>
                <a:cs typeface="Arial" charset="0"/>
              </a:rPr>
              <a:t>Highlight the two different proposed changes and would this change their approach to management. We would suggest using a working party as two proposals affect different groups – who would be on the working party (ideally one from each department – won’t always necessarily need to be the rep)</a:t>
            </a:r>
          </a:p>
          <a:p>
            <a:r>
              <a:rPr lang="en-GB" b="1" dirty="0">
                <a:latin typeface="Arial" charset="0"/>
                <a:ea typeface="Arial" charset="0"/>
                <a:cs typeface="Arial" charset="0"/>
              </a:rPr>
              <a:t>How would their members feel about the first proposal?</a:t>
            </a:r>
          </a:p>
          <a:p>
            <a:r>
              <a:rPr lang="en-GB" b="1" dirty="0">
                <a:latin typeface="Arial" charset="0"/>
                <a:ea typeface="Arial" charset="0"/>
                <a:cs typeface="Arial" charset="0"/>
              </a:rPr>
              <a:t>How many members are affected negatively by the second proposal for operations – two reps in the department but differing views – would this provide a balanced view. (What do we think of Martha’s viewpoint as the rep? Perhaps working on her own agenda of trying to increase pay rather than thinking of the work/life balance)</a:t>
            </a:r>
          </a:p>
          <a:p>
            <a:r>
              <a:rPr lang="en-GB" b="1" dirty="0">
                <a:latin typeface="Arial" charset="0"/>
                <a:ea typeface="Arial" charset="0"/>
                <a:cs typeface="Arial" charset="0"/>
              </a:rPr>
              <a:t>What if there is a well-being policy within the workplace?</a:t>
            </a:r>
          </a:p>
          <a:p>
            <a:r>
              <a:rPr lang="en-GB" b="1" dirty="0">
                <a:latin typeface="Arial" charset="0"/>
                <a:ea typeface="Arial" charset="0"/>
                <a:cs typeface="Arial" charset="0"/>
              </a:rPr>
              <a:t>Can anyone be identified as a potential rep/advocate for the union?</a:t>
            </a:r>
          </a:p>
          <a:p>
            <a:r>
              <a:rPr lang="en-GB" b="1" dirty="0">
                <a:latin typeface="Arial" charset="0"/>
                <a:ea typeface="Arial" charset="0"/>
                <a:cs typeface="Arial" charset="0"/>
              </a:rPr>
              <a:t> </a:t>
            </a:r>
          </a:p>
          <a:p>
            <a:r>
              <a:rPr lang="en-GB" b="1" dirty="0">
                <a:latin typeface="Arial" charset="0"/>
                <a:ea typeface="Arial" charset="0"/>
                <a:cs typeface="Arial" charset="0"/>
              </a:rPr>
              <a:t>Things to remember when recruiting/then mapping the workplace… Pitfalls to doing this; membership list is only updated on the information members have given to us e.g. if a member has left they won’t necessarily let Prospect/</a:t>
            </a:r>
            <a:r>
              <a:rPr lang="en-GB" b="1" dirty="0" err="1">
                <a:latin typeface="Arial" charset="0"/>
                <a:ea typeface="Arial" charset="0"/>
                <a:cs typeface="Arial" charset="0"/>
              </a:rPr>
              <a:t>Bectu</a:t>
            </a:r>
            <a:r>
              <a:rPr lang="en-GB" b="1" dirty="0">
                <a:latin typeface="Arial" charset="0"/>
                <a:ea typeface="Arial" charset="0"/>
                <a:cs typeface="Arial" charset="0"/>
              </a:rPr>
              <a:t> know and so they may still show on the membership list. </a:t>
            </a:r>
          </a:p>
          <a:p>
            <a:r>
              <a:rPr lang="en-GB" b="1" dirty="0">
                <a:latin typeface="Arial" charset="0"/>
                <a:ea typeface="Arial" charset="0"/>
                <a:cs typeface="Arial" charset="0"/>
              </a:rPr>
              <a:t>The list is private and confidential/any notes you make about members/non- members need to be kept very securely. Not every member wants to be known and you’ll have to show some discretion in your work as a rep (hence the </a:t>
            </a:r>
            <a:r>
              <a:rPr lang="en-GB" b="1" dirty="0" err="1">
                <a:latin typeface="Arial" charset="0"/>
                <a:ea typeface="Arial" charset="0"/>
                <a:cs typeface="Arial" charset="0"/>
              </a:rPr>
              <a:t>ebranch</a:t>
            </a:r>
            <a:r>
              <a:rPr lang="en-GB" b="1" dirty="0">
                <a:latin typeface="Arial" charset="0"/>
                <a:ea typeface="Arial" charset="0"/>
                <a:cs typeface="Arial" charset="0"/>
              </a:rPr>
              <a:t> and the list of members most GDPR compliant way of contact members. </a:t>
            </a:r>
          </a:p>
          <a:p>
            <a:r>
              <a:rPr lang="en-GB" b="1" dirty="0">
                <a:latin typeface="Arial" charset="0"/>
                <a:ea typeface="Arial" charset="0"/>
                <a:cs typeface="Arial" charset="0"/>
              </a:rPr>
              <a:t>Always be wary of GDPR, if members have expressed a wish no to be contacted, we have to honour that as part of the consent on the application forms. </a:t>
            </a:r>
          </a:p>
          <a:p>
            <a:r>
              <a:rPr lang="en-GB" b="1" dirty="0">
                <a:latin typeface="Arial" charset="0"/>
                <a:ea typeface="Arial" charset="0"/>
                <a:cs typeface="Arial" charset="0"/>
              </a:rPr>
              <a:t>(use points on p38 to help)</a:t>
            </a:r>
            <a:endParaRPr lang="en-GB"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51</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over the action plan and ensure reps are clear on the task. To complete, where possible before the follow up with the organiser. </a:t>
            </a:r>
          </a:p>
          <a:p>
            <a:endParaRPr lang="en-GB"/>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52</a:t>
            </a:fld>
            <a:endParaRPr lang="en-US"/>
          </a:p>
        </p:txBody>
      </p:sp>
    </p:spTree>
    <p:extLst>
      <p:ext uri="{BB962C8B-B14F-4D97-AF65-F5344CB8AC3E}">
        <p14:creationId xmlns:p14="http://schemas.microsoft.com/office/powerpoint/2010/main" val="352802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dirty="0">
                <a:latin typeface="Arial" charset="0"/>
                <a:ea typeface="Arial" charset="0"/>
                <a:cs typeface="Arial" charset="0"/>
              </a:rPr>
              <a:t>Outcome to be achieved: Learn</a:t>
            </a:r>
            <a:r>
              <a:rPr lang="en-US" sz="1400" b="1" baseline="0" dirty="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dirty="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dirty="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dirty="0"/>
          </a:p>
          <a:p>
            <a:pPr lvl="2" eaLnBrk="1" hangingPunct="1">
              <a:lnSpc>
                <a:spcPct val="100000"/>
              </a:lnSpc>
              <a:spcBef>
                <a:spcPts val="600"/>
              </a:spcBef>
              <a:buClr>
                <a:schemeClr val="tx2"/>
              </a:buClr>
              <a:buFont typeface="Wingdings" charset="2"/>
              <a:buNone/>
            </a:pPr>
            <a:r>
              <a:rPr lang="en-GB" altLang="en-US" sz="1800" dirty="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dirty="0"/>
              <a:t>over 50% membership; or </a:t>
            </a:r>
          </a:p>
          <a:p>
            <a:pPr marL="1439863" lvl="3" indent="-457200" eaLnBrk="1" hangingPunct="1">
              <a:spcBef>
                <a:spcPts val="600"/>
              </a:spcBef>
              <a:buClr>
                <a:schemeClr val="tx1"/>
              </a:buClr>
              <a:buFont typeface="Tahoma" charset="0"/>
              <a:buAutoNum type="alphaLcParenR"/>
            </a:pPr>
            <a:r>
              <a:rPr lang="en-GB" altLang="en-US" sz="1800" dirty="0"/>
              <a:t>over 10% membership </a:t>
            </a:r>
            <a:r>
              <a:rPr lang="en-GB" altLang="en-US" sz="1800" dirty="0">
                <a:solidFill>
                  <a:schemeClr val="tx2"/>
                </a:solidFill>
              </a:rPr>
              <a:t>and </a:t>
            </a:r>
          </a:p>
          <a:p>
            <a:pPr marL="1401763" lvl="4" indent="0" eaLnBrk="1" hangingPunct="1">
              <a:spcBef>
                <a:spcPts val="600"/>
              </a:spcBef>
              <a:buClr>
                <a:schemeClr val="tx1"/>
              </a:buClr>
              <a:buFontTx/>
              <a:buNone/>
            </a:pPr>
            <a:r>
              <a:rPr lang="en-GB" altLang="en-US" sz="1800" dirty="0"/>
              <a:t>gets a majority in a ballot of all employees</a:t>
            </a:r>
            <a:r>
              <a:rPr lang="en-GB" altLang="en-US" sz="240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5643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t>If someone is saying their</a:t>
            </a:r>
            <a:r>
              <a:rPr lang="en-US" baseline="0"/>
              <a:t> career might be affected if they join, or it is not for my level of management, the law gives anyone the right to join a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a:t>
            </a:r>
          </a:p>
          <a:p>
            <a:endParaRPr lang="en-US" b="1">
              <a:latin typeface="Arial" charset="0"/>
              <a:ea typeface="Arial" charset="0"/>
              <a:cs typeface="Arial" charset="0"/>
            </a:endParaRPr>
          </a:p>
          <a:p>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endParaRPr lang="en-US"/>
          </a:p>
          <a:p>
            <a:r>
              <a:rPr lang="en-US"/>
              <a:t>This slide has two clicks the first is for</a:t>
            </a:r>
            <a:r>
              <a:rPr lang="en-US" baseline="0"/>
              <a:t> trade union figures as a whole and the second is for Prospect only.</a:t>
            </a:r>
            <a:endParaRPr lang="en-US"/>
          </a:p>
          <a:p>
            <a:pPr marL="171450" indent="-171450">
              <a:buFont typeface="Arial"/>
              <a:buChar char="•"/>
            </a:pPr>
            <a:r>
              <a:rPr lang="en-US"/>
              <a:t>Prospect negotiates with more than 400 different employers.</a:t>
            </a:r>
          </a:p>
          <a:p>
            <a:pPr marL="171450" indent="-171450">
              <a:buFont typeface="Arial"/>
              <a:buChar char="•"/>
            </a:pPr>
            <a:r>
              <a:rPr lang="en-US"/>
              <a:t>Page 10 has a list of historical union victories.</a:t>
            </a:r>
          </a:p>
          <a:p>
            <a:pPr marL="171450" indent="-171450">
              <a:buFont typeface="Arial"/>
              <a:buChar char="•"/>
            </a:pPr>
            <a:r>
              <a:rPr lang="en-US"/>
              <a:t>These are the facts that back up</a:t>
            </a:r>
            <a:r>
              <a:rPr lang="en-US" baseline="0"/>
              <a:t> why it is value for money to join.</a:t>
            </a:r>
          </a:p>
          <a:p>
            <a:pPr marL="171450" indent="-171450">
              <a:buFont typeface="Arial"/>
              <a:buChar char="•"/>
            </a:pPr>
            <a:r>
              <a:rPr lang="en-US" b="1" baseline="0"/>
              <a:t>Always mention that local issues make the most difference to people.</a:t>
            </a:r>
            <a:endParaRPr lang="en-US" b="1"/>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There</a:t>
            </a:r>
            <a:r>
              <a:rPr lang="en-US" b="1" baseline="0">
                <a:latin typeface="Arial" charset="0"/>
                <a:ea typeface="Arial" charset="0"/>
                <a:cs typeface="Arial" charset="0"/>
              </a:rPr>
              <a:t> is no real alternative to a trade union (five minutes)</a:t>
            </a:r>
          </a:p>
          <a:p>
            <a:endParaRPr lang="en-US" b="1">
              <a:latin typeface="Arial" charset="0"/>
              <a:ea typeface="Arial" charset="0"/>
              <a:cs typeface="Arial" charset="0"/>
            </a:endParaRPr>
          </a:p>
          <a:p>
            <a:pPr marL="171450" indent="-171450">
              <a:buFont typeface="Arial" charset="0"/>
              <a:buChar char="•"/>
            </a:pPr>
            <a:r>
              <a:rPr lang="en-US"/>
              <a:t>Workbook page 13 act as moderator for the discussion and raise</a:t>
            </a:r>
            <a:r>
              <a:rPr lang="en-US" baseline="0"/>
              <a:t> questions such as:</a:t>
            </a:r>
          </a:p>
          <a:p>
            <a:pPr marL="171450" indent="-171450">
              <a:buFont typeface="Arial"/>
              <a:buChar char="•"/>
            </a:pPr>
            <a:r>
              <a:rPr lang="en-US" baseline="0"/>
              <a:t>What would happen if the employer finds out about what is being said on Facebook? </a:t>
            </a:r>
          </a:p>
          <a:p>
            <a:pPr marL="171450" indent="-171450">
              <a:buFont typeface="Arial"/>
              <a:buChar char="•"/>
            </a:pPr>
            <a:r>
              <a:rPr lang="en-US" baseline="0"/>
              <a:t>What would happen if the employer said no to a request from a forum or an individual? </a:t>
            </a:r>
          </a:p>
          <a:p>
            <a:pPr marL="171450" indent="-171450">
              <a:buFont typeface="Arial"/>
              <a:buChar char="•"/>
            </a:pPr>
            <a:r>
              <a:rPr lang="en-US" baseline="0"/>
              <a:t>How can we argue against the person who says they get a pay rise even if they don’t join )a freeloader)?</a:t>
            </a:r>
          </a:p>
          <a:p>
            <a:pPr marL="171450" indent="-171450">
              <a:buFont typeface="Arial"/>
              <a:buChar char="•"/>
            </a:pPr>
            <a:r>
              <a:rPr lang="en-US"/>
              <a:t>Sum up the benefits of union membership,</a:t>
            </a:r>
            <a:r>
              <a:rPr lang="en-US" baseline="0"/>
              <a:t> in particular for an individual member with an issue.</a:t>
            </a:r>
          </a:p>
          <a:p>
            <a:pPr marL="171450" indent="-171450">
              <a:buFont typeface="Arial"/>
              <a:buChar char="•"/>
            </a:pPr>
            <a:r>
              <a:rPr lang="en-US" baseline="0"/>
              <a:t>Generally the easiest recruitment pitch is to say why you joined. As you work in the same place, it will have resonance with the non-member and the passion will show through, rather than sounding like a script.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5632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81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1570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69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4348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player.vimeo.com/video/398275659?h=6603a5df45&amp;app_id=122963"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ideo" Target="https://player.vimeo.com/video/685815616?h=b238c789af&amp;app_id=122963" TargetMode="External"/><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
                <a:cs typeface="Arial"/>
              </a:rPr>
              <a:t>Key skills for union reps:</a:t>
            </a:r>
            <a:br>
              <a:rPr lang="en-US">
                <a:latin typeface="Arial"/>
                <a:cs typeface="Arial"/>
              </a:rPr>
            </a:br>
            <a:r>
              <a:rPr lang="en-US">
                <a:latin typeface="Arial"/>
                <a:cs typeface="Arial"/>
              </a:rPr>
              <a:t>union reps part 1</a:t>
            </a:r>
            <a:br>
              <a:rPr lang="en-US">
                <a:latin typeface="Arial"/>
                <a:cs typeface="Arial"/>
              </a:rPr>
            </a:br>
            <a:endParaRPr lang="en-US">
              <a:latin typeface="Arial"/>
              <a:cs typeface="Arial"/>
            </a:endParaRPr>
          </a:p>
        </p:txBody>
      </p:sp>
      <p:sp>
        <p:nvSpPr>
          <p:cNvPr id="3" name="TextBox 2"/>
          <p:cNvSpPr txBox="1"/>
          <p:nvPr/>
        </p:nvSpPr>
        <p:spPr>
          <a:xfrm>
            <a:off x="914400" y="6400800"/>
            <a:ext cx="2577565" cy="369332"/>
          </a:xfrm>
          <a:prstGeom prst="rect">
            <a:avLst/>
          </a:prstGeom>
          <a:noFill/>
        </p:spPr>
        <p:txBody>
          <a:bodyPr wrap="none" lIns="91440" tIns="45720" rIns="91440" bIns="45720" rtlCol="0" anchor="t">
            <a:spAutoFit/>
          </a:bodyPr>
          <a:lstStyle/>
          <a:p>
            <a:r>
              <a:rPr lang="en-US" dirty="0">
                <a:solidFill>
                  <a:schemeClr val="bg1"/>
                </a:solidFill>
              </a:rPr>
              <a:t>Version 3 August 2023. </a:t>
            </a:r>
          </a:p>
        </p:txBody>
      </p:sp>
    </p:spTree>
    <p:extLst>
      <p:ext uri="{BB962C8B-B14F-4D97-AF65-F5344CB8AC3E}">
        <p14:creationId xmlns:p14="http://schemas.microsoft.com/office/powerpoint/2010/main" val="2782556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a:latin typeface="Arial"/>
                <a:cs typeface="Arial"/>
              </a:rPr>
              <a:t>In your groups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4278" y="417444"/>
            <a:ext cx="6704307" cy="1222513"/>
          </a:xfrm>
        </p:spPr>
        <p:txBody>
          <a:bodyPr>
            <a:normAutofit/>
          </a:bodyPr>
          <a:lstStyle/>
          <a:p>
            <a:r>
              <a:rPr lang="en-US" sz="3600">
                <a:latin typeface="Arial"/>
                <a:cs typeface="Arial"/>
              </a:rPr>
              <a:t>Activity D: Your workplace </a:t>
            </a:r>
          </a:p>
        </p:txBody>
      </p:sp>
      <p:sp>
        <p:nvSpPr>
          <p:cNvPr id="6" name="Rectangle 5"/>
          <p:cNvSpPr/>
          <p:nvPr/>
        </p:nvSpPr>
        <p:spPr>
          <a:xfrm>
            <a:off x="536713" y="1779105"/>
            <a:ext cx="5864087" cy="3554819"/>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Start/think of your action plan to improve your organisation when you return to the workplace.</a:t>
            </a:r>
          </a:p>
          <a:p>
            <a:pPr>
              <a:spcBef>
                <a:spcPts val="900"/>
              </a:spcBef>
            </a:pPr>
            <a:endParaRPr lang="en-GB" sz="2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1F516E-2CDE-45FE-AF1A-763E6F62560E}"/>
              </a:ext>
            </a:extLst>
          </p:cNvPr>
          <p:cNvSpPr txBox="1">
            <a:spLocks/>
          </p:cNvSpPr>
          <p:nvPr/>
        </p:nvSpPr>
        <p:spPr>
          <a:xfrm>
            <a:off x="1627923" y="1046671"/>
            <a:ext cx="7760988" cy="165321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Tea break – 15 mins</a:t>
            </a:r>
          </a:p>
        </p:txBody>
      </p:sp>
    </p:spTree>
    <p:extLst>
      <p:ext uri="{BB962C8B-B14F-4D97-AF65-F5344CB8AC3E}">
        <p14:creationId xmlns:p14="http://schemas.microsoft.com/office/powerpoint/2010/main" val="386520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A181-400B-435C-9F5A-0790EACB2573}"/>
              </a:ext>
            </a:extLst>
          </p:cNvPr>
          <p:cNvSpPr txBox="1">
            <a:spLocks/>
          </p:cNvSpPr>
          <p:nvPr/>
        </p:nvSpPr>
        <p:spPr>
          <a:xfrm>
            <a:off x="1505415" y="2380595"/>
            <a:ext cx="7939668" cy="1187795"/>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Arial"/>
                <a:cs typeface="Arial"/>
              </a:rPr>
              <a:t>How Prospect works</a:t>
            </a:r>
            <a:endParaRPr lang="en-US"/>
          </a:p>
        </p:txBody>
      </p:sp>
      <p:sp>
        <p:nvSpPr>
          <p:cNvPr id="3" name="Title 1">
            <a:extLst>
              <a:ext uri="{FF2B5EF4-FFF2-40B4-BE49-F238E27FC236}">
                <a16:creationId xmlns:a16="http://schemas.microsoft.com/office/drawing/2014/main" id="{E286E433-2B4D-4D83-9194-8A415C1F9904}"/>
              </a:ext>
            </a:extLst>
          </p:cNvPr>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3</a:t>
            </a:r>
          </a:p>
        </p:txBody>
      </p:sp>
    </p:spTree>
    <p:extLst>
      <p:ext uri="{BB962C8B-B14F-4D97-AF65-F5344CB8AC3E}">
        <p14:creationId xmlns:p14="http://schemas.microsoft.com/office/powerpoint/2010/main" val="209756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How Prospect works">
            <a:hlinkClick r:id="" action="ppaction://media"/>
            <a:extLst>
              <a:ext uri="{FF2B5EF4-FFF2-40B4-BE49-F238E27FC236}">
                <a16:creationId xmlns:a16="http://schemas.microsoft.com/office/drawing/2014/main" id="{0AC1AED6-2C5C-4C79-BE82-82DBA38C5BF9}"/>
              </a:ext>
            </a:extLst>
          </p:cNvPr>
          <p:cNvPicPr>
            <a:picLocks noRot="1" noChangeAspect="1"/>
          </p:cNvPicPr>
          <p:nvPr>
            <a:videoFile r:link="rId1"/>
          </p:nvPr>
        </p:nvPicPr>
        <p:blipFill>
          <a:blip r:embed="rId4"/>
          <a:stretch>
            <a:fillRect/>
          </a:stretch>
        </p:blipFill>
        <p:spPr>
          <a:xfrm>
            <a:off x="4792" y="3594"/>
            <a:ext cx="12203981" cy="6865188"/>
          </a:xfrm>
          <a:prstGeom prst="rect">
            <a:avLst/>
          </a:prstGeom>
        </p:spPr>
      </p:pic>
    </p:spTree>
    <p:extLst>
      <p:ext uri="{BB962C8B-B14F-4D97-AF65-F5344CB8AC3E}">
        <p14:creationId xmlns:p14="http://schemas.microsoft.com/office/powerpoint/2010/main" val="25140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President/Chair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7352146" cy="1943664"/>
          </a:xfrm>
        </p:spPr>
        <p:txBody>
          <a:bodyPr>
            <a:normAutofit/>
          </a:bodyPr>
          <a:lstStyle/>
          <a:p>
            <a:r>
              <a:rPr lang="en-US" sz="4000">
                <a:latin typeface="Arial"/>
                <a:cs typeface="Arial"/>
              </a:rPr>
              <a:t>What happens when a new member joins Prospect?</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a:latin typeface="Arial"/>
                <a:cs typeface="Arial"/>
              </a:rPr>
              <a:t>A new member is put into the appropriate branch.</a:t>
            </a:r>
          </a:p>
          <a:p>
            <a:pPr>
              <a:spcBef>
                <a:spcPts val="1800"/>
              </a:spcBef>
            </a:pPr>
            <a:r>
              <a:rPr lang="en-US" sz="2400">
                <a:latin typeface="Arial"/>
                <a:cs typeface="Arial"/>
              </a:rPr>
              <a:t>This is decided from the following information:</a:t>
            </a:r>
          </a:p>
          <a:p>
            <a:pPr marL="342900" indent="-342900">
              <a:spcBef>
                <a:spcPts val="900"/>
              </a:spcBef>
              <a:buFont typeface="Arial"/>
              <a:buChar char="•"/>
            </a:pPr>
            <a:r>
              <a:rPr lang="en-US" sz="2400">
                <a:latin typeface="Arial"/>
                <a:cs typeface="Arial"/>
              </a:rPr>
              <a:t>their job or role </a:t>
            </a:r>
          </a:p>
          <a:p>
            <a:pPr marL="342900" indent="-342900">
              <a:spcBef>
                <a:spcPts val="900"/>
              </a:spcBef>
              <a:buFont typeface="Arial"/>
              <a:buChar char="•"/>
            </a:pPr>
            <a:r>
              <a:rPr lang="en-US" sz="2400">
                <a:latin typeface="Arial"/>
                <a:cs typeface="Arial"/>
              </a:rPr>
              <a:t>who they work for</a:t>
            </a:r>
          </a:p>
          <a:p>
            <a:pPr marL="342900" indent="-342900">
              <a:spcBef>
                <a:spcPts val="900"/>
              </a:spcBef>
              <a:buFont typeface="Arial"/>
              <a:buChar char="•"/>
            </a:pPr>
            <a:r>
              <a:rPr lang="en-US" sz="240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President/Chair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sp>
        <p:nvSpPr>
          <p:cNvPr id="7" name="TextBox 6">
            <a:extLst>
              <a:ext uri="{FF2B5EF4-FFF2-40B4-BE49-F238E27FC236}">
                <a16:creationId xmlns:a16="http://schemas.microsoft.com/office/drawing/2014/main" id="{5E1CB59D-993D-804D-AB98-6F4ED1670401}"/>
              </a:ext>
            </a:extLst>
          </p:cNvPr>
          <p:cNvSpPr txBox="1"/>
          <p:nvPr/>
        </p:nvSpPr>
        <p:spPr>
          <a:xfrm>
            <a:off x="391723" y="5190138"/>
            <a:ext cx="7970565" cy="923330"/>
          </a:xfrm>
          <a:prstGeom prst="rect">
            <a:avLst/>
          </a:prstGeom>
          <a:noFill/>
        </p:spPr>
        <p:txBody>
          <a:bodyPr wrap="square" lIns="0" tIns="0" rIns="0" bIns="0" rtlCol="0">
            <a:spAutoFit/>
          </a:bodyPr>
          <a:lstStyle/>
          <a:p>
            <a:r>
              <a:rPr lang="en-US" sz="2000" b="1">
                <a:latin typeface="Arial"/>
                <a:cs typeface="Arial"/>
              </a:rPr>
              <a:t>As part of the rep’s action plan on going back to the workplace you need to find out who fills these roles in your branch?</a:t>
            </a:r>
          </a:p>
          <a:p>
            <a:r>
              <a:rPr lang="en-US" sz="2000" b="1">
                <a:latin typeface="Arial"/>
                <a:cs typeface="Arial"/>
              </a:rPr>
              <a:t>Who are you representing? (department, workplace, grade)</a:t>
            </a:r>
          </a:p>
        </p:txBody>
      </p:sp>
      <p:graphicFrame>
        <p:nvGraphicFramePr>
          <p:cNvPr id="9" name="Diagram 8">
            <a:extLst>
              <a:ext uri="{FF2B5EF4-FFF2-40B4-BE49-F238E27FC236}">
                <a16:creationId xmlns:a16="http://schemas.microsoft.com/office/drawing/2014/main" id="{B3BF641D-CACA-C844-A4B5-CCCDCAE51635}"/>
              </a:ext>
            </a:extLst>
          </p:cNvPr>
          <p:cNvGraphicFramePr/>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3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4" y="195948"/>
            <a:ext cx="7186893" cy="1744364"/>
          </a:xfrm>
        </p:spPr>
        <p:txBody>
          <a:bodyPr/>
          <a:lstStyle/>
          <a:p>
            <a:r>
              <a:rPr lang="en-US" sz="4000">
                <a:latin typeface="Arial"/>
                <a:cs typeface="Arial"/>
              </a:rPr>
              <a:t>How is a branch democratic?</a:t>
            </a:r>
          </a:p>
        </p:txBody>
      </p:sp>
      <p:sp>
        <p:nvSpPr>
          <p:cNvPr id="9" name="Rectangle 8"/>
          <p:cNvSpPr/>
          <p:nvPr/>
        </p:nvSpPr>
        <p:spPr>
          <a:xfrm>
            <a:off x="4048599" y="2311758"/>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11" name="Rectangle 10"/>
          <p:cNvSpPr/>
          <p:nvPr/>
        </p:nvSpPr>
        <p:spPr>
          <a:xfrm>
            <a:off x="4048599" y="359695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Committee</a:t>
            </a:r>
          </a:p>
        </p:txBody>
      </p:sp>
      <p:sp>
        <p:nvSpPr>
          <p:cNvPr id="12" name="Rectangle 11"/>
          <p:cNvSpPr/>
          <p:nvPr/>
        </p:nvSpPr>
        <p:spPr>
          <a:xfrm>
            <a:off x="4065124" y="489919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5" name="TextBox 4"/>
          <p:cNvSpPr txBox="1"/>
          <p:nvPr/>
        </p:nvSpPr>
        <p:spPr>
          <a:xfrm>
            <a:off x="1505415" y="2311758"/>
            <a:ext cx="2344493" cy="1515891"/>
          </a:xfrm>
          <a:prstGeom prst="rect">
            <a:avLst/>
          </a:prstGeom>
          <a:noFill/>
        </p:spPr>
        <p:txBody>
          <a:bodyPr wrap="square" lIns="0" tIns="0" rIns="0" bIns="0" rtlCol="0">
            <a:noAutofit/>
          </a:bodyPr>
          <a:lstStyle/>
          <a:p>
            <a:r>
              <a:rPr lang="en-US" sz="2400">
                <a:latin typeface="Arial"/>
                <a:cs typeface="Arial"/>
              </a:rPr>
              <a:t>An issue is raised and an action is voted on at a meeting.</a:t>
            </a:r>
          </a:p>
        </p:txBody>
      </p:sp>
      <p:sp>
        <p:nvSpPr>
          <p:cNvPr id="16" name="TextBox 15"/>
          <p:cNvSpPr txBox="1"/>
          <p:nvPr/>
        </p:nvSpPr>
        <p:spPr>
          <a:xfrm>
            <a:off x="7467069" y="2844879"/>
            <a:ext cx="2128623" cy="2355082"/>
          </a:xfrm>
          <a:prstGeom prst="rect">
            <a:avLst/>
          </a:prstGeom>
          <a:noFill/>
        </p:spPr>
        <p:txBody>
          <a:bodyPr wrap="square" lIns="0" tIns="0" rIns="0" bIns="0" rtlCol="0">
            <a:noAutofit/>
          </a:bodyPr>
          <a:lstStyle/>
          <a:p>
            <a:r>
              <a:rPr lang="en-US" sz="2200" i="1">
                <a:latin typeface="Arial"/>
                <a:cs typeface="Arial"/>
              </a:rPr>
              <a:t>In between meetings, the committee can discuss an issue that arises and </a:t>
            </a:r>
            <a:br>
              <a:rPr lang="en-US" sz="2200" i="1">
                <a:latin typeface="Arial"/>
                <a:cs typeface="Arial"/>
              </a:rPr>
            </a:br>
            <a:r>
              <a:rPr lang="en-US" sz="2200" i="1">
                <a:latin typeface="Arial"/>
                <a:cs typeface="Arial"/>
              </a:rPr>
              <a:t>an action decided on</a:t>
            </a:r>
            <a:r>
              <a:rPr lang="en-GB" sz="2200" i="1">
                <a:latin typeface="Arial"/>
                <a:cs typeface="Arial"/>
              </a:rPr>
              <a:t>.</a:t>
            </a:r>
            <a:endParaRPr lang="en-US" sz="2200" i="1">
              <a:latin typeface="Arial"/>
              <a:cs typeface="Arial"/>
            </a:endParaRPr>
          </a:p>
        </p:txBody>
      </p:sp>
      <p:sp>
        <p:nvSpPr>
          <p:cNvPr id="17" name="TextBox 16"/>
          <p:cNvSpPr txBox="1"/>
          <p:nvPr/>
        </p:nvSpPr>
        <p:spPr>
          <a:xfrm>
            <a:off x="1505414" y="4199096"/>
            <a:ext cx="2196253" cy="1477328"/>
          </a:xfrm>
          <a:prstGeom prst="rect">
            <a:avLst/>
          </a:prstGeom>
          <a:noFill/>
        </p:spPr>
        <p:txBody>
          <a:bodyPr wrap="square" lIns="0" tIns="0" rIns="0" bIns="0" rtlCol="0" anchor="b" anchorCtr="0">
            <a:noAutofit/>
          </a:bodyPr>
          <a:lstStyle/>
          <a:p>
            <a:r>
              <a:rPr lang="en-US" sz="2400">
                <a:latin typeface="Arial"/>
                <a:cs typeface="Arial"/>
              </a:rPr>
              <a:t>The branch usually instructs the committee to take action.</a:t>
            </a:r>
          </a:p>
        </p:txBody>
      </p:sp>
      <p:cxnSp>
        <p:nvCxnSpPr>
          <p:cNvPr id="21" name="Straight Arrow Connector 20"/>
          <p:cNvCxnSpPr>
            <a:cxnSpLocks/>
          </p:cNvCxnSpPr>
          <p:nvPr/>
        </p:nvCxnSpPr>
        <p:spPr>
          <a:xfrm>
            <a:off x="5612993" y="4374184"/>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5C4E13-3DB3-D941-A24E-F40120F4FCA5}"/>
              </a:ext>
            </a:extLst>
          </p:cNvPr>
          <p:cNvCxnSpPr>
            <a:cxnSpLocks/>
          </p:cNvCxnSpPr>
          <p:nvPr/>
        </p:nvCxnSpPr>
        <p:spPr>
          <a:xfrm>
            <a:off x="5600893" y="308898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2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2" y="247295"/>
            <a:ext cx="9762596" cy="2410924"/>
          </a:xfrm>
        </p:spPr>
        <p:txBody>
          <a:bodyPr>
            <a:normAutofit fontScale="90000"/>
          </a:bodyPr>
          <a:lstStyle/>
          <a:p>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r>
              <a:rPr lang="en-US">
                <a:latin typeface="Arial"/>
                <a:cs typeface="Arial"/>
              </a:rPr>
              <a:t>Session 1: Activity A</a:t>
            </a:r>
            <a:br>
              <a:rPr lang="en-US">
                <a:latin typeface="Arial"/>
                <a:cs typeface="Arial"/>
              </a:rPr>
            </a:br>
            <a:r>
              <a:rPr lang="en-US">
                <a:latin typeface="Arial"/>
                <a:cs typeface="Arial"/>
              </a:rPr>
              <a:t>Introductions</a:t>
            </a:r>
            <a:br>
              <a:rPr lang="en-US">
                <a:latin typeface="Arial"/>
                <a:cs typeface="Arial"/>
              </a:rPr>
            </a:br>
            <a:endParaRPr lang="en-US">
              <a:latin typeface="Arial"/>
              <a:cs typeface="Arial"/>
            </a:endParaRPr>
          </a:p>
        </p:txBody>
      </p:sp>
      <p:sp>
        <p:nvSpPr>
          <p:cNvPr id="5" name="TextBox 4"/>
          <p:cNvSpPr txBox="1"/>
          <p:nvPr/>
        </p:nvSpPr>
        <p:spPr>
          <a:xfrm>
            <a:off x="581612" y="2427387"/>
            <a:ext cx="10783763" cy="461665"/>
          </a:xfrm>
          <a:prstGeom prst="rect">
            <a:avLst/>
          </a:prstGeom>
          <a:noFill/>
        </p:spPr>
        <p:txBody>
          <a:bodyPr wrap="square" rtlCol="0">
            <a:spAutoFit/>
          </a:bodyPr>
          <a:lstStyle/>
          <a:p>
            <a:r>
              <a:rPr lang="en-US" sz="2400">
                <a:latin typeface="Arial"/>
                <a:cs typeface="Arial"/>
              </a:rPr>
              <a:t>In pairs go through the questions and introduce each other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732" y="3229960"/>
            <a:ext cx="5418027" cy="3204705"/>
          </a:xfrm>
          <a:prstGeom prst="rect">
            <a:avLst/>
          </a:prstGeom>
        </p:spPr>
      </p:pic>
    </p:spTree>
    <p:extLst>
      <p:ext uri="{BB962C8B-B14F-4D97-AF65-F5344CB8AC3E}">
        <p14:creationId xmlns:p14="http://schemas.microsoft.com/office/powerpoint/2010/main" val="75668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9E12115-4D6B-EC4A-9083-581AC9B9971F}"/>
              </a:ext>
            </a:extLst>
          </p:cNvPr>
          <p:cNvGraphicFramePr/>
          <p:nvPr/>
        </p:nvGraphicFramePr>
        <p:xfrm>
          <a:off x="1176882" y="1997791"/>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443208" y="127591"/>
            <a:ext cx="8901000" cy="1525110"/>
          </a:xfrm>
        </p:spPr>
        <p:txBody>
          <a:bodyPr/>
          <a:lstStyle/>
          <a:p>
            <a:r>
              <a:rPr lang="en-US">
                <a:latin typeface="Arial"/>
                <a:cs typeface="Arial"/>
              </a:rPr>
              <a:t>Branch issues</a:t>
            </a:r>
          </a:p>
        </p:txBody>
      </p:sp>
      <p:sp>
        <p:nvSpPr>
          <p:cNvPr id="10" name="TextBox 9"/>
          <p:cNvSpPr txBox="1"/>
          <p:nvPr/>
        </p:nvSpPr>
        <p:spPr>
          <a:xfrm>
            <a:off x="573326" y="5301487"/>
            <a:ext cx="7520242" cy="1161918"/>
          </a:xfrm>
          <a:prstGeom prst="rect">
            <a:avLst/>
          </a:prstGeom>
          <a:noFill/>
        </p:spPr>
        <p:txBody>
          <a:bodyPr wrap="square" lIns="0" tIns="0" rIns="0" bIns="0" rtlCol="0">
            <a:noAutofit/>
          </a:bodyPr>
          <a:lstStyle/>
          <a:p>
            <a:r>
              <a:rPr lang="en-US" sz="2400" b="1">
                <a:latin typeface="Arial"/>
                <a:cs typeface="Arial"/>
              </a:rPr>
              <a:t>Which issue should the branch try to address first?</a:t>
            </a:r>
          </a:p>
          <a:p>
            <a:r>
              <a:rPr lang="en-US" sz="2400" b="1">
                <a:latin typeface="Arial"/>
                <a:cs typeface="Arial"/>
              </a:rPr>
              <a:t>Can you set up a working group to tackle each problem?</a:t>
            </a:r>
          </a:p>
        </p:txBody>
      </p:sp>
      <p:grpSp>
        <p:nvGrpSpPr>
          <p:cNvPr id="4" name="Group 3">
            <a:extLst>
              <a:ext uri="{FF2B5EF4-FFF2-40B4-BE49-F238E27FC236}">
                <a16:creationId xmlns:a16="http://schemas.microsoft.com/office/drawing/2014/main" id="{A58F9BA5-5340-FE42-B92A-BA5CF9196C06}"/>
              </a:ext>
            </a:extLst>
          </p:cNvPr>
          <p:cNvGrpSpPr/>
          <p:nvPr/>
        </p:nvGrpSpPr>
        <p:grpSpPr>
          <a:xfrm>
            <a:off x="5421122" y="1454626"/>
            <a:ext cx="2046385" cy="1553379"/>
            <a:chOff x="5746531" y="1536028"/>
            <a:chExt cx="2046385" cy="1553379"/>
          </a:xfrm>
        </p:grpSpPr>
        <p:sp>
          <p:nvSpPr>
            <p:cNvPr id="14" name="Triangle 11">
              <a:extLst>
                <a:ext uri="{FF2B5EF4-FFF2-40B4-BE49-F238E27FC236}">
                  <a16:creationId xmlns:a16="http://schemas.microsoft.com/office/drawing/2014/main" id="{53738F50-B72E-484B-975E-63D3998585B9}"/>
                </a:ext>
              </a:extLst>
            </p:cNvPr>
            <p:cNvSpPr/>
            <p:nvPr/>
          </p:nvSpPr>
          <p:spPr>
            <a:xfrm rot="7060572">
              <a:off x="5798291" y="1789590"/>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28B009-5016-5A4D-892C-42ACE14A47D9}"/>
                </a:ext>
              </a:extLst>
            </p:cNvPr>
            <p:cNvSpPr/>
            <p:nvPr/>
          </p:nvSpPr>
          <p:spPr>
            <a:xfrm>
              <a:off x="6239537" y="1536028"/>
              <a:ext cx="1553379" cy="1553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a:t>
              </a:r>
            </a:p>
          </p:txBody>
        </p:sp>
      </p:grpSp>
      <p:grpSp>
        <p:nvGrpSpPr>
          <p:cNvPr id="3" name="Group 2">
            <a:extLst>
              <a:ext uri="{FF2B5EF4-FFF2-40B4-BE49-F238E27FC236}">
                <a16:creationId xmlns:a16="http://schemas.microsoft.com/office/drawing/2014/main" id="{8081F50A-D3E1-9646-BC0C-722DE2C579EF}"/>
              </a:ext>
            </a:extLst>
          </p:cNvPr>
          <p:cNvGrpSpPr/>
          <p:nvPr/>
        </p:nvGrpSpPr>
        <p:grpSpPr>
          <a:xfrm>
            <a:off x="573326" y="2259031"/>
            <a:ext cx="1760855" cy="2078139"/>
            <a:chOff x="1445053" y="2331239"/>
            <a:chExt cx="1760855" cy="2078139"/>
          </a:xfrm>
        </p:grpSpPr>
        <p:sp>
          <p:nvSpPr>
            <p:cNvPr id="12" name="Triangle 11">
              <a:extLst>
                <a:ext uri="{FF2B5EF4-FFF2-40B4-BE49-F238E27FC236}">
                  <a16:creationId xmlns:a16="http://schemas.microsoft.com/office/drawing/2014/main" id="{01F2A737-D673-DB4D-8BC2-8832040156B7}"/>
                </a:ext>
              </a:extLst>
            </p:cNvPr>
            <p:cNvSpPr/>
            <p:nvPr/>
          </p:nvSpPr>
          <p:spPr>
            <a:xfrm>
              <a:off x="2207742" y="3307692"/>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41CF5E-67BC-4C4A-A56E-B937CF98A0D9}"/>
                </a:ext>
              </a:extLst>
            </p:cNvPr>
            <p:cNvSpPr/>
            <p:nvPr/>
          </p:nvSpPr>
          <p:spPr>
            <a:xfrm>
              <a:off x="1445053" y="2331239"/>
              <a:ext cx="1553379" cy="1553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2</a:t>
              </a:r>
            </a:p>
          </p:txBody>
        </p:sp>
      </p:grpSp>
      <p:grpSp>
        <p:nvGrpSpPr>
          <p:cNvPr id="5" name="Group 4">
            <a:extLst>
              <a:ext uri="{FF2B5EF4-FFF2-40B4-BE49-F238E27FC236}">
                <a16:creationId xmlns:a16="http://schemas.microsoft.com/office/drawing/2014/main" id="{788FF5E6-93D9-134D-81FF-BD266422133E}"/>
              </a:ext>
            </a:extLst>
          </p:cNvPr>
          <p:cNvGrpSpPr/>
          <p:nvPr/>
        </p:nvGrpSpPr>
        <p:grpSpPr>
          <a:xfrm>
            <a:off x="6369586" y="2828400"/>
            <a:ext cx="2055869" cy="1582214"/>
            <a:chOff x="6918685" y="3737556"/>
            <a:chExt cx="2055869" cy="1582214"/>
          </a:xfrm>
        </p:grpSpPr>
        <p:sp>
          <p:nvSpPr>
            <p:cNvPr id="15" name="Triangle 11">
              <a:extLst>
                <a:ext uri="{FF2B5EF4-FFF2-40B4-BE49-F238E27FC236}">
                  <a16:creationId xmlns:a16="http://schemas.microsoft.com/office/drawing/2014/main" id="{4C3FD583-A20D-5A47-81BF-D987524D9A56}"/>
                </a:ext>
              </a:extLst>
            </p:cNvPr>
            <p:cNvSpPr/>
            <p:nvPr/>
          </p:nvSpPr>
          <p:spPr>
            <a:xfrm rot="5953675">
              <a:off x="6970445" y="4269844"/>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CCB161E-A2DC-064D-AA65-7D01620E619E}"/>
                </a:ext>
              </a:extLst>
            </p:cNvPr>
            <p:cNvSpPr/>
            <p:nvPr/>
          </p:nvSpPr>
          <p:spPr>
            <a:xfrm>
              <a:off x="7421175" y="3737556"/>
              <a:ext cx="1553379" cy="1553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3</a:t>
              </a:r>
            </a:p>
          </p:txBody>
        </p:sp>
      </p:grpSp>
    </p:spTree>
    <p:extLst>
      <p:ext uri="{BB962C8B-B14F-4D97-AF65-F5344CB8AC3E}">
        <p14:creationId xmlns:p14="http://schemas.microsoft.com/office/powerpoint/2010/main" val="1932150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a:t>Branch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4089574"/>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a:latin typeface="Arial"/>
                <a:cs typeface="Arial"/>
              </a:rPr>
              <a:t>As part of your action plan find out who is your branch negotiation officer and </a:t>
            </a:r>
            <a:r>
              <a:rPr lang="en-US" b="1" err="1">
                <a:latin typeface="Arial"/>
                <a:cs typeface="Arial"/>
              </a:rPr>
              <a:t>organiser</a:t>
            </a:r>
            <a:r>
              <a:rPr lang="en-US" b="1">
                <a:latin typeface="Arial"/>
                <a:cs typeface="Arial"/>
              </a:rPr>
              <a:t>.</a:t>
            </a:r>
            <a:endParaRPr lang="en-US" b="1"/>
          </a:p>
        </p:txBody>
      </p:sp>
    </p:spTree>
    <p:extLst>
      <p:ext uri="{BB962C8B-B14F-4D97-AF65-F5344CB8AC3E}">
        <p14:creationId xmlns:p14="http://schemas.microsoft.com/office/powerpoint/2010/main" val="1312802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AE515-6AC8-F94D-93EA-30335271AA42}"/>
              </a:ext>
            </a:extLst>
          </p:cNvPr>
          <p:cNvPicPr/>
          <p:nvPr/>
        </p:nvPicPr>
        <p:blipFill>
          <a:blip r:embed="rId3"/>
          <a:srcRect/>
          <a:stretch/>
        </p:blipFill>
        <p:spPr bwMode="auto">
          <a:xfrm>
            <a:off x="1443208" y="620884"/>
            <a:ext cx="6893269" cy="57998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443209" y="268940"/>
            <a:ext cx="1881016" cy="1255060"/>
          </a:xfrm>
        </p:spPr>
        <p:txBody>
          <a:bodyPr>
            <a:normAutofit/>
          </a:bodyPr>
          <a:lstStyle/>
          <a:p>
            <a:r>
              <a:rPr lang="en-US" sz="2800"/>
              <a:t>Prospect structure</a:t>
            </a:r>
          </a:p>
        </p:txBody>
      </p:sp>
    </p:spTree>
    <p:extLst>
      <p:ext uri="{BB962C8B-B14F-4D97-AF65-F5344CB8AC3E}">
        <p14:creationId xmlns:p14="http://schemas.microsoft.com/office/powerpoint/2010/main" val="1742833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a:latin typeface="Arial"/>
                <a:cs typeface="Arial"/>
              </a:rPr>
              <a:t>Working together in a large group, make a list of all the things a Prospect rep might do as part of their duties.</a:t>
            </a:r>
          </a:p>
          <a:p>
            <a:pPr>
              <a:spcBef>
                <a:spcPts val="900"/>
              </a:spcBef>
            </a:pPr>
            <a:r>
              <a:rPr lang="en-US" sz="2400">
                <a:latin typeface="Arial"/>
                <a:cs typeface="Arial"/>
              </a:rPr>
              <a:t>Complete the list of things a rep does.</a:t>
            </a:r>
          </a:p>
          <a:p>
            <a:pPr>
              <a:spcBef>
                <a:spcPts val="900"/>
              </a:spcBef>
            </a:pPr>
            <a:r>
              <a:rPr lang="en-US" sz="2400">
                <a:latin typeface="Arial"/>
                <a:cs typeface="Arial"/>
              </a:rPr>
              <a:t>Make a list of the skills needed by a rep to do the tasks.</a:t>
            </a:r>
          </a:p>
          <a:p>
            <a:pPr>
              <a:spcBef>
                <a:spcPts val="900"/>
              </a:spcBef>
            </a:pPr>
            <a:r>
              <a:rPr lang="en-US" sz="240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The values and </a:t>
            </a:r>
            <a:r>
              <a:rPr lang="en-GB" sz="4000">
                <a:latin typeface="Arial"/>
                <a:cs typeface="Arial"/>
              </a:rPr>
              <a:t>behaviour</a:t>
            </a:r>
            <a:r>
              <a:rPr lang="en-US" sz="4000">
                <a:latin typeface="Arial"/>
                <a:cs typeface="Arial"/>
              </a:rPr>
              <a:t> of reps</a:t>
            </a:r>
          </a:p>
        </p:txBody>
      </p:sp>
      <p:sp>
        <p:nvSpPr>
          <p:cNvPr id="6" name="Rectangle 5"/>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Able to network</a:t>
            </a:r>
          </a:p>
          <a:p>
            <a:pPr>
              <a:spcBef>
                <a:spcPts val="900"/>
              </a:spcBef>
            </a:pPr>
            <a:endParaRPr lang="en-GB" sz="24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607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a:latin typeface="Arial"/>
                <a:cs typeface="Arial"/>
              </a:rPr>
              <a:t>(further information in appendix)</a:t>
            </a:r>
          </a:p>
        </p:txBody>
      </p:sp>
    </p:spTree>
    <p:extLst>
      <p:ext uri="{BB962C8B-B14F-4D97-AF65-F5344CB8AC3E}">
        <p14:creationId xmlns:p14="http://schemas.microsoft.com/office/powerpoint/2010/main" val="111012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err="1"/>
              <a:t>GDPR</a:t>
            </a:r>
            <a:r>
              <a:rPr lang="en-GB"/>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a:latin typeface="Arial" panose="020B0604020202020204" pitchFamily="34" charset="0"/>
                <a:cs typeface="Arial" panose="020B0604020202020204" pitchFamily="34" charset="0"/>
              </a:rPr>
              <a:t>social</a:t>
            </a:r>
            <a:r>
              <a:rPr lang="en-GB" sz="1800">
                <a:latin typeface="Arial" panose="020B0604020202020204" pitchFamily="34" charset="0"/>
                <a:cs typeface="Arial" panose="020B0604020202020204" pitchFamily="34" charset="0"/>
              </a:rPr>
              <a:t> networking media.</a:t>
            </a:r>
          </a:p>
          <a:p>
            <a:pPr>
              <a:buClr>
                <a:schemeClr val="tx1"/>
              </a:buClr>
            </a:pPr>
            <a:r>
              <a:rPr lang="en-GB" sz="1800">
                <a:latin typeface="Arial" panose="020B0604020202020204" pitchFamily="34" charset="0"/>
                <a:cs typeface="Arial" panose="020B0604020202020204" pitchFamily="34" charset="0"/>
              </a:rPr>
              <a:t>Respect confidentiality and the rights of a member. </a:t>
            </a:r>
          </a:p>
          <a:p>
            <a:pPr>
              <a:buClr>
                <a:schemeClr val="tx1"/>
              </a:buClr>
            </a:pPr>
            <a:r>
              <a:rPr lang="en-GB" sz="1800">
                <a:latin typeface="Arial" panose="020B0604020202020204" pitchFamily="34" charset="0"/>
                <a:cs typeface="Arial" panose="020B0604020202020204" pitchFamily="34" charset="0"/>
              </a:rPr>
              <a:t>Be open with people about information held about them.</a:t>
            </a:r>
          </a:p>
          <a:p>
            <a:pPr>
              <a:buClr>
                <a:schemeClr val="tx1"/>
              </a:buClr>
            </a:pPr>
            <a:r>
              <a:rPr lang="en-GB" sz="180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Disclose any personal data over the phone</a:t>
            </a:r>
          </a:p>
          <a:p>
            <a:pPr>
              <a:buClr>
                <a:schemeClr val="tx1"/>
              </a:buClr>
            </a:pPr>
            <a:r>
              <a:rPr lang="en-GB" sz="180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a:latin typeface="Arial" panose="020B0604020202020204" pitchFamily="34" charset="0"/>
              <a:cs typeface="Arial" panose="020B0604020202020204" pitchFamily="34" charset="0"/>
            </a:endParaRPr>
          </a:p>
          <a:p>
            <a:pPr>
              <a:buClr>
                <a:schemeClr val="tx1"/>
              </a:buClr>
            </a:pP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What is a trade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2</a:t>
            </a:r>
          </a:p>
        </p:txBody>
      </p:sp>
    </p:spTree>
    <p:extLst>
      <p:ext uri="{BB962C8B-B14F-4D97-AF65-F5344CB8AC3E}">
        <p14:creationId xmlns:p14="http://schemas.microsoft.com/office/powerpoint/2010/main" val="4274872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Prospect </a:t>
            </a:r>
            <a:r>
              <a:rPr lang="en-GB" err="1"/>
              <a:t>eSite</a:t>
            </a:r>
            <a:endParaRPr lang="en-GB"/>
          </a:p>
        </p:txBody>
      </p:sp>
      <p:sp>
        <p:nvSpPr>
          <p:cNvPr id="3" name="Content Placeholder 2"/>
          <p:cNvSpPr>
            <a:spLocks noGrp="1"/>
          </p:cNvSpPr>
          <p:nvPr>
            <p:ph idx="1"/>
          </p:nvPr>
        </p:nvSpPr>
        <p:spPr>
          <a:xfrm>
            <a:off x="1475523" y="2214390"/>
            <a:ext cx="6401537"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Prospect gives branches a way of communicating with their members which reduces the chance of a data breach when sending emails. This is done via our free </a:t>
            </a:r>
            <a:r>
              <a:rPr lang="en-GB" sz="1800" err="1">
                <a:latin typeface="Arial" panose="020B0604020202020204" pitchFamily="34" charset="0"/>
                <a:cs typeface="Arial" panose="020B0604020202020204" pitchFamily="34" charset="0"/>
              </a:rPr>
              <a:t>eSite</a:t>
            </a:r>
            <a:r>
              <a:rPr lang="en-GB" sz="1800">
                <a:latin typeface="Arial" panose="020B0604020202020204" pitchFamily="34" charset="0"/>
                <a:cs typeface="Arial" panose="020B0604020202020204" pitchFamily="34" charset="0"/>
              </a:rPr>
              <a:t> system</a:t>
            </a:r>
          </a:p>
          <a:p>
            <a:pPr>
              <a:buClr>
                <a:schemeClr val="tx1"/>
              </a:buClr>
            </a:pPr>
            <a:r>
              <a:rPr lang="en-GB" sz="1800">
                <a:latin typeface="Arial" panose="020B0604020202020204" pitchFamily="34" charset="0"/>
                <a:cs typeface="Arial" panose="020B0604020202020204" pitchFamily="34" charset="0"/>
              </a:rPr>
              <a:t>Branch officers (Secretary/assistant, chair/vice chair, membership and recruitment secretary/organiser automatically get admin rights to look after their </a:t>
            </a:r>
            <a:r>
              <a:rPr lang="en-GB" sz="1800" err="1">
                <a:latin typeface="Arial" panose="020B0604020202020204" pitchFamily="34" charset="0"/>
                <a:cs typeface="Arial" panose="020B0604020202020204" pitchFamily="34" charset="0"/>
              </a:rPr>
              <a:t>eSite</a:t>
            </a:r>
            <a:r>
              <a:rPr lang="en-GB" sz="1800">
                <a:latin typeface="Arial" panose="020B0604020202020204" pitchFamily="34" charset="0"/>
                <a:cs typeface="Arial" panose="020B0604020202020204" pitchFamily="34" charset="0"/>
              </a:rPr>
              <a:t>, as does our new communications rep role)</a:t>
            </a:r>
          </a:p>
          <a:p>
            <a:pPr>
              <a:buClr>
                <a:schemeClr val="tx1"/>
              </a:buClr>
            </a:pPr>
            <a:r>
              <a:rPr lang="en-GB" sz="1800">
                <a:latin typeface="Arial" panose="020B0604020202020204" pitchFamily="34" charset="0"/>
                <a:cs typeface="Arial" panose="020B0604020202020204" pitchFamily="34" charset="0"/>
              </a:rPr>
              <a:t>All branches have a ‘starter’ </a:t>
            </a:r>
            <a:r>
              <a:rPr lang="en-GB" sz="1800" err="1">
                <a:latin typeface="Arial" panose="020B0604020202020204" pitchFamily="34" charset="0"/>
                <a:cs typeface="Arial" panose="020B0604020202020204" pitchFamily="34" charset="0"/>
              </a:rPr>
              <a:t>eBranch</a:t>
            </a:r>
            <a:r>
              <a:rPr lang="en-GB" sz="1800">
                <a:latin typeface="Arial" panose="020B0604020202020204" pitchFamily="34" charset="0"/>
                <a:cs typeface="Arial" panose="020B0604020202020204" pitchFamily="34" charset="0"/>
              </a:rPr>
              <a:t> which gives their branch officers access to online membership lists. The same applies at section level. </a:t>
            </a:r>
          </a:p>
        </p:txBody>
      </p:sp>
    </p:spTree>
    <p:extLst>
      <p:ext uri="{BB962C8B-B14F-4D97-AF65-F5344CB8AC3E}">
        <p14:creationId xmlns:p14="http://schemas.microsoft.com/office/powerpoint/2010/main" val="2594667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824" y="2170324"/>
            <a:ext cx="4492756" cy="3938041"/>
          </a:xfrm>
          <a:prstGeom prst="rect">
            <a:avLst/>
          </a:prstGeom>
          <a:ln>
            <a:solidFill>
              <a:schemeClr val="tx1"/>
            </a:solidFill>
          </a:ln>
        </p:spPr>
      </p:pic>
      <p:sp>
        <p:nvSpPr>
          <p:cNvPr id="5" name="TextBox 4"/>
          <p:cNvSpPr txBox="1"/>
          <p:nvPr/>
        </p:nvSpPr>
        <p:spPr>
          <a:xfrm>
            <a:off x="6455884" y="3260993"/>
            <a:ext cx="2516222" cy="2983507"/>
          </a:xfrm>
          <a:prstGeom prst="rect">
            <a:avLst/>
          </a:prstGeom>
          <a:noFill/>
        </p:spPr>
        <p:txBody>
          <a:bodyPr wrap="square" lIns="0" tIns="0" rIns="0" bIns="0" rtlCol="0">
            <a:noAutofit/>
          </a:bodyPr>
          <a:lstStyle/>
          <a:p>
            <a:r>
              <a:rPr lang="en-US">
                <a:latin typeface="Arial" panose="020B0604020202020204" pitchFamily="34" charset="0"/>
                <a:cs typeface="Arial" panose="020B0604020202020204" pitchFamily="34" charset="0"/>
              </a:rPr>
              <a:t>On your action plan look sign up to the Prospect website and look at your branches </a:t>
            </a:r>
            <a:r>
              <a:rPr lang="en-US" err="1">
                <a:latin typeface="Arial" panose="020B0604020202020204" pitchFamily="34" charset="0"/>
                <a:cs typeface="Arial" panose="020B0604020202020204" pitchFamily="34" charset="0"/>
              </a:rPr>
              <a:t>eSites</a:t>
            </a:r>
            <a:r>
              <a:rPr lang="en-US">
                <a:latin typeface="Arial" panose="020B0604020202020204" pitchFamily="34" charset="0"/>
                <a:cs typeface="Arial" panose="020B0604020202020204" pitchFamily="34" charset="0"/>
              </a:rPr>
              <a:t> and find out how the branch communicates with its members safely</a:t>
            </a:r>
          </a:p>
        </p:txBody>
      </p:sp>
      <p:sp>
        <p:nvSpPr>
          <p:cNvPr id="6" name="Title 1">
            <a:extLst>
              <a:ext uri="{FF2B5EF4-FFF2-40B4-BE49-F238E27FC236}">
                <a16:creationId xmlns:a16="http://schemas.microsoft.com/office/drawing/2014/main" id="{830DBCBF-18C8-4E41-B5E9-0CA6A52DC2E2}"/>
              </a:ext>
            </a:extLst>
          </p:cNvPr>
          <p:cNvSpPr txBox="1">
            <a:spLocks/>
          </p:cNvSpPr>
          <p:nvPr/>
        </p:nvSpPr>
        <p:spPr>
          <a:xfrm>
            <a:off x="1475523" y="894271"/>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err="1"/>
              <a:t>eBranch</a:t>
            </a:r>
            <a:endParaRPr lang="en-GB"/>
          </a:p>
        </p:txBody>
      </p:sp>
    </p:spTree>
    <p:extLst>
      <p:ext uri="{BB962C8B-B14F-4D97-AF65-F5344CB8AC3E}">
        <p14:creationId xmlns:p14="http://schemas.microsoft.com/office/powerpoint/2010/main" val="1678792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a:latin typeface="Arial" panose="020B0604020202020204" pitchFamily="34" charset="0"/>
                <a:cs typeface="Arial" panose="020B0604020202020204" pitchFamily="34" charset="0"/>
              </a:rPr>
              <a:t>Start to fill in your action plan for when you return to the workplace to improve  your organisation (continued in further online sessions.</a:t>
            </a:r>
          </a:p>
          <a:p>
            <a:pPr>
              <a:buClr>
                <a:schemeClr val="tx1"/>
              </a:buClr>
            </a:pPr>
            <a:r>
              <a:rPr lang="en-GB" sz="240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err="1">
                <a:latin typeface="Arial" panose="020B0604020202020204" pitchFamily="34" charset="0"/>
                <a:cs typeface="Arial" panose="020B0604020202020204" pitchFamily="34" charset="0"/>
              </a:rPr>
              <a:t>F.T.O</a:t>
            </a:r>
            <a:r>
              <a:rPr lang="en-GB" sz="2400">
                <a:latin typeface="Arial" panose="020B0604020202020204" pitchFamily="34" charset="0"/>
                <a:cs typeface="Arial" panose="020B0604020202020204" pitchFamily="34" charset="0"/>
              </a:rPr>
              <a:t>?</a:t>
            </a:r>
          </a:p>
          <a:p>
            <a:pPr>
              <a:buClr>
                <a:schemeClr val="tx1"/>
              </a:buClr>
            </a:pPr>
            <a:r>
              <a:rPr lang="en-GB" sz="2400">
                <a:latin typeface="Arial" panose="020B0604020202020204" pitchFamily="34" charset="0"/>
                <a:cs typeface="Arial" panose="020B0604020202020204" pitchFamily="34" charset="0"/>
              </a:rPr>
              <a:t>Log in to the Prospect website.</a:t>
            </a:r>
          </a:p>
        </p:txBody>
      </p:sp>
    </p:spTree>
    <p:extLst>
      <p:ext uri="{BB962C8B-B14F-4D97-AF65-F5344CB8AC3E}">
        <p14:creationId xmlns:p14="http://schemas.microsoft.com/office/powerpoint/2010/main" val="3152202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CAF66-5E1C-498B-A9D2-5C46EECD56E5}"/>
              </a:ext>
            </a:extLst>
          </p:cNvPr>
          <p:cNvSpPr>
            <a:spLocks noGrp="1"/>
          </p:cNvSpPr>
          <p:nvPr>
            <p:ph type="title"/>
          </p:nvPr>
        </p:nvSpPr>
        <p:spPr/>
        <p:txBody>
          <a:bodyPr/>
          <a:lstStyle/>
          <a:p>
            <a:r>
              <a:rPr lang="en-GB"/>
              <a:t>Lunch break</a:t>
            </a:r>
          </a:p>
        </p:txBody>
      </p:sp>
      <p:sp>
        <p:nvSpPr>
          <p:cNvPr id="4" name="Content Placeholder 3">
            <a:extLst>
              <a:ext uri="{FF2B5EF4-FFF2-40B4-BE49-F238E27FC236}">
                <a16:creationId xmlns:a16="http://schemas.microsoft.com/office/drawing/2014/main" id="{B2969B86-6D49-49E3-8126-866389C34807}"/>
              </a:ext>
            </a:extLst>
          </p:cNvPr>
          <p:cNvSpPr txBox="1">
            <a:spLocks noGrp="1"/>
          </p:cNvSpPr>
          <p:nvPr>
            <p:ph idx="1"/>
          </p:nvPr>
        </p:nvSpPr>
        <p:spPr>
          <a:xfrm>
            <a:off x="1474788" y="2832100"/>
            <a:ext cx="7761287" cy="1862048"/>
          </a:xfrm>
          <a:prstGeom prst="rect">
            <a:avLst/>
          </a:prstGeom>
          <a:noFill/>
        </p:spPr>
        <p:txBody>
          <a:bodyPr wrap="square" rtlCol="0">
            <a:spAutoFit/>
          </a:bodyPr>
          <a:lstStyle/>
          <a:p>
            <a:pPr marL="0" indent="0" algn="ctr">
              <a:buNone/>
            </a:pPr>
            <a:endParaRPr lang="en-US" sz="2400">
              <a:latin typeface="Arial"/>
              <a:cs typeface="Arial"/>
            </a:endParaRPr>
          </a:p>
          <a:p>
            <a:pPr marL="0" indent="0" algn="ctr">
              <a:buNone/>
            </a:pPr>
            <a:endParaRPr lang="en-US" sz="2400">
              <a:latin typeface="Arial"/>
              <a:cs typeface="Arial"/>
            </a:endParaRPr>
          </a:p>
          <a:p>
            <a:pPr marL="0" indent="0" algn="ctr">
              <a:buNone/>
            </a:pPr>
            <a:endParaRPr lang="en-US" sz="2400">
              <a:latin typeface="Arial"/>
              <a:cs typeface="Arial"/>
            </a:endParaRPr>
          </a:p>
          <a:p>
            <a:pPr marL="0" indent="0" algn="ctr">
              <a:buNone/>
            </a:pPr>
            <a:r>
              <a:rPr lang="en-US" sz="2400">
                <a:latin typeface="Arial"/>
                <a:cs typeface="Arial"/>
              </a:rPr>
              <a:t>45 minutes</a:t>
            </a:r>
          </a:p>
        </p:txBody>
      </p:sp>
    </p:spTree>
    <p:extLst>
      <p:ext uri="{BB962C8B-B14F-4D97-AF65-F5344CB8AC3E}">
        <p14:creationId xmlns:p14="http://schemas.microsoft.com/office/powerpoint/2010/main" val="1934627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A rep’s rights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5</a:t>
            </a:r>
          </a:p>
        </p:txBody>
      </p:sp>
    </p:spTree>
    <p:extLst>
      <p:ext uri="{BB962C8B-B14F-4D97-AF65-F5344CB8AC3E}">
        <p14:creationId xmlns:p14="http://schemas.microsoft.com/office/powerpoint/2010/main" val="3597051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err="1">
                <a:latin typeface="Arial" panose="020B0604020202020204" pitchFamily="34" charset="0"/>
                <a:cs typeface="Arial" panose="020B0604020202020204" pitchFamily="34" charset="0"/>
              </a:rPr>
              <a:t>Acas</a:t>
            </a:r>
            <a:r>
              <a:rPr lang="en-GB" sz="220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a:latin typeface="Arial" panose="020B0604020202020204" pitchFamily="34" charset="0"/>
                <a:cs typeface="Arial" panose="020B0604020202020204" pitchFamily="34" charset="0"/>
              </a:rPr>
              <a:t>ACAS Code of Practice 3</a:t>
            </a:r>
          </a:p>
          <a:p>
            <a:pPr>
              <a:spcBef>
                <a:spcPts val="1200"/>
              </a:spcBef>
            </a:pPr>
            <a:endParaRPr lang="en-GB" sz="2200"/>
          </a:p>
        </p:txBody>
      </p:sp>
    </p:spTree>
    <p:extLst>
      <p:ext uri="{BB962C8B-B14F-4D97-AF65-F5344CB8AC3E}">
        <p14:creationId xmlns:p14="http://schemas.microsoft.com/office/powerpoint/2010/main" val="1249846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a:latin typeface="Arial" panose="020B0604020202020204" pitchFamily="34" charset="0"/>
                <a:cs typeface="Arial" panose="020B0604020202020204" pitchFamily="34" charset="0"/>
              </a:rPr>
              <a:t>duties</a:t>
            </a:r>
            <a:r>
              <a:rPr lang="en-GB" sz="2200">
                <a:latin typeface="Arial" panose="020B0604020202020204" pitchFamily="34" charset="0"/>
                <a:cs typeface="Arial" panose="020B0604020202020204" pitchFamily="34" charset="0"/>
              </a:rPr>
              <a:t>.</a:t>
            </a:r>
          </a:p>
          <a:p>
            <a:pPr>
              <a:spcBef>
                <a:spcPts val="1200"/>
              </a:spcBef>
            </a:pPr>
            <a:r>
              <a:rPr lang="en-GB" sz="220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err="1">
                <a:latin typeface="Arial" panose="020B0604020202020204" pitchFamily="34" charset="0"/>
                <a:cs typeface="Arial" panose="020B0604020202020204" pitchFamily="34" charset="0"/>
              </a:rPr>
              <a:t>eg</a:t>
            </a:r>
            <a:r>
              <a:rPr lang="en-GB" sz="220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a:latin typeface="Arial" panose="020B0604020202020204" pitchFamily="34" charset="0"/>
                <a:cs typeface="Arial" panose="020B0604020202020204" pitchFamily="34" charset="0"/>
              </a:rPr>
              <a:t>activities</a:t>
            </a:r>
            <a:r>
              <a:rPr lang="en-GB" sz="2200">
                <a:latin typeface="Arial" panose="020B0604020202020204" pitchFamily="34" charset="0"/>
                <a:cs typeface="Arial" panose="020B0604020202020204" pitchFamily="34" charset="0"/>
              </a:rPr>
              <a:t>, which are seen as different from </a:t>
            </a:r>
            <a:r>
              <a:rPr lang="en-GB" sz="2200" b="1">
                <a:latin typeface="Arial" panose="020B0604020202020204" pitchFamily="34" charset="0"/>
                <a:cs typeface="Arial" panose="020B0604020202020204" pitchFamily="34" charset="0"/>
              </a:rPr>
              <a:t>duties</a:t>
            </a:r>
            <a:r>
              <a:rPr lang="en-GB" sz="2200">
                <a:latin typeface="Arial" panose="020B0604020202020204" pitchFamily="34" charset="0"/>
                <a:cs typeface="Arial" panose="020B0604020202020204" pitchFamily="34" charset="0"/>
              </a:rPr>
              <a:t>. </a:t>
            </a:r>
          </a:p>
          <a:p>
            <a:pPr>
              <a:spcBef>
                <a:spcPts val="1200"/>
              </a:spcBef>
            </a:pPr>
            <a:r>
              <a:rPr lang="en-GB" sz="220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a:latin typeface="Arial" panose="020B0604020202020204" pitchFamily="34" charset="0"/>
                <a:cs typeface="Arial" panose="020B0604020202020204" pitchFamily="34" charset="0"/>
              </a:rPr>
              <a:t>Activities</a:t>
            </a:r>
            <a:r>
              <a:rPr lang="en-GB" sz="220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F : </a:t>
            </a:r>
            <a:br>
              <a:rPr lang="en-US" sz="4000">
                <a:latin typeface="Arial"/>
                <a:cs typeface="Arial"/>
              </a:rPr>
            </a:br>
            <a:r>
              <a:rPr lang="en-US" sz="400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a:latin typeface="Arial"/>
                <a:cs typeface="Arial"/>
              </a:rPr>
              <a:t>Working together in small groups, for the following examples, come up with what are the reps rights and what they can check to confirm this?</a:t>
            </a:r>
          </a:p>
          <a:p>
            <a:pPr>
              <a:spcBef>
                <a:spcPts val="900"/>
              </a:spcBef>
            </a:pPr>
            <a:r>
              <a:rPr lang="en-US" sz="2400">
                <a:latin typeface="Arial"/>
                <a:cs typeface="Arial"/>
              </a:rPr>
              <a:t>What other options are there?</a:t>
            </a: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a:latin typeface="Arial"/>
                <a:cs typeface="Arial"/>
              </a:rPr>
              <a:t>The definition </a:t>
            </a:r>
            <a:br>
              <a:rPr lang="en-US" sz="4400">
                <a:latin typeface="Arial"/>
                <a:cs typeface="Arial"/>
              </a:rPr>
            </a:br>
            <a:r>
              <a:rPr lang="en-US" sz="440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a:latin typeface="Arial"/>
                <a:cs typeface="Arial"/>
              </a:rPr>
              <a:t>An </a:t>
            </a:r>
            <a:r>
              <a:rPr lang="en-US" sz="2400" err="1">
                <a:latin typeface="Arial"/>
                <a:cs typeface="Arial"/>
              </a:rPr>
              <a:t>organised</a:t>
            </a:r>
            <a:r>
              <a:rPr lang="en-US" sz="240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G: </a:t>
            </a:r>
            <a:br>
              <a:rPr lang="en-US" sz="4000">
                <a:latin typeface="Arial"/>
                <a:cs typeface="Arial"/>
              </a:rPr>
            </a:br>
            <a:r>
              <a:rPr lang="en-US" sz="400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a:latin typeface="Arial"/>
                <a:cs typeface="Arial"/>
              </a:rPr>
              <a:t>As a big group look at the situations and decide what can be done.</a:t>
            </a: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a:latin typeface="Arial"/>
                <a:cs typeface="Arial"/>
              </a:rPr>
              <a:t>Ingredients of union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6</a:t>
            </a:r>
          </a:p>
        </p:txBody>
      </p:sp>
    </p:spTree>
    <p:extLst>
      <p:ext uri="{BB962C8B-B14F-4D97-AF65-F5344CB8AC3E}">
        <p14:creationId xmlns:p14="http://schemas.microsoft.com/office/powerpoint/2010/main" val="276270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951" y="283869"/>
            <a:ext cx="9064955" cy="2622430"/>
          </a:xfrm>
        </p:spPr>
        <p:txBody>
          <a:bodyPr>
            <a:normAutofit fontScale="90000"/>
          </a:bodyPr>
          <a:lstStyle/>
          <a:p>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r>
              <a:rPr lang="en-US" sz="4900">
                <a:latin typeface="Arial"/>
                <a:cs typeface="Arial"/>
              </a:rPr>
              <a:t>Activity H: </a:t>
            </a:r>
            <a:br>
              <a:rPr lang="en-US" sz="4900">
                <a:latin typeface="Arial"/>
                <a:cs typeface="Arial"/>
              </a:rPr>
            </a:br>
            <a:r>
              <a:rPr lang="en-US" sz="4900">
                <a:latin typeface="Arial"/>
                <a:cs typeface="Arial"/>
              </a:rPr>
              <a:t>What are the ingredients that increase the union’s influence </a:t>
            </a:r>
          </a:p>
        </p:txBody>
      </p:sp>
      <p:sp>
        <p:nvSpPr>
          <p:cNvPr id="5" name="TextBox 4"/>
          <p:cNvSpPr txBox="1"/>
          <p:nvPr/>
        </p:nvSpPr>
        <p:spPr>
          <a:xfrm>
            <a:off x="725736" y="1774757"/>
            <a:ext cx="10783763" cy="461665"/>
          </a:xfrm>
          <a:prstGeom prst="rect">
            <a:avLst/>
          </a:prstGeom>
          <a:noFill/>
        </p:spPr>
        <p:txBody>
          <a:bodyPr wrap="square" rtlCol="0">
            <a:spAutoFit/>
          </a:bodyPr>
          <a:lstStyle/>
          <a:p>
            <a:endParaRPr lang="en-GB" sz="2400">
              <a:latin typeface="Arial"/>
              <a:cs typeface="Arial"/>
            </a:endParaRPr>
          </a:p>
        </p:txBody>
      </p:sp>
      <p:sp>
        <p:nvSpPr>
          <p:cNvPr id="6" name="Rectangle 5"/>
          <p:cNvSpPr/>
          <p:nvPr/>
        </p:nvSpPr>
        <p:spPr>
          <a:xfrm>
            <a:off x="725736" y="2544792"/>
            <a:ext cx="5989389" cy="3785652"/>
          </a:xfrm>
          <a:prstGeom prst="rect">
            <a:avLst/>
          </a:prstGeom>
        </p:spPr>
        <p:txBody>
          <a:bodyPr wrap="square">
            <a:spAutoFit/>
          </a:bodyPr>
          <a:lstStyle/>
          <a:p>
            <a:endParaRPr lang="en-GB" sz="2400"/>
          </a:p>
          <a:p>
            <a:endParaRPr lang="en-GB" sz="2400"/>
          </a:p>
          <a:p>
            <a:r>
              <a:rPr lang="en-GB" sz="2400"/>
              <a:t>Working together in small groups, You will be split into groups and given an ‘ingredient’ </a:t>
            </a:r>
          </a:p>
          <a:p>
            <a:r>
              <a:rPr lang="en-GB" sz="2400"/>
              <a:t>Discuss as a group how this ingredient’s presence helps build an effective union on the ground and what happens if it isn’t there. Try to prove yours is the most important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984" y="3372992"/>
            <a:ext cx="4525855" cy="3017237"/>
          </a:xfrm>
          <a:prstGeom prst="rect">
            <a:avLst/>
          </a:prstGeom>
        </p:spPr>
      </p:pic>
    </p:spTree>
    <p:extLst>
      <p:ext uri="{BB962C8B-B14F-4D97-AF65-F5344CB8AC3E}">
        <p14:creationId xmlns:p14="http://schemas.microsoft.com/office/powerpoint/2010/main" val="3341725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&amp; Diversity</a:t>
            </a:r>
          </a:p>
          <a:p>
            <a:pPr marL="342900" indent="-342900">
              <a:spcBef>
                <a:spcPts val="900"/>
              </a:spcBef>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415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a:latin typeface="Arial"/>
                <a:cs typeface="Arial"/>
              </a:rPr>
              <a:t>Activity I: Why people don</a:t>
            </a:r>
            <a:r>
              <a:rPr lang="mr-IN">
                <a:latin typeface="Arial"/>
                <a:cs typeface="Arial"/>
              </a:rPr>
              <a:t>’</a:t>
            </a:r>
            <a:r>
              <a:rPr lang="en-US">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2691974"/>
          </a:xfrm>
        </p:spPr>
        <p:txBody>
          <a:bodyPr>
            <a:normAutofit/>
          </a:bodyPr>
          <a:lstStyle/>
          <a:p>
            <a:r>
              <a:rPr lang="en-GB" sz="5400"/>
              <a:t>Tea Break – 15 mins</a:t>
            </a:r>
          </a:p>
        </p:txBody>
      </p:sp>
    </p:spTree>
    <p:extLst>
      <p:ext uri="{BB962C8B-B14F-4D97-AF65-F5344CB8AC3E}">
        <p14:creationId xmlns:p14="http://schemas.microsoft.com/office/powerpoint/2010/main" val="2978546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a:latin typeface="Arial"/>
                <a:cs typeface="Arial"/>
              </a:rPr>
              <a:t>Building a stronger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7</a:t>
            </a:r>
          </a:p>
        </p:txBody>
      </p:sp>
    </p:spTree>
    <p:extLst>
      <p:ext uri="{BB962C8B-B14F-4D97-AF65-F5344CB8AC3E}">
        <p14:creationId xmlns:p14="http://schemas.microsoft.com/office/powerpoint/2010/main" val="3251358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taff room recruitment.mov">
            <a:hlinkClick r:id="" action="ppaction://media"/>
            <a:extLst>
              <a:ext uri="{FF2B5EF4-FFF2-40B4-BE49-F238E27FC236}">
                <a16:creationId xmlns:a16="http://schemas.microsoft.com/office/drawing/2014/main" id="{ABC7E002-3D4C-41A4-B6C7-7E28959B6DE6}"/>
              </a:ext>
            </a:extLst>
          </p:cNvPr>
          <p:cNvPicPr>
            <a:picLocks noRot="1" noChangeAspect="1"/>
          </p:cNvPicPr>
          <p:nvPr>
            <a:videoFile r:link="rId1"/>
          </p:nvPr>
        </p:nvPicPr>
        <p:blipFill>
          <a:blip r:embed="rId4"/>
          <a:stretch>
            <a:fillRect/>
          </a:stretch>
        </p:blipFill>
        <p:spPr>
          <a:xfrm>
            <a:off x="-9585" y="3594"/>
            <a:ext cx="12203981" cy="6865188"/>
          </a:xfrm>
          <a:prstGeom prst="rect">
            <a:avLst/>
          </a:prstGeom>
        </p:spPr>
      </p:pic>
    </p:spTree>
    <p:extLst>
      <p:ext uri="{BB962C8B-B14F-4D97-AF65-F5344CB8AC3E}">
        <p14:creationId xmlns:p14="http://schemas.microsoft.com/office/powerpoint/2010/main" val="1877209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4" y="426911"/>
            <a:ext cx="7760988" cy="2030131"/>
          </a:xfrm>
        </p:spPr>
        <p:txBody>
          <a:bodyPr>
            <a:noAutofit/>
          </a:bodyPr>
          <a:lstStyle/>
          <a:p>
            <a:r>
              <a:rPr lang="en-US" sz="5400"/>
              <a:t>Activity J continued</a:t>
            </a:r>
          </a:p>
        </p:txBody>
      </p:sp>
      <p:sp>
        <p:nvSpPr>
          <p:cNvPr id="3" name="Content Placeholder 2"/>
          <p:cNvSpPr>
            <a:spLocks noGrp="1"/>
          </p:cNvSpPr>
          <p:nvPr>
            <p:ph idx="1"/>
          </p:nvPr>
        </p:nvSpPr>
        <p:spPr>
          <a:xfrm>
            <a:off x="1475524" y="2831893"/>
            <a:ext cx="6528130" cy="3139136"/>
          </a:xfrm>
        </p:spPr>
        <p:txBody>
          <a:bodyPr vert="horz" lIns="0" tIns="0" rIns="0" bIns="0" rtlCol="0" anchor="t">
            <a:normAutofit/>
          </a:bodyPr>
          <a:lstStyle/>
          <a:p>
            <a:r>
              <a:rPr lang="en-GB" sz="2400">
                <a:latin typeface="Arial"/>
                <a:cs typeface="Arial"/>
              </a:rPr>
              <a:t>in a big group discuss how you felt the recruitment went?</a:t>
            </a:r>
          </a:p>
          <a:p>
            <a:r>
              <a:rPr lang="en-GB" sz="2400">
                <a:latin typeface="Arial"/>
                <a:cs typeface="Arial"/>
              </a:rPr>
              <a:t>Then in smaller groups discuss how one of the three issues below can be taken forward:</a:t>
            </a:r>
          </a:p>
          <a:p>
            <a:pPr lvl="1"/>
            <a:r>
              <a:rPr lang="en-GB">
                <a:latin typeface="Arial"/>
                <a:cs typeface="Arial"/>
              </a:rPr>
              <a:t>Staff survey</a:t>
            </a:r>
          </a:p>
          <a:p>
            <a:pPr lvl="1"/>
            <a:r>
              <a:rPr lang="en-GB">
                <a:latin typeface="Arial"/>
                <a:cs typeface="Arial"/>
              </a:rPr>
              <a:t>IT issues</a:t>
            </a:r>
          </a:p>
          <a:p>
            <a:pPr lvl="1"/>
            <a:r>
              <a:rPr lang="en-GB">
                <a:latin typeface="Arial"/>
                <a:cs typeface="Arial"/>
              </a:rPr>
              <a:t>Unachievable targets</a:t>
            </a:r>
          </a:p>
          <a:p>
            <a:endParaRPr lang="en-US"/>
          </a:p>
        </p:txBody>
      </p:sp>
    </p:spTree>
    <p:extLst>
      <p:ext uri="{BB962C8B-B14F-4D97-AF65-F5344CB8AC3E}">
        <p14:creationId xmlns:p14="http://schemas.microsoft.com/office/powerpoint/2010/main" val="89766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54985"/>
            <a:ext cx="4150318" cy="1663025"/>
          </a:xfrm>
        </p:spPr>
        <p:txBody>
          <a:bodyPr>
            <a:normAutofit/>
          </a:bodyPr>
          <a:lstStyle/>
          <a:p>
            <a:r>
              <a:rPr lang="en-US" sz="4000">
                <a:latin typeface="Arial"/>
                <a:cs typeface="Arial"/>
              </a:rPr>
              <a:t>Recognition in the workplace</a:t>
            </a:r>
          </a:p>
        </p:txBody>
      </p:sp>
      <p:sp>
        <p:nvSpPr>
          <p:cNvPr id="8" name="TextBox 7"/>
          <p:cNvSpPr txBox="1"/>
          <p:nvPr/>
        </p:nvSpPr>
        <p:spPr>
          <a:xfrm>
            <a:off x="1505414" y="2152186"/>
            <a:ext cx="7895063" cy="1640239"/>
          </a:xfrm>
          <a:prstGeom prst="rect">
            <a:avLst/>
          </a:prstGeom>
          <a:noFill/>
        </p:spPr>
        <p:txBody>
          <a:bodyPr wrap="square" lIns="0" tIns="0" rIns="0" bIns="0" rtlCol="0">
            <a:noAutofit/>
          </a:bodyPr>
          <a:lstStyle/>
          <a:p>
            <a:pPr marL="457200" indent="-457200">
              <a:spcBef>
                <a:spcPts val="900"/>
              </a:spcBef>
              <a:buFont typeface="Arial" panose="020B0604020202020204" pitchFamily="34" charset="0"/>
              <a:buChar char="•"/>
            </a:pPr>
            <a:r>
              <a:rPr lang="en-US" sz="2400">
                <a:latin typeface="Arial" charset="0"/>
                <a:ea typeface="Arial" charset="0"/>
                <a:cs typeface="Arial" charset="0"/>
              </a:rPr>
              <a:t>Employers are not obliged to bargain with unions.</a:t>
            </a:r>
          </a:p>
          <a:p>
            <a:pPr marL="457200" indent="-457200">
              <a:spcBef>
                <a:spcPts val="900"/>
              </a:spcBef>
              <a:buFont typeface="Arial" panose="020B0604020202020204" pitchFamily="34" charset="0"/>
              <a:buChar char="•"/>
            </a:pPr>
            <a:r>
              <a:rPr lang="en-US" sz="2400">
                <a:latin typeface="Arial" charset="0"/>
                <a:ea typeface="Arial" charset="0"/>
                <a:cs typeface="Arial" charset="0"/>
              </a:rPr>
              <a:t>They can voluntarily </a:t>
            </a:r>
            <a:r>
              <a:rPr lang="en-US" sz="2400" err="1">
                <a:latin typeface="Arial" charset="0"/>
                <a:ea typeface="Arial" charset="0"/>
                <a:cs typeface="Arial" charset="0"/>
              </a:rPr>
              <a:t>recognise</a:t>
            </a:r>
            <a:r>
              <a:rPr lang="en-US" sz="2400">
                <a:latin typeface="Arial" charset="0"/>
                <a:ea typeface="Arial" charset="0"/>
                <a:cs typeface="Arial" charset="0"/>
              </a:rPr>
              <a:t> a union or a union can gain statutory recognition by meeting certain criteria and applying to the Central Arbitration Committee.</a:t>
            </a:r>
          </a:p>
        </p:txBody>
      </p:sp>
      <p:sp>
        <p:nvSpPr>
          <p:cNvPr id="9" name="TextBox 8"/>
          <p:cNvSpPr txBox="1"/>
          <p:nvPr/>
        </p:nvSpPr>
        <p:spPr>
          <a:xfrm>
            <a:off x="1505415" y="3958683"/>
            <a:ext cx="7538224" cy="1846659"/>
          </a:xfrm>
          <a:prstGeom prst="rect">
            <a:avLst/>
          </a:prstGeom>
          <a:noFill/>
        </p:spPr>
        <p:txBody>
          <a:bodyPr wrap="square" lIns="0" tIns="0" rIns="0" bIns="0" rtlCol="0">
            <a:spAutoFit/>
          </a:bodyPr>
          <a:lstStyle/>
          <a:p>
            <a:r>
              <a:rPr lang="en-US" sz="2400">
                <a:latin typeface="Arial" charset="0"/>
                <a:ea typeface="Arial" charset="0"/>
                <a:cs typeface="Arial" charset="0"/>
              </a:rPr>
              <a:t>With a recognition agreement in place, the employer ‘recognises’ the union for purposes of collective bargaining and a written agreement sets out the scope and the process of how it is done. Statutory recognition is limited to pay, hours and holidays. </a:t>
            </a:r>
          </a:p>
        </p:txBody>
      </p:sp>
    </p:spTree>
    <p:extLst>
      <p:ext uri="{BB962C8B-B14F-4D97-AF65-F5344CB8AC3E}">
        <p14:creationId xmlns:p14="http://schemas.microsoft.com/office/powerpoint/2010/main" val="1778026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2276888"/>
            <a:ext cx="7760988" cy="1086929"/>
          </a:xfrm>
        </p:spPr>
        <p:txBody>
          <a:bodyPr>
            <a:noAutofit/>
          </a:bodyPr>
          <a:lstStyle/>
          <a:p>
            <a:r>
              <a:rPr lang="en-GB"/>
              <a:t>Activity K: How well organised is your workplace? </a:t>
            </a:r>
          </a:p>
        </p:txBody>
      </p:sp>
      <p:sp>
        <p:nvSpPr>
          <p:cNvPr id="3" name="Content Placeholder 2"/>
          <p:cNvSpPr>
            <a:spLocks noGrp="1"/>
          </p:cNvSpPr>
          <p:nvPr>
            <p:ph idx="1"/>
          </p:nvPr>
        </p:nvSpPr>
        <p:spPr>
          <a:xfrm>
            <a:off x="1475523" y="3597007"/>
            <a:ext cx="7668478" cy="1404651"/>
          </a:xfrm>
        </p:spPr>
        <p:txBody>
          <a:bodyPr>
            <a:noAutofit/>
          </a:bodyPr>
          <a:lstStyle/>
          <a:p>
            <a:pPr>
              <a:buClr>
                <a:schemeClr val="tx1"/>
              </a:buClr>
            </a:pPr>
            <a:r>
              <a:rPr lang="en-GB" sz="2400">
                <a:latin typeface="Arial" panose="020B0604020202020204" pitchFamily="34" charset="0"/>
                <a:cs typeface="Arial" panose="020B0604020202020204" pitchFamily="34" charset="0"/>
              </a:rPr>
              <a:t>On a scale of 1-10.</a:t>
            </a:r>
          </a:p>
          <a:p>
            <a:pPr>
              <a:buClr>
                <a:schemeClr val="tx1"/>
              </a:buClr>
            </a:pPr>
            <a:r>
              <a:rPr lang="en-GB" sz="2400">
                <a:latin typeface="Arial" panose="020B0604020202020204" pitchFamily="34" charset="0"/>
                <a:cs typeface="Arial" panose="020B0604020202020204" pitchFamily="34" charset="0"/>
              </a:rPr>
              <a:t>Fill in your action plan for when you return to the workplace to improve your organisation.</a:t>
            </a:r>
          </a:p>
        </p:txBody>
      </p:sp>
    </p:spTree>
    <p:extLst>
      <p:ext uri="{BB962C8B-B14F-4D97-AF65-F5344CB8AC3E}">
        <p14:creationId xmlns:p14="http://schemas.microsoft.com/office/powerpoint/2010/main" val="2846785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L:</a:t>
            </a:r>
            <a:br>
              <a:rPr lang="en-US" sz="4000" dirty="0">
                <a:latin typeface="Arial"/>
                <a:cs typeface="Arial"/>
              </a:rPr>
            </a:br>
            <a:r>
              <a:rPr lang="en-US" sz="4000" dirty="0">
                <a:latin typeface="Arial"/>
                <a:cs typeface="Arial"/>
              </a:rPr>
              <a:t>Chart your work area</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
        <p:nvSpPr>
          <p:cNvPr id="4" name="TextBox 3">
            <a:extLst>
              <a:ext uri="{FF2B5EF4-FFF2-40B4-BE49-F238E27FC236}">
                <a16:creationId xmlns:a16="http://schemas.microsoft.com/office/drawing/2014/main" id="{2F32CB94-D88A-3512-79DC-0F6E9D607FEE}"/>
              </a:ext>
            </a:extLst>
          </p:cNvPr>
          <p:cNvSpPr txBox="1"/>
          <p:nvPr/>
        </p:nvSpPr>
        <p:spPr>
          <a:xfrm>
            <a:off x="616227" y="2185640"/>
            <a:ext cx="6036366" cy="4247317"/>
          </a:xfrm>
          <a:prstGeom prst="rect">
            <a:avLst/>
          </a:prstGeom>
          <a:noFill/>
        </p:spPr>
        <p:txBody>
          <a:bodyPr wrap="square">
            <a:spAutoFit/>
          </a:bodyPr>
          <a:lstStyle/>
          <a:p>
            <a:r>
              <a:rPr lang="en-GB" dirty="0"/>
              <a:t>The tutor will provide a scenario for you (in workbooks) Activity L</a:t>
            </a:r>
          </a:p>
          <a:p>
            <a:endParaRPr lang="en-GB" dirty="0"/>
          </a:p>
          <a:p>
            <a:r>
              <a:rPr lang="en-GB" dirty="0"/>
              <a:t>Devise a strategy to organise the members of each department and effectively feedback to management. </a:t>
            </a:r>
          </a:p>
          <a:p>
            <a:r>
              <a:rPr lang="en-GB" dirty="0"/>
              <a:t>Consider the following points.</a:t>
            </a:r>
          </a:p>
          <a:p>
            <a:endParaRPr lang="en-GB" dirty="0"/>
          </a:p>
          <a:p>
            <a:r>
              <a:rPr lang="en-GB" dirty="0"/>
              <a:t>How can the branch co-ordinate dialogue between the various departments?</a:t>
            </a:r>
          </a:p>
          <a:p>
            <a:endParaRPr lang="en-GB" dirty="0"/>
          </a:p>
          <a:p>
            <a:r>
              <a:rPr lang="en-GB" dirty="0"/>
              <a:t>How can the branch use this consultation for recruitment?</a:t>
            </a:r>
          </a:p>
          <a:p>
            <a:endParaRPr lang="en-GB" dirty="0"/>
          </a:p>
          <a:p>
            <a:r>
              <a:rPr lang="en-GB" dirty="0"/>
              <a:t>What message do the branch want to communicate to the management?</a:t>
            </a:r>
          </a:p>
        </p:txBody>
      </p:sp>
    </p:spTree>
    <p:extLst>
      <p:ext uri="{BB962C8B-B14F-4D97-AF65-F5344CB8AC3E}">
        <p14:creationId xmlns:p14="http://schemas.microsoft.com/office/powerpoint/2010/main" val="1057764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56" y="254001"/>
            <a:ext cx="8129955" cy="527877"/>
          </a:xfrm>
        </p:spPr>
        <p:txBody>
          <a:bodyPr>
            <a:normAutofit/>
          </a:bodyPr>
          <a:lstStyle/>
          <a:p>
            <a:r>
              <a:rPr lang="en-GB" sz="2800" dirty="0"/>
              <a:t>Action Plan – Tasks</a:t>
            </a:r>
          </a:p>
        </p:txBody>
      </p:sp>
      <p:graphicFrame>
        <p:nvGraphicFramePr>
          <p:cNvPr id="3" name="Table 2">
            <a:extLst>
              <a:ext uri="{FF2B5EF4-FFF2-40B4-BE49-F238E27FC236}">
                <a16:creationId xmlns:a16="http://schemas.microsoft.com/office/drawing/2014/main" id="{E067BE38-C449-977A-44EE-3A0D6DB5E6CA}"/>
              </a:ext>
            </a:extLst>
          </p:cNvPr>
          <p:cNvGraphicFramePr>
            <a:graphicFrameLocks noGrp="1"/>
          </p:cNvGraphicFramePr>
          <p:nvPr>
            <p:extLst>
              <p:ext uri="{D42A27DB-BD31-4B8C-83A1-F6EECF244321}">
                <p14:modId xmlns:p14="http://schemas.microsoft.com/office/powerpoint/2010/main" val="862647185"/>
              </p:ext>
            </p:extLst>
          </p:nvPr>
        </p:nvGraphicFramePr>
        <p:xfrm>
          <a:off x="1106556" y="781878"/>
          <a:ext cx="6811617" cy="5758015"/>
        </p:xfrm>
        <a:graphic>
          <a:graphicData uri="http://schemas.openxmlformats.org/drawingml/2006/table">
            <a:tbl>
              <a:tblPr firstRow="1" firstCol="1" bandRow="1"/>
              <a:tblGrid>
                <a:gridCol w="6811617">
                  <a:extLst>
                    <a:ext uri="{9D8B030D-6E8A-4147-A177-3AD203B41FA5}">
                      <a16:colId xmlns:a16="http://schemas.microsoft.com/office/drawing/2014/main" val="3458796107"/>
                    </a:ext>
                  </a:extLst>
                </a:gridCol>
              </a:tblGrid>
              <a:tr h="251947">
                <a:tc>
                  <a:txBody>
                    <a:bodyPr/>
                    <a:lstStyle/>
                    <a:p>
                      <a:pPr>
                        <a:spcBef>
                          <a:spcPts val="900"/>
                        </a:spcBef>
                      </a:pPr>
                      <a:r>
                        <a:rPr lang="en-GB" sz="1200" b="1" dirty="0">
                          <a:solidFill>
                            <a:srgbClr val="FFFFFF"/>
                          </a:solidFill>
                          <a:effectLst/>
                          <a:latin typeface="Arial" panose="020B0604020202020204" pitchFamily="34" charset="0"/>
                          <a:ea typeface="Times" panose="02020603050405020304" pitchFamily="18" charset="0"/>
                        </a:rPr>
                        <a:t>Task</a:t>
                      </a:r>
                      <a:endParaRPr lang="en-GB" sz="1200" dirty="0">
                        <a:effectLst/>
                        <a:latin typeface="Arial" panose="020B0604020202020204" pitchFamily="34" charset="0"/>
                        <a:ea typeface="Times" panose="02020603050405020304" pitchFamily="18" charset="0"/>
                      </a:endParaRP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a:noFill/>
                    </a:lnB>
                    <a:solidFill>
                      <a:srgbClr val="1E998F"/>
                    </a:solidFill>
                  </a:tcPr>
                </a:tc>
                <a:extLst>
                  <a:ext uri="{0D108BD9-81ED-4DB2-BD59-A6C34878D82A}">
                    <a16:rowId xmlns:a16="http://schemas.microsoft.com/office/drawing/2014/main" val="3034084493"/>
                  </a:ext>
                </a:extLst>
              </a:tr>
              <a:tr h="1041660">
                <a:tc>
                  <a:txBody>
                    <a:bodyPr/>
                    <a:lstStyle/>
                    <a:p>
                      <a:pPr>
                        <a:spcBef>
                          <a:spcPts val="900"/>
                        </a:spcBef>
                      </a:pPr>
                      <a:r>
                        <a:rPr lang="en-GB" sz="1200" dirty="0">
                          <a:effectLst/>
                          <a:latin typeface="Arial" panose="020B0604020202020204" pitchFamily="34" charset="0"/>
                          <a:ea typeface="Times" panose="02020603050405020304" pitchFamily="18" charset="0"/>
                        </a:rPr>
                        <a:t>Find out the name of the </a:t>
                      </a:r>
                      <a:r>
                        <a:rPr lang="en-GB" sz="1200" b="1" dirty="0">
                          <a:effectLst/>
                          <a:latin typeface="Arial" panose="020B0604020202020204" pitchFamily="34" charset="0"/>
                          <a:ea typeface="Times" panose="02020603050405020304" pitchFamily="18" charset="0"/>
                        </a:rPr>
                        <a:t>branch chair</a:t>
                      </a:r>
                      <a:r>
                        <a:rPr lang="en-GB" sz="1200" dirty="0">
                          <a:effectLst/>
                          <a:latin typeface="Arial" panose="020B0604020202020204" pitchFamily="34" charset="0"/>
                          <a:ea typeface="Times" panose="02020603050405020304" pitchFamily="18" charset="0"/>
                        </a:rPr>
                        <a:t> and engage in conversation about recognition/ facilities agreements and what they can negotiate, be informed and consult on.</a:t>
                      </a:r>
                    </a:p>
                    <a:p>
                      <a:pPr>
                        <a:spcBef>
                          <a:spcPts val="900"/>
                        </a:spcBef>
                      </a:pPr>
                      <a:r>
                        <a:rPr lang="en-GB" sz="1200" dirty="0">
                          <a:effectLst/>
                          <a:latin typeface="Arial" panose="020B0604020202020204" pitchFamily="34" charset="0"/>
                          <a:ea typeface="Times" panose="02020603050405020304" pitchFamily="18" charset="0"/>
                        </a:rPr>
                        <a:t>Find out the name of the </a:t>
                      </a:r>
                      <a:r>
                        <a:rPr lang="en-GB" sz="1200" b="1" dirty="0">
                          <a:effectLst/>
                          <a:latin typeface="Arial" panose="020B0604020202020204" pitchFamily="34" charset="0"/>
                          <a:ea typeface="Times" panose="02020603050405020304" pitchFamily="18" charset="0"/>
                        </a:rPr>
                        <a:t>branch secretary</a:t>
                      </a:r>
                      <a:r>
                        <a:rPr lang="en-GB" sz="1200" dirty="0">
                          <a:effectLst/>
                          <a:latin typeface="Arial" panose="020B0604020202020204" pitchFamily="34" charset="0"/>
                          <a:ea typeface="Times" panose="02020603050405020304" pitchFamily="18" charset="0"/>
                        </a:rPr>
                        <a:t>.</a:t>
                      </a: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names of the </a:t>
                      </a:r>
                      <a:r>
                        <a:rPr lang="en-GB" sz="1200" b="1" dirty="0">
                          <a:effectLst/>
                          <a:latin typeface="Arial" panose="020B0604020202020204" pitchFamily="34" charset="0"/>
                          <a:ea typeface="Times" panose="02020603050405020304" pitchFamily="18" charset="0"/>
                        </a:rPr>
                        <a:t>committee members</a:t>
                      </a:r>
                      <a:r>
                        <a:rPr lang="en-GB" sz="1200" dirty="0">
                          <a:effectLst/>
                          <a:latin typeface="Arial" panose="020B0604020202020204" pitchFamily="34" charset="0"/>
                          <a:ea typeface="Times" panose="02020603050405020304" pitchFamily="18" charset="0"/>
                        </a:rPr>
                        <a:t>, and when they meet.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a:noFill/>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643198209"/>
                  </a:ext>
                </a:extLst>
              </a:tr>
              <a:tr h="805560">
                <a:tc>
                  <a:txBody>
                    <a:bodyPr/>
                    <a:lstStyle/>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 of your </a:t>
                      </a:r>
                      <a:r>
                        <a:rPr lang="en-GB" sz="1200" b="1" dirty="0">
                          <a:effectLst/>
                          <a:latin typeface="Arial" panose="020B0604020202020204" pitchFamily="34" charset="0"/>
                          <a:ea typeface="Times" panose="02020603050405020304" pitchFamily="18" charset="0"/>
                        </a:rPr>
                        <a:t>organiser.</a:t>
                      </a:r>
                      <a:endParaRPr lang="en-GB" sz="1200" dirty="0">
                        <a:effectLst/>
                        <a:latin typeface="Arial" panose="020B0604020202020204" pitchFamily="34" charset="0"/>
                        <a:ea typeface="Times" panose="02020603050405020304" pitchFamily="18" charset="0"/>
                      </a:endParaRP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 </a:t>
                      </a: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 of your </a:t>
                      </a:r>
                      <a:r>
                        <a:rPr lang="en-GB" sz="1200" b="1" dirty="0">
                          <a:effectLst/>
                          <a:latin typeface="Arial" panose="020B0604020202020204" pitchFamily="34" charset="0"/>
                          <a:ea typeface="Times" panose="02020603050405020304" pitchFamily="18" charset="0"/>
                        </a:rPr>
                        <a:t>negotiations officer</a:t>
                      </a:r>
                      <a:r>
                        <a:rPr lang="en-GB" sz="1200" dirty="0">
                          <a:effectLst/>
                          <a:latin typeface="Arial" panose="020B0604020202020204" pitchFamily="34" charset="0"/>
                          <a:ea typeface="Times" panose="02020603050405020304" pitchFamily="18" charset="0"/>
                        </a:rPr>
                        <a: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381314300"/>
                  </a:ext>
                </a:extLst>
              </a:tr>
              <a:tr h="355194">
                <a:tc>
                  <a:txBody>
                    <a:bodyPr/>
                    <a:lstStyle/>
                    <a:p>
                      <a:pPr>
                        <a:spcBef>
                          <a:spcPts val="900"/>
                        </a:spcBef>
                      </a:pPr>
                      <a:r>
                        <a:rPr lang="en-GB" sz="1200" dirty="0">
                          <a:effectLst/>
                          <a:latin typeface="Arial" panose="020B0604020202020204" pitchFamily="34" charset="0"/>
                          <a:ea typeface="Times" panose="02020603050405020304" pitchFamily="18" charset="0"/>
                        </a:rPr>
                        <a:t>Sign up to the Prospect or </a:t>
                      </a:r>
                      <a:r>
                        <a:rPr lang="en-GB" sz="1200" dirty="0" err="1">
                          <a:effectLst/>
                          <a:latin typeface="Arial" panose="020B0604020202020204" pitchFamily="34" charset="0"/>
                          <a:ea typeface="Times" panose="02020603050405020304" pitchFamily="18" charset="0"/>
                        </a:rPr>
                        <a:t>Bectu</a:t>
                      </a:r>
                      <a:r>
                        <a:rPr lang="en-GB" sz="1200" dirty="0">
                          <a:effectLst/>
                          <a:latin typeface="Arial" panose="020B0604020202020204" pitchFamily="34" charset="0"/>
                          <a:ea typeface="Times" panose="02020603050405020304" pitchFamily="18" charset="0"/>
                        </a:rPr>
                        <a:t> website and view your branch’s electronic communications.</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690139949"/>
                  </a:ext>
                </a:extLst>
              </a:tr>
              <a:tr h="886974">
                <a:tc>
                  <a:txBody>
                    <a:bodyPr/>
                    <a:lstStyle/>
                    <a:p>
                      <a:pPr>
                        <a:spcBef>
                          <a:spcPts val="900"/>
                        </a:spcBef>
                      </a:pPr>
                      <a:r>
                        <a:rPr lang="en-GB" sz="1200" dirty="0">
                          <a:effectLst/>
                          <a:latin typeface="Arial" panose="020B0604020202020204" pitchFamily="34" charset="0"/>
                          <a:ea typeface="Times" panose="02020603050405020304" pitchFamily="18" charset="0"/>
                        </a:rPr>
                        <a:t>Reflecting on activity D and activity K, how could you improve how your branch is organised?</a:t>
                      </a:r>
                    </a:p>
                    <a:p>
                      <a:pPr>
                        <a:spcBef>
                          <a:spcPts val="900"/>
                        </a:spcBef>
                      </a:pPr>
                      <a:r>
                        <a:rPr lang="en-GB" sz="1200" dirty="0">
                          <a:effectLst/>
                          <a:latin typeface="Arial" panose="020B0604020202020204" pitchFamily="34" charset="0"/>
                          <a:ea typeface="Times" panose="02020603050405020304" pitchFamily="18" charset="0"/>
                        </a:rPr>
                        <a:t>Does your branch have a development plan?</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61099633"/>
                  </a:ext>
                </a:extLst>
              </a:tr>
              <a:tr h="569460">
                <a:tc>
                  <a:txBody>
                    <a:bodyPr/>
                    <a:lstStyle/>
                    <a:p>
                      <a:pPr>
                        <a:spcBef>
                          <a:spcPts val="900"/>
                        </a:spcBef>
                      </a:pPr>
                      <a:r>
                        <a:rPr lang="en-GB" sz="1200" dirty="0">
                          <a:effectLst/>
                          <a:latin typeface="Arial" panose="020B0604020202020204" pitchFamily="34" charset="0"/>
                          <a:ea typeface="Times" panose="02020603050405020304" pitchFamily="18" charset="0"/>
                        </a:rPr>
                        <a:t>After attending this course, what will you stop doing?</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581042317"/>
                  </a:ext>
                </a:extLst>
              </a:tr>
              <a:tr h="569460">
                <a:tc>
                  <a:txBody>
                    <a:bodyPr/>
                    <a:lstStyle/>
                    <a:p>
                      <a:pPr>
                        <a:spcBef>
                          <a:spcPts val="900"/>
                        </a:spcBef>
                      </a:pPr>
                      <a:r>
                        <a:rPr lang="en-GB" sz="1200" dirty="0">
                          <a:effectLst/>
                          <a:latin typeface="Arial" panose="020B0604020202020204" pitchFamily="34" charset="0"/>
                          <a:ea typeface="Times" panose="02020603050405020304" pitchFamily="18" charset="0"/>
                        </a:rPr>
                        <a:t>After attending this course, what will you continue to do?</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595067482"/>
                  </a:ext>
                </a:extLst>
              </a:tr>
              <a:tr h="1277760">
                <a:tc>
                  <a:txBody>
                    <a:bodyPr/>
                    <a:lstStyle/>
                    <a:p>
                      <a:pPr>
                        <a:spcBef>
                          <a:spcPts val="900"/>
                        </a:spcBef>
                      </a:pPr>
                      <a:r>
                        <a:rPr lang="en-GB" sz="1200" dirty="0">
                          <a:effectLst/>
                          <a:latin typeface="Arial" panose="020B0604020202020204" pitchFamily="34" charset="0"/>
                          <a:ea typeface="Times" panose="02020603050405020304" pitchFamily="18" charset="0"/>
                        </a:rPr>
                        <a:t>Based on your new knowledge, what three practical things will you do?</a:t>
                      </a:r>
                    </a:p>
                    <a:p>
                      <a:pPr>
                        <a:spcBef>
                          <a:spcPts val="900"/>
                        </a:spcBef>
                      </a:pPr>
                      <a:r>
                        <a:rPr lang="en-GB" sz="1200" dirty="0">
                          <a:effectLst/>
                          <a:latin typeface="Arial" panose="020B0604020202020204" pitchFamily="34" charset="0"/>
                          <a:ea typeface="Times" panose="02020603050405020304" pitchFamily="18" charset="0"/>
                        </a:rPr>
                        <a:t> </a:t>
                      </a:r>
                    </a:p>
                    <a:p>
                      <a:pPr>
                        <a:spcBef>
                          <a:spcPts val="300"/>
                        </a:spcBef>
                      </a:pPr>
                      <a:r>
                        <a:rPr lang="en-GB" sz="1200" dirty="0">
                          <a:effectLst/>
                          <a:latin typeface="Arial" panose="020B0604020202020204" pitchFamily="34" charset="0"/>
                          <a:ea typeface="Times" panose="02020603050405020304" pitchFamily="18" charset="0"/>
                        </a:rPr>
                        <a:t>1.</a:t>
                      </a:r>
                    </a:p>
                    <a:p>
                      <a:pPr>
                        <a:spcBef>
                          <a:spcPts val="300"/>
                        </a:spcBef>
                      </a:pPr>
                      <a:r>
                        <a:rPr lang="en-GB" sz="1200" dirty="0">
                          <a:effectLst/>
                          <a:latin typeface="Arial" panose="020B0604020202020204" pitchFamily="34" charset="0"/>
                          <a:ea typeface="Times" panose="02020603050405020304" pitchFamily="18" charset="0"/>
                        </a:rPr>
                        <a:t>2.</a:t>
                      </a:r>
                    </a:p>
                    <a:p>
                      <a:pPr>
                        <a:spcBef>
                          <a:spcPts val="300"/>
                        </a:spcBef>
                      </a:pPr>
                      <a:r>
                        <a:rPr lang="en-GB" sz="1200" dirty="0">
                          <a:effectLst/>
                          <a:latin typeface="Arial" panose="020B0604020202020204" pitchFamily="34" charset="0"/>
                          <a:ea typeface="Times" panose="02020603050405020304" pitchFamily="18" charset="0"/>
                        </a:rPr>
                        <a:t>3.</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3384811965"/>
                  </a:ext>
                </a:extLst>
              </a:tr>
            </a:tbl>
          </a:graphicData>
        </a:graphic>
      </p:graphicFrame>
    </p:spTree>
    <p:extLst>
      <p:ext uri="{BB962C8B-B14F-4D97-AF65-F5344CB8AC3E}">
        <p14:creationId xmlns:p14="http://schemas.microsoft.com/office/powerpoint/2010/main" val="2701993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395617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0"/>
            <a:ext cx="9601200" cy="1663025"/>
          </a:xfrm>
        </p:spPr>
        <p:txBody>
          <a:bodyPr>
            <a:normAutofit/>
          </a:bodyPr>
          <a:lstStyle/>
          <a:p>
            <a:r>
              <a:rPr lang="en-GB" sz="4000" dirty="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extLst>
              <p:ext uri="{D42A27DB-BD31-4B8C-83A1-F6EECF244321}">
                <p14:modId xmlns:p14="http://schemas.microsoft.com/office/powerpoint/2010/main" val="3126383327"/>
              </p:ext>
            </p:extLst>
          </p:nvPr>
        </p:nvGraphicFramePr>
        <p:xfrm>
          <a:off x="161925" y="1739655"/>
          <a:ext cx="11188943" cy="4889745"/>
        </p:xfrm>
        <a:graphic>
          <a:graphicData uri="http://schemas.openxmlformats.org/drawingml/2006/table">
            <a:tbl>
              <a:tblPr firstRow="1" firstCol="1" bandRow="1">
                <a:tableStyleId>{17292A2E-F333-43FB-9621-5CBBE7FDCDCB}</a:tableStyleId>
              </a:tblPr>
              <a:tblGrid>
                <a:gridCol w="3805406">
                  <a:extLst>
                    <a:ext uri="{9D8B030D-6E8A-4147-A177-3AD203B41FA5}">
                      <a16:colId xmlns:a16="http://schemas.microsoft.com/office/drawing/2014/main" val="767832659"/>
                    </a:ext>
                  </a:extLst>
                </a:gridCol>
                <a:gridCol w="7383537">
                  <a:extLst>
                    <a:ext uri="{9D8B030D-6E8A-4147-A177-3AD203B41FA5}">
                      <a16:colId xmlns:a16="http://schemas.microsoft.com/office/drawing/2014/main" val="1570355768"/>
                    </a:ext>
                  </a:extLst>
                </a:gridCol>
              </a:tblGrid>
              <a:tr h="554079">
                <a:tc>
                  <a:txBody>
                    <a:bodyPr/>
                    <a:lstStyle/>
                    <a:p>
                      <a:pPr>
                        <a:spcBef>
                          <a:spcPts val="900"/>
                        </a:spcBef>
                      </a:pPr>
                      <a:r>
                        <a:rPr lang="en-GB" sz="2000" dirty="0">
                          <a:effectLst/>
                        </a:rPr>
                        <a:t>In an unrecognised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900"/>
                        </a:spcBef>
                      </a:pPr>
                      <a:r>
                        <a:rPr lang="en-GB" sz="2000" dirty="0">
                          <a:effectLst/>
                        </a:rPr>
                        <a:t>In a 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335666">
                <a:tc>
                  <a:txBody>
                    <a:bodyPr/>
                    <a:lstStyle/>
                    <a:p>
                      <a:pPr>
                        <a:spcAft>
                          <a:spcPts val="1200"/>
                        </a:spcAft>
                      </a:pPr>
                      <a:r>
                        <a:rPr lang="en-GB" sz="1800" b="0" dirty="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legal advice</a:t>
                      </a:r>
                    </a:p>
                    <a:p>
                      <a:pPr marL="342900" lvl="0" indent="-342900">
                        <a:spcAft>
                          <a:spcPts val="1200"/>
                        </a:spcAft>
                        <a:buFont typeface="Symbol" panose="05050102010706020507" pitchFamily="18" charset="2"/>
                        <a:buChar char=""/>
                      </a:pPr>
                      <a:r>
                        <a:rPr lang="en-GB" sz="1800" b="0" dirty="0">
                          <a:effectLst/>
                        </a:rPr>
                        <a:t>financial help and advice </a:t>
                      </a:r>
                    </a:p>
                    <a:p>
                      <a:pPr>
                        <a:spcAft>
                          <a:spcPts val="1200"/>
                        </a:spcAft>
                      </a:pPr>
                      <a:r>
                        <a:rPr lang="en-GB" sz="1800" dirty="0">
                          <a:effectLst/>
                        </a:rPr>
                        <a:t> </a:t>
                      </a:r>
                      <a:endParaRPr lang="en-GB" sz="1800" dirty="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dirty="0">
                          <a:effectLst/>
                        </a:rPr>
                        <a:t>On top of the individual rights, collective agreements usually cover pay arrangements and other terms and conditions of employment. </a:t>
                      </a:r>
                    </a:p>
                    <a:p>
                      <a:pPr>
                        <a:spcBef>
                          <a:spcPts val="900"/>
                        </a:spcBef>
                      </a:pPr>
                      <a:r>
                        <a:rPr lang="en-GB" sz="1800" dirty="0">
                          <a:effectLst/>
                        </a:rPr>
                        <a:t>These include the right to:</a:t>
                      </a:r>
                    </a:p>
                    <a:p>
                      <a:pPr marL="342900" lvl="0" indent="-342900">
                        <a:spcBef>
                          <a:spcPts val="900"/>
                        </a:spcBef>
                        <a:buFont typeface="Symbol" panose="05050102010706020507" pitchFamily="18" charset="2"/>
                        <a:buChar char=""/>
                      </a:pPr>
                      <a:r>
                        <a:rPr lang="en-GB" sz="1600" dirty="0">
                          <a:effectLst/>
                        </a:rPr>
                        <a:t>disclosure of information by the employer for collective               bargaining purposes</a:t>
                      </a:r>
                    </a:p>
                    <a:p>
                      <a:pPr marL="342900" lvl="0" indent="-342900">
                        <a:buFont typeface="Symbol" panose="05050102010706020507" pitchFamily="18" charset="2"/>
                        <a:buChar char=""/>
                      </a:pPr>
                      <a:r>
                        <a:rPr lang="en-GB" sz="1600" dirty="0">
                          <a:effectLst/>
                        </a:rPr>
                        <a:t>reasonable paid time off for union reps to carry out union duties</a:t>
                      </a:r>
                    </a:p>
                    <a:p>
                      <a:pPr marL="342900" lvl="0" indent="-342900">
                        <a:buFont typeface="Symbol" panose="05050102010706020507" pitchFamily="18" charset="2"/>
                        <a:buChar char=""/>
                      </a:pPr>
                      <a:r>
                        <a:rPr lang="en-GB" sz="1600" dirty="0">
                          <a:effectLst/>
                        </a:rPr>
                        <a:t>reasonable paid time off for union learning reps to carry out                 their duties</a:t>
                      </a:r>
                    </a:p>
                    <a:p>
                      <a:pPr marL="342900" lvl="0" indent="-342900">
                        <a:buFont typeface="Symbol" panose="05050102010706020507" pitchFamily="18" charset="2"/>
                        <a:buChar char=""/>
                      </a:pPr>
                      <a:r>
                        <a:rPr lang="en-GB" sz="1600" dirty="0">
                          <a:effectLst/>
                        </a:rPr>
                        <a:t>reasonable unpaid time off for members to carry </a:t>
                      </a:r>
                      <a:r>
                        <a:rPr lang="en-GB" sz="1600">
                          <a:effectLst/>
                        </a:rPr>
                        <a:t>out union            </a:t>
                      </a:r>
                      <a:r>
                        <a:rPr lang="en-GB" sz="1600" dirty="0">
                          <a:effectLst/>
                        </a:rPr>
                        <a:t>activities</a:t>
                      </a:r>
                    </a:p>
                    <a:p>
                      <a:pPr marL="342900" lvl="0" indent="-342900">
                        <a:buFont typeface="Symbol" panose="05050102010706020507" pitchFamily="18" charset="2"/>
                        <a:buChar char=""/>
                      </a:pPr>
                      <a:r>
                        <a:rPr lang="en-GB" sz="1600" dirty="0">
                          <a:effectLst/>
                        </a:rPr>
                        <a:t>appoint a union safety rep</a:t>
                      </a:r>
                    </a:p>
                    <a:p>
                      <a:pPr marL="342900" lvl="0" indent="-342900">
                        <a:buFont typeface="Symbol" panose="05050102010706020507" pitchFamily="18" charset="2"/>
                        <a:buChar char=""/>
                      </a:pPr>
                      <a:r>
                        <a:rPr lang="en-GB" sz="1600" dirty="0">
                          <a:effectLst/>
                        </a:rPr>
                        <a:t>appoint safety committee representatives</a:t>
                      </a:r>
                    </a:p>
                    <a:p>
                      <a:pPr marL="342900" lvl="0" indent="-342900">
                        <a:buFont typeface="Symbol" panose="05050102010706020507" pitchFamily="18" charset="2"/>
                        <a:buChar char=""/>
                      </a:pPr>
                      <a:r>
                        <a:rPr lang="en-GB" sz="1600" dirty="0">
                          <a:effectLst/>
                        </a:rPr>
                        <a:t>consultation prior to redundancy; and</a:t>
                      </a:r>
                    </a:p>
                    <a:p>
                      <a:pPr marL="342900" lvl="0" indent="-342900">
                        <a:spcAft>
                          <a:spcPts val="1200"/>
                        </a:spcAft>
                        <a:buFont typeface="Symbol" panose="05050102010706020507" pitchFamily="18" charset="2"/>
                        <a:buChar char=""/>
                      </a:pPr>
                      <a:r>
                        <a:rPr lang="en-GB" sz="1600" dirty="0">
                          <a:effectLst/>
                        </a:rPr>
                        <a:t>consultation prior to business transfers. </a:t>
                      </a:r>
                      <a:endParaRPr lang="en-GB" sz="1600" dirty="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a:latin typeface="Arial"/>
                <a:cs typeface="Arial"/>
              </a:rPr>
              <a:t>You have the right to:</a:t>
            </a:r>
          </a:p>
          <a:p>
            <a:pPr marL="342900" indent="-342900">
              <a:buFont typeface="Arial"/>
              <a:buChar char="•"/>
            </a:pPr>
            <a:r>
              <a:rPr lang="en-US" sz="2400">
                <a:latin typeface="Arial"/>
                <a:cs typeface="Arial"/>
              </a:rPr>
              <a:t>choose to join, or not join, a union</a:t>
            </a:r>
          </a:p>
          <a:p>
            <a:pPr marL="342900" indent="-342900">
              <a:buFont typeface="Arial"/>
              <a:buChar char="•"/>
            </a:pPr>
            <a:r>
              <a:rPr lang="en-US" sz="2400">
                <a:latin typeface="Arial"/>
                <a:cs typeface="Arial"/>
              </a:rPr>
              <a:t>decide to leave or remain a member of a union</a:t>
            </a:r>
          </a:p>
          <a:p>
            <a:pPr marL="342900" indent="-342900">
              <a:buFont typeface="Arial"/>
              <a:buChar char="•"/>
            </a:pPr>
            <a:r>
              <a:rPr lang="en-US" sz="2400">
                <a:latin typeface="Arial"/>
                <a:cs typeface="Arial"/>
              </a:rPr>
              <a:t>belong to the union you choose, even if it’s not the one your employer negotiates with on pay, terms and conditions</a:t>
            </a:r>
          </a:p>
          <a:p>
            <a:pPr marL="342900" indent="-342900">
              <a:buFont typeface="Arial"/>
              <a:buChar char="•"/>
            </a:pPr>
            <a:r>
              <a:rPr lang="en-US" sz="2400">
                <a:latin typeface="Arial"/>
                <a:cs typeface="Arial"/>
              </a:rPr>
              <a:t>belong to more than one union.</a:t>
            </a:r>
          </a:p>
          <a:p>
            <a:pPr>
              <a:spcBef>
                <a:spcPts val="900"/>
              </a:spcBef>
            </a:pPr>
            <a:r>
              <a:rPr lang="en-US" sz="2400" b="1">
                <a:latin typeface="Arial"/>
                <a:cs typeface="Arial"/>
              </a:rPr>
              <a:t>Your employer isn’t allowed to:</a:t>
            </a:r>
          </a:p>
          <a:p>
            <a:pPr marL="342900" indent="-342900">
              <a:buFont typeface="Arial"/>
              <a:buChar char="•"/>
            </a:pPr>
            <a:r>
              <a:rPr lang="en-US" sz="2400">
                <a:latin typeface="Arial"/>
                <a:cs typeface="Arial"/>
              </a:rPr>
              <a:t>offer you a benefit to leave a trade union</a:t>
            </a:r>
          </a:p>
          <a:p>
            <a:pPr marL="342900" indent="-342900">
              <a:buFont typeface="Arial"/>
              <a:buChar char="•"/>
            </a:pPr>
            <a:r>
              <a:rPr lang="en-US" sz="2400">
                <a:latin typeface="Arial"/>
                <a:cs typeface="Arial"/>
              </a:rPr>
              <a:t>threaten to treat you unfairly if you don’t </a:t>
            </a:r>
            <a:br>
              <a:rPr lang="en-US" sz="2400">
                <a:latin typeface="Arial"/>
                <a:cs typeface="Arial"/>
              </a:rPr>
            </a:br>
            <a:r>
              <a:rPr lang="en-US" sz="240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a:latin typeface="Arial"/>
                <a:cs typeface="Arial"/>
              </a:rPr>
              <a:t>The benefits of trade unions</a:t>
            </a:r>
          </a:p>
        </p:txBody>
      </p:sp>
      <p:sp>
        <p:nvSpPr>
          <p:cNvPr id="3" name="TextBox 2"/>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a:latin typeface="Arial"/>
                <a:cs typeface="Arial"/>
              </a:rPr>
              <a:t>You are better off in a workplace that </a:t>
            </a:r>
            <a:r>
              <a:rPr lang="en-US" sz="2100" b="1" err="1">
                <a:latin typeface="Arial"/>
                <a:cs typeface="Arial"/>
              </a:rPr>
              <a:t>recognises</a:t>
            </a:r>
            <a:r>
              <a:rPr lang="en-US" sz="2100" b="1">
                <a:latin typeface="Arial"/>
                <a:cs typeface="Arial"/>
              </a:rPr>
              <a:t> a union because:</a:t>
            </a:r>
          </a:p>
          <a:p>
            <a:pPr marL="342900" indent="-342900">
              <a:spcBef>
                <a:spcPts val="900"/>
              </a:spcBef>
              <a:buFont typeface="Arial"/>
              <a:buChar char="•"/>
            </a:pPr>
            <a:r>
              <a:rPr lang="en-US" sz="2100">
                <a:latin typeface="Arial"/>
                <a:cs typeface="Arial"/>
              </a:rPr>
              <a:t>you average 4.1% more in salary (Statista 2020)</a:t>
            </a:r>
          </a:p>
          <a:p>
            <a:pPr marL="342900" indent="-342900">
              <a:spcBef>
                <a:spcPts val="900"/>
              </a:spcBef>
              <a:buFont typeface="Arial"/>
              <a:buChar char="•"/>
            </a:pPr>
            <a:r>
              <a:rPr lang="en-US" sz="2100">
                <a:latin typeface="Arial"/>
                <a:cs typeface="Arial"/>
              </a:rPr>
              <a:t>health and safety is better</a:t>
            </a:r>
          </a:p>
          <a:p>
            <a:pPr marL="342900" indent="-342900">
              <a:spcBef>
                <a:spcPts val="900"/>
              </a:spcBef>
              <a:buFont typeface="Arial"/>
              <a:buChar char="•"/>
            </a:pPr>
            <a:r>
              <a:rPr lang="en-US" sz="2100">
                <a:latin typeface="Arial"/>
                <a:cs typeface="Arial"/>
              </a:rPr>
              <a:t>more training.</a:t>
            </a:r>
          </a:p>
        </p:txBody>
      </p:sp>
      <p:sp>
        <p:nvSpPr>
          <p:cNvPr id="6" name="TextBox 5"/>
          <p:cNvSpPr txBox="1"/>
          <p:nvPr/>
        </p:nvSpPr>
        <p:spPr>
          <a:xfrm>
            <a:off x="4148255" y="1754740"/>
            <a:ext cx="2442116" cy="4018015"/>
          </a:xfrm>
          <a:prstGeom prst="rect">
            <a:avLst/>
          </a:prstGeom>
          <a:noFill/>
        </p:spPr>
        <p:txBody>
          <a:bodyPr wrap="square" lIns="0" tIns="0" rIns="0" bIns="0" rtlCol="0">
            <a:noAutofit/>
          </a:bodyPr>
          <a:lstStyle/>
          <a:p>
            <a:pPr>
              <a:spcBef>
                <a:spcPts val="900"/>
              </a:spcBef>
            </a:pPr>
            <a:r>
              <a:rPr lang="en-US" sz="2100" b="1" dirty="0">
                <a:latin typeface="Arial"/>
                <a:cs typeface="Arial"/>
              </a:rPr>
              <a:t>Trade unions all together in the UK:</a:t>
            </a:r>
          </a:p>
          <a:p>
            <a:pPr marL="342900" indent="-342900">
              <a:spcBef>
                <a:spcPts val="900"/>
              </a:spcBef>
              <a:buFont typeface="Arial"/>
              <a:buChar char="•"/>
            </a:pPr>
            <a:r>
              <a:rPr lang="en-US" sz="2100">
                <a:latin typeface="Arial"/>
                <a:cs typeface="Arial"/>
              </a:rPr>
              <a:t>6.6 million members: (Resolution Foundation 2021)</a:t>
            </a:r>
          </a:p>
          <a:p>
            <a:pPr marL="342900" indent="-342900">
              <a:spcBef>
                <a:spcPts val="900"/>
              </a:spcBef>
              <a:buFont typeface="Arial"/>
              <a:buChar char="•"/>
            </a:pPr>
            <a:r>
              <a:rPr lang="en-US" sz="2100" dirty="0">
                <a:latin typeface="Arial"/>
                <a:cs typeface="Arial"/>
              </a:rPr>
              <a:t>Got £320 million in compensation (TUC 2015)</a:t>
            </a:r>
          </a:p>
          <a:p>
            <a:pPr marL="342900" indent="-342900">
              <a:spcBef>
                <a:spcPts val="900"/>
              </a:spcBef>
              <a:buFont typeface="Arial"/>
              <a:buChar char="•"/>
            </a:pPr>
            <a:r>
              <a:rPr lang="en-US" sz="2100" dirty="0">
                <a:latin typeface="Arial"/>
                <a:cs typeface="Arial"/>
              </a:rPr>
              <a:t>Trained 29,694 representatives (TUC 2019)</a:t>
            </a:r>
          </a:p>
        </p:txBody>
      </p:sp>
      <p:sp>
        <p:nvSpPr>
          <p:cNvPr id="7" name="TextBox 6"/>
          <p:cNvSpPr txBox="1"/>
          <p:nvPr/>
        </p:nvSpPr>
        <p:spPr>
          <a:xfrm>
            <a:off x="6958360" y="1754739"/>
            <a:ext cx="2642839" cy="3854323"/>
          </a:xfrm>
          <a:prstGeom prst="rect">
            <a:avLst/>
          </a:prstGeom>
          <a:noFill/>
        </p:spPr>
        <p:txBody>
          <a:bodyPr wrap="square" lIns="0" tIns="0" rIns="0" bIns="0" rtlCol="0">
            <a:noAutofit/>
          </a:bodyPr>
          <a:lstStyle/>
          <a:p>
            <a:pPr>
              <a:spcBef>
                <a:spcPts val="900"/>
              </a:spcBef>
            </a:pPr>
            <a:r>
              <a:rPr lang="en-US" sz="2100" b="1" dirty="0">
                <a:latin typeface="Arial"/>
                <a:cs typeface="Arial"/>
              </a:rPr>
              <a:t>Prospect:</a:t>
            </a:r>
          </a:p>
          <a:p>
            <a:pPr marL="342900" indent="-342900">
              <a:spcBef>
                <a:spcPts val="900"/>
              </a:spcBef>
              <a:buFont typeface="Arial"/>
              <a:buChar char="•"/>
            </a:pPr>
            <a:r>
              <a:rPr lang="en-US" sz="2100" dirty="0">
                <a:latin typeface="Arial"/>
                <a:cs typeface="Arial"/>
              </a:rPr>
              <a:t>157,000 members in July 2023. </a:t>
            </a:r>
          </a:p>
          <a:p>
            <a:pPr marL="342900" indent="-342900">
              <a:spcBef>
                <a:spcPts val="900"/>
              </a:spcBef>
              <a:buFont typeface="Arial"/>
              <a:buChar char="•"/>
            </a:pPr>
            <a:r>
              <a:rPr lang="en-US" sz="2100" dirty="0">
                <a:latin typeface="Arial"/>
                <a:cs typeface="Arial"/>
              </a:rPr>
              <a:t>Got £4.5m in injury compensation December 2022 and £960,000 at tribunal in 2020</a:t>
            </a:r>
          </a:p>
          <a:p>
            <a:pPr marL="342900" indent="-342900">
              <a:spcBef>
                <a:spcPts val="900"/>
              </a:spcBef>
              <a:buFont typeface="Arial"/>
              <a:buChar char="•"/>
            </a:pPr>
            <a:r>
              <a:rPr lang="en-US" sz="2100" dirty="0">
                <a:latin typeface="Arial"/>
                <a:cs typeface="Arial"/>
              </a:rPr>
              <a:t>Provided over 950 members with training in 2022.</a:t>
            </a:r>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a:latin typeface="Arial"/>
                <a:cs typeface="Arial"/>
              </a:rPr>
              <a:t>Discuss the benefits of being in a trade union as opposed to some of the following options:</a:t>
            </a:r>
          </a:p>
          <a:p>
            <a:pPr marL="342900" indent="-342900">
              <a:spcBef>
                <a:spcPts val="600"/>
              </a:spcBef>
              <a:buFont typeface="Arial"/>
              <a:buChar char="•"/>
            </a:pPr>
            <a:r>
              <a:rPr lang="en-US" sz="2400">
                <a:latin typeface="Arial"/>
                <a:cs typeface="Arial"/>
              </a:rPr>
              <a:t>Facebook group or other social media groups</a:t>
            </a:r>
          </a:p>
          <a:p>
            <a:pPr marL="342900" indent="-342900">
              <a:spcBef>
                <a:spcPts val="600"/>
              </a:spcBef>
              <a:buFont typeface="Arial"/>
              <a:buChar char="•"/>
            </a:pPr>
            <a:r>
              <a:rPr lang="en-US" sz="2400">
                <a:latin typeface="Arial"/>
                <a:cs typeface="Arial"/>
              </a:rPr>
              <a:t>Workers/employee’s forum</a:t>
            </a:r>
          </a:p>
          <a:p>
            <a:pPr marL="342900" indent="-342900">
              <a:spcBef>
                <a:spcPts val="600"/>
              </a:spcBef>
              <a:buFont typeface="Arial"/>
              <a:buChar char="•"/>
            </a:pPr>
            <a:r>
              <a:rPr lang="en-US" sz="2400">
                <a:latin typeface="Arial"/>
                <a:cs typeface="Arial"/>
              </a:rPr>
              <a:t>Single employee action</a:t>
            </a:r>
          </a:p>
          <a:p>
            <a:pPr marL="342900" indent="-342900">
              <a:spcBef>
                <a:spcPts val="600"/>
              </a:spcBef>
              <a:buFont typeface="Arial"/>
              <a:buChar char="•"/>
            </a:pPr>
            <a:r>
              <a:rPr lang="en-US" sz="240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27</TotalTime>
  <Words>6483</Words>
  <Application>Microsoft Office PowerPoint</Application>
  <PresentationFormat>Widescreen</PresentationFormat>
  <Paragraphs>579</Paragraphs>
  <Slides>53</Slides>
  <Notes>52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Symbol</vt:lpstr>
      <vt:lpstr>Tahoma</vt:lpstr>
      <vt:lpstr>Trebuchet MS</vt:lpstr>
      <vt:lpstr>Wingdings</vt:lpstr>
      <vt:lpstr>Wingdings 3</vt:lpstr>
      <vt:lpstr>Prospect-Bectu-theme</vt:lpstr>
      <vt:lpstr>Key skills for union reps: union reps part 1 </vt:lpstr>
      <vt:lpstr>          Session 1: Activity A Introductions </vt:lpstr>
      <vt:lpstr>What is a trade union?</vt:lpstr>
      <vt:lpstr>The definition  of a trade union</vt:lpstr>
      <vt:lpstr>Recognition in the workplace</vt:lpstr>
      <vt:lpstr>An unrecognised workplace  Vs a recognised workplace</vt:lpstr>
      <vt:lpstr>Your right to join a trade union</vt:lpstr>
      <vt:lpstr>The benefits of trade unions</vt:lpstr>
      <vt:lpstr>Activity B: Other options</vt:lpstr>
      <vt:lpstr>Activity C: What can a union negotiate on?</vt:lpstr>
      <vt:lpstr>Activity D: Your workplace </vt:lpstr>
      <vt:lpstr>PowerPoint Presentation</vt:lpstr>
      <vt:lpstr>PowerPoint Presentation</vt:lpstr>
      <vt:lpstr>PowerPoint Presentation</vt:lpstr>
      <vt:lpstr>A branch </vt:lpstr>
      <vt:lpstr>Why does it matter what branch you are in?</vt:lpstr>
      <vt:lpstr>What happens when a new member joins Prospect?</vt:lpstr>
      <vt:lpstr>A branch </vt:lpstr>
      <vt:lpstr>How is a branch democratic?</vt:lpstr>
      <vt:lpstr>Branch issues</vt:lpstr>
      <vt:lpstr>Branch support</vt:lpstr>
      <vt:lpstr>Prospect structure</vt:lpstr>
      <vt:lpstr>The role of a rep</vt:lpstr>
      <vt:lpstr>Activity E: What do union reps do?</vt:lpstr>
      <vt:lpstr>Different types of reps</vt:lpstr>
      <vt:lpstr>The values and behaviour of reps</vt:lpstr>
      <vt:lpstr>The branch and its data</vt:lpstr>
      <vt:lpstr>GDPR – things to remember</vt:lpstr>
      <vt:lpstr>GDPR – Don’t</vt:lpstr>
      <vt:lpstr>Prospect eSite</vt:lpstr>
      <vt:lpstr>PowerPoint Presentation</vt:lpstr>
      <vt:lpstr>Action plan so far…</vt:lpstr>
      <vt:lpstr>Lunch break</vt:lpstr>
      <vt:lpstr>A rep’s rights</vt:lpstr>
      <vt:lpstr>Your legal rights and responsibilities</vt:lpstr>
      <vt:lpstr>Duties</vt:lpstr>
      <vt:lpstr>Activities</vt:lpstr>
      <vt:lpstr>Responsibilities</vt:lpstr>
      <vt:lpstr>Activity F :  What are your rights?</vt:lpstr>
      <vt:lpstr>Activity G:  What would you do if?</vt:lpstr>
      <vt:lpstr>Ingredients of union influence</vt:lpstr>
      <vt:lpstr>          Activity H:  What are the ingredients that increase the union’s influence </vt:lpstr>
      <vt:lpstr>Ingredients</vt:lpstr>
      <vt:lpstr>The virtuous circle</vt:lpstr>
      <vt:lpstr>Activity I: Why people don’t join a union?</vt:lpstr>
      <vt:lpstr>Tea Break – 15 mins</vt:lpstr>
      <vt:lpstr>Building a stronger union</vt:lpstr>
      <vt:lpstr>PowerPoint Presentation</vt:lpstr>
      <vt:lpstr>Activity J continued</vt:lpstr>
      <vt:lpstr>Activity K: How well organised is your workplace? </vt:lpstr>
      <vt:lpstr>Activity L: Chart your work area</vt:lpstr>
      <vt:lpstr>Action Plan – Tasks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2</cp:revision>
  <cp:lastPrinted>2020-02-04T12:16:45Z</cp:lastPrinted>
  <dcterms:created xsi:type="dcterms:W3CDTF">2019-10-02T11:31:35Z</dcterms:created>
  <dcterms:modified xsi:type="dcterms:W3CDTF">2023-08-14T12:20:19Z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-83712252</vt:i4>
  </property>
  <property fmtid="{D5CDD505-2E9C-101B-9397-08002B2CF9AE}" pid="3" name="_NewReviewCycle">
    <vt:lpwstr/>
  </property>
  <property fmtid="{D5CDD505-2E9C-101B-9397-08002B2CF9AE}" pid="4" name="_EmailSubject">
    <vt:lpwstr>Rep updates</vt:lpwstr>
  </property>
  <property fmtid="{D5CDD505-2E9C-101B-9397-08002B2CF9AE}" pid="5" name="_AuthorEmail">
    <vt:lpwstr>mroberts@bectu.org.uk</vt:lpwstr>
  </property>
  <property fmtid="{D5CDD505-2E9C-101B-9397-08002B2CF9AE}" pid="6" name="_AuthorEmailDisplayName">
    <vt:lpwstr>Martin Roberts</vt:lpwstr>
  </property>
  <property fmtid="{D5CDD505-2E9C-101B-9397-08002B2CF9AE}" pid="7" name="_PreviousAdHocReviewCycleID">
    <vt:i4>732686997</vt:i4>
  </property>
</Properties>
</file>