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00" r:id="rId5"/>
  </p:sldMasterIdLst>
  <p:notesMasterIdLst>
    <p:notesMasterId r:id="rId34"/>
  </p:notesMasterIdLst>
  <p:handoutMasterIdLst>
    <p:handoutMasterId r:id="rId35"/>
  </p:handoutMasterIdLst>
  <p:sldIdLst>
    <p:sldId id="562" r:id="rId6"/>
    <p:sldId id="519" r:id="rId7"/>
    <p:sldId id="557" r:id="rId8"/>
    <p:sldId id="546" r:id="rId9"/>
    <p:sldId id="533" r:id="rId10"/>
    <p:sldId id="534" r:id="rId11"/>
    <p:sldId id="535" r:id="rId12"/>
    <p:sldId id="530" r:id="rId13"/>
    <p:sldId id="547" r:id="rId14"/>
    <p:sldId id="542" r:id="rId15"/>
    <p:sldId id="538" r:id="rId16"/>
    <p:sldId id="541" r:id="rId17"/>
    <p:sldId id="540" r:id="rId18"/>
    <p:sldId id="539" r:id="rId19"/>
    <p:sldId id="524" r:id="rId20"/>
    <p:sldId id="526" r:id="rId21"/>
    <p:sldId id="527" r:id="rId22"/>
    <p:sldId id="558" r:id="rId23"/>
    <p:sldId id="560" r:id="rId24"/>
    <p:sldId id="556" r:id="rId25"/>
    <p:sldId id="528" r:id="rId26"/>
    <p:sldId id="552" r:id="rId27"/>
    <p:sldId id="554" r:id="rId28"/>
    <p:sldId id="549" r:id="rId29"/>
    <p:sldId id="559" r:id="rId30"/>
    <p:sldId id="529" r:id="rId31"/>
    <p:sldId id="555" r:id="rId32"/>
    <p:sldId id="580" r:id="rId33"/>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DBD4"/>
    <a:srgbClr val="28292B"/>
    <a:srgbClr val="008476"/>
    <a:srgbClr val="FEC86E"/>
    <a:srgbClr val="FBD6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DFDAA-5D2F-4709-AF46-B87A15C6FD19}" v="1" dt="2022-05-13T15:23:23.1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1"/>
    <p:restoredTop sz="94694"/>
  </p:normalViewPr>
  <p:slideViewPr>
    <p:cSldViewPr snapToGrid="0">
      <p:cViewPr varScale="1">
        <p:scale>
          <a:sx n="103" d="100"/>
          <a:sy n="103" d="100"/>
        </p:scale>
        <p:origin x="121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0F366C-4A40-0E45-A5B0-3F7AFFC71FB5}"/>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4D4E6F-B4FE-8F41-9F42-40C84A67B37A}"/>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D2C06EAF-CB9B-654B-A603-1C65EA84D895}" type="datetimeFigureOut">
              <a:rPr lang="en-US" smtClean="0"/>
              <a:t>5/13/2022</a:t>
            </a:fld>
            <a:endParaRPr lang="en-US"/>
          </a:p>
        </p:txBody>
      </p:sp>
      <p:sp>
        <p:nvSpPr>
          <p:cNvPr id="4" name="Footer Placeholder 3">
            <a:extLst>
              <a:ext uri="{FF2B5EF4-FFF2-40B4-BE49-F238E27FC236}">
                <a16:creationId xmlns:a16="http://schemas.microsoft.com/office/drawing/2014/main" id="{658C60D1-22AB-6B41-BB3D-7419864C729D}"/>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F387E5-028D-8144-939A-A5FB90042253}"/>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A352E3C4-5176-CE49-94DE-6E1192A2A635}" type="slidenum">
              <a:rPr lang="en-US" smtClean="0"/>
              <a:t>‹#›</a:t>
            </a:fld>
            <a:endParaRPr lang="en-US"/>
          </a:p>
        </p:txBody>
      </p:sp>
    </p:spTree>
    <p:extLst>
      <p:ext uri="{BB962C8B-B14F-4D97-AF65-F5344CB8AC3E}">
        <p14:creationId xmlns:p14="http://schemas.microsoft.com/office/powerpoint/2010/main" val="209180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5/13/2022</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Climate change is not the only threat to sustainability. In the final session we look at other threats and what we have learned over the course of the pandemic. We also look at how we can make changes through union democracy and finally tie everything up with action plans for after the course.</a:t>
            </a:r>
            <a:endParaRPr lang="en-US" dirty="0"/>
          </a:p>
        </p:txBody>
      </p:sp>
      <p:sp>
        <p:nvSpPr>
          <p:cNvPr id="4" name="Slide Number Placeholder 3"/>
          <p:cNvSpPr>
            <a:spLocks noGrp="1"/>
          </p:cNvSpPr>
          <p:nvPr>
            <p:ph type="sldNum" sz="quarter" idx="5"/>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165670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as a workplace issue this is less easy to see how we can make small changes but the group could reflect on how their proposed changes to their workplaces could feed into this.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12</a:t>
            </a:fld>
            <a:endParaRPr lang="en-US"/>
          </a:p>
        </p:txBody>
      </p:sp>
    </p:spTree>
    <p:extLst>
      <p:ext uri="{BB962C8B-B14F-4D97-AF65-F5344CB8AC3E}">
        <p14:creationId xmlns:p14="http://schemas.microsoft.com/office/powerpoint/2010/main" val="80655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 went over this quickly, not least because a lot of our members are experts in the field.</a:t>
            </a:r>
          </a:p>
        </p:txBody>
      </p:sp>
      <p:sp>
        <p:nvSpPr>
          <p:cNvPr id="4" name="Slide Number Placeholder 3"/>
          <p:cNvSpPr>
            <a:spLocks noGrp="1"/>
          </p:cNvSpPr>
          <p:nvPr>
            <p:ph type="sldNum" sz="quarter" idx="5"/>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226187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highlight:</a:t>
            </a:r>
          </a:p>
          <a:p>
            <a:r>
              <a:rPr lang="en-US" dirty="0"/>
              <a:t>C-virus emission reductions were temporary, and if we don’t act collectively will go back to at least what they were before.</a:t>
            </a:r>
            <a:endParaRPr lang="en-US" dirty="0">
              <a:cs typeface="Calibri"/>
            </a:endParaRPr>
          </a:p>
          <a:p>
            <a:endParaRPr lang="en-US"/>
          </a:p>
          <a:p>
            <a:r>
              <a:rPr lang="en-US" dirty="0"/>
              <a:t>Also, just to highlight that </a:t>
            </a:r>
            <a:r>
              <a:rPr lang="en-US" dirty="0" err="1"/>
              <a:t>Cvirus</a:t>
            </a:r>
            <a:r>
              <a:rPr lang="en-US" dirty="0"/>
              <a:t> wasn’t an unexpected event if scientist had been listened to, there is plenty more potential for zoonotic viruses if we keep encroaching on natural habitat.</a:t>
            </a:r>
            <a:endParaRPr lang="en-US" dirty="0">
              <a:cs typeface="Calibri"/>
            </a:endParaRPr>
          </a:p>
          <a:p>
            <a:endParaRPr lang="en-US"/>
          </a:p>
          <a:p>
            <a:r>
              <a:rPr lang="en-US" dirty="0"/>
              <a:t>Worth mentioning that we are Euro/Western centric as well, these types of viruses have been experienced in other parts of the world in the past (</a:t>
            </a:r>
            <a:r>
              <a:rPr lang="en-US" dirty="0" err="1"/>
              <a:t>eg</a:t>
            </a:r>
            <a:r>
              <a:rPr lang="en-US" dirty="0"/>
              <a:t> MERS, SARS, Ebola) but didn’t reach Europe to any great extent, so it was seen as not our problem (although it is the case that Western demand for goods encourages encroachment into previously wild environments, thus increasing the chances of zoonotic diseases).</a:t>
            </a:r>
            <a:endParaRPr lang="en-US" dirty="0">
              <a:cs typeface="Calibri"/>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4191841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C-virus exacerbates existing inequalities</a:t>
            </a:r>
          </a:p>
        </p:txBody>
      </p:sp>
      <p:sp>
        <p:nvSpPr>
          <p:cNvPr id="4" name="Slide Number Placeholder 3"/>
          <p:cNvSpPr>
            <a:spLocks noGrp="1"/>
          </p:cNvSpPr>
          <p:nvPr>
            <p:ph type="sldNum" sz="quarter" idx="5"/>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19722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General discussion – what should we do?</a:t>
            </a:r>
          </a:p>
          <a:p>
            <a:endParaRPr lang="en-US"/>
          </a:p>
          <a:p>
            <a:r>
              <a:rPr lang="en-GB"/>
              <a:t>Alongside and following on from the current Covid-19 health crisis, national governments and international institutions will need to respond to the most severe economic crisis experienced for decades. </a:t>
            </a:r>
          </a:p>
          <a:p>
            <a:endParaRPr lang="en-GB"/>
          </a:p>
          <a:p>
            <a:r>
              <a:rPr lang="en-GB"/>
              <a:t>This creates a valuable opportunity to advocate for a climate-focused recovery plan, and we will play our part. </a:t>
            </a:r>
          </a:p>
          <a:p>
            <a:endParaRPr lang="en-GB"/>
          </a:p>
          <a:p>
            <a:r>
              <a:rPr lang="en-GB"/>
              <a:t>Prospect is at the forefront of TUC work on climate and is working with the International and European TUCs in preparation for COP26. We have already been active in making the case to the UK government, business and decision-makers about the urgency of the climate challenge. </a:t>
            </a:r>
          </a:p>
          <a:p>
            <a:endParaRPr lang="en-US"/>
          </a:p>
          <a:p>
            <a:endParaRPr lang="en-US"/>
          </a:p>
          <a:p>
            <a:r>
              <a:rPr lang="en-US"/>
              <a:t>Tried to guide so it was at a workplace practical level, rather than a national policy level they have no influence over.</a:t>
            </a:r>
          </a:p>
        </p:txBody>
      </p:sp>
      <p:sp>
        <p:nvSpPr>
          <p:cNvPr id="4" name="Slide Number Placeholder 3"/>
          <p:cNvSpPr>
            <a:spLocks noGrp="1"/>
          </p:cNvSpPr>
          <p:nvPr>
            <p:ph type="sldNum" sz="quarter" idx="5"/>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1437256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Policy review is a great place to start mainstreaming sustainability in union negotiations. This is absolutely critical to balancing the tensions, and exploiting the synergies between environmental issues and other bargaining points. For example:</a:t>
            </a:r>
          </a:p>
          <a:p>
            <a:pPr marL="742950" lvl="1" indent="-285750">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TENSION – A public sector organisation is under pressure to cut their carbon footprint. They put a blanket ban on the use of internal flights, except for a small quota reserved for senior managers. The union branch points out that this contravenes the equalities policy, by limiting the ability of some disabled workers and carers to travel for professional activities.</a:t>
            </a:r>
          </a:p>
          <a:p>
            <a:pPr marL="742950" lvl="1" indent="-285750">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SYNERGY – A major private sector employer presents a location strategy that requires regionally dispersed workers to consolidate into a handful of big offices. The union branch surveys members on current and predicted commute distance/mode, to demonstrate the additional GHG emissions likely to result from the employer’s decision. They use the employer’s published environmental sustainability policy as leverage for a more flexible approach to remote working.</a:t>
            </a:r>
          </a:p>
          <a:p>
            <a:pPr marL="342900" lvl="0" indent="-342900">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Ask participants to suggest environmental dimensions to other policies</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Note we are looking for examples of good policy and implementation relating to sustainability. If workplaces have well-used car-share schemes, or branches have negotiated incentives to use the Eurostar instead of flying, we want to hear about it!</a:t>
            </a:r>
            <a:endParaRPr lang="en-US" dirty="0"/>
          </a:p>
        </p:txBody>
      </p:sp>
      <p:sp>
        <p:nvSpPr>
          <p:cNvPr id="4" name="Slide Number Placeholder 3"/>
          <p:cNvSpPr>
            <a:spLocks noGrp="1"/>
          </p:cNvSpPr>
          <p:nvPr>
            <p:ph type="sldNum" sz="quarter" idx="5"/>
          </p:nvPr>
        </p:nvSpPr>
        <p:spPr/>
        <p:txBody>
          <a:bodyPr/>
          <a:lstStyle/>
          <a:p>
            <a:fld id="{C16B0746-24FF-0B4F-A25A-E2B460B25A57}" type="slidenum">
              <a:rPr lang="en-US" smtClean="0"/>
              <a:t>19</a:t>
            </a:fld>
            <a:endParaRPr lang="en-US"/>
          </a:p>
        </p:txBody>
      </p:sp>
    </p:spTree>
    <p:extLst>
      <p:ext uri="{BB962C8B-B14F-4D97-AF65-F5344CB8AC3E}">
        <p14:creationId xmlns:p14="http://schemas.microsoft.com/office/powerpoint/2010/main" val="1694158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Reminder from Reps 1 that union democracy is set up to affect change whether that is at branch, sector or national level. If they want to steer the direction of the union at whatever level then the motion to AGM/Conference is the way to do that. This is the point to remind them of how to write a motion and there is an example in the workbook on page 38</a:t>
            </a:r>
          </a:p>
        </p:txBody>
      </p:sp>
      <p:sp>
        <p:nvSpPr>
          <p:cNvPr id="4" name="Slide Number Placeholder 3"/>
          <p:cNvSpPr>
            <a:spLocks noGrp="1"/>
          </p:cNvSpPr>
          <p:nvPr>
            <p:ph type="sldNum" sz="quarter" idx="5"/>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1447447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Focus on the checklist as a starting point for self assessment and action planning within their branch. Good way to focus on what they already do and what they need to develop. </a:t>
            </a:r>
            <a:endParaRPr lang="en-US" dirty="0"/>
          </a:p>
        </p:txBody>
      </p:sp>
      <p:sp>
        <p:nvSpPr>
          <p:cNvPr id="4" name="Slide Number Placeholder 3"/>
          <p:cNvSpPr>
            <a:spLocks noGrp="1"/>
          </p:cNvSpPr>
          <p:nvPr>
            <p:ph type="sldNum" sz="quarter" idx="5"/>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3488455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Just a reminder that action can be taken at all levels. We have focussed on workplace/individual but worth mentioning broader opportunities for influencing.</a:t>
            </a:r>
          </a:p>
          <a:p>
            <a:endParaRPr lang="en-GB">
              <a:cs typeface="Calibri"/>
            </a:endParaRPr>
          </a:p>
          <a:p>
            <a:r>
              <a:rPr lang="en-GB"/>
              <a:t>Individual actions are important, and we won’t be able to make positive change without this. By working together union members can support and encourage each other to make positive changes. </a:t>
            </a:r>
            <a:endParaRPr lang="en-GB">
              <a:cs typeface="Calibri"/>
            </a:endParaRPr>
          </a:p>
          <a:p>
            <a:endParaRPr lang="en-GB">
              <a:cs typeface="Calibri"/>
            </a:endParaRPr>
          </a:p>
          <a:p>
            <a:r>
              <a:rPr lang="en-GB"/>
              <a:t>Use your collective strength and your negotiating power to ask for positive changes in your workplace. The environmental group and climate slack group can help you by sharing examples of best practice in other workplaces. </a:t>
            </a:r>
            <a:endParaRPr lang="en-GB">
              <a:cs typeface="Calibri"/>
            </a:endParaRPr>
          </a:p>
          <a:p>
            <a:endParaRPr lang="en-GB">
              <a:cs typeface="Calibri"/>
            </a:endParaRPr>
          </a:p>
          <a:p>
            <a:r>
              <a:rPr lang="en-GB"/>
              <a:t>Prospect is led by its members and your members can engage in the democratic process of Prospect to ask for changes to be made union wide. </a:t>
            </a:r>
          </a:p>
          <a:p>
            <a:endParaRPr lang="en-GB">
              <a:cs typeface="Calibri"/>
            </a:endParaRPr>
          </a:p>
          <a:p>
            <a:r>
              <a:rPr lang="en-GB"/>
              <a:t>The expertise of Prospect members means they can be a valuable voice to lobby for change at national and governmental level. </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4218315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Inspiration from other reps</a:t>
            </a:r>
          </a:p>
        </p:txBody>
      </p:sp>
      <p:sp>
        <p:nvSpPr>
          <p:cNvPr id="4" name="Slide Number Placeholder 3"/>
          <p:cNvSpPr>
            <a:spLocks noGrp="1"/>
          </p:cNvSpPr>
          <p:nvPr>
            <p:ph type="sldNum" sz="quarter" idx="5"/>
          </p:nvPr>
        </p:nvSpPr>
        <p:spPr/>
        <p:txBody>
          <a:bodyPr/>
          <a:lstStyle/>
          <a:p>
            <a:fld id="{C16B0746-24FF-0B4F-A25A-E2B460B25A57}" type="slidenum">
              <a:rPr lang="en-US" smtClean="0"/>
              <a:t>24</a:t>
            </a:fld>
            <a:endParaRPr lang="en-US"/>
          </a:p>
        </p:txBody>
      </p:sp>
    </p:spTree>
    <p:extLst>
      <p:ext uri="{BB962C8B-B14F-4D97-AF65-F5344CB8AC3E}">
        <p14:creationId xmlns:p14="http://schemas.microsoft.com/office/powerpoint/2010/main" val="322952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Just to give an official ‘legalese’ definition</a:t>
            </a:r>
          </a:p>
          <a:p>
            <a:r>
              <a:rPr lang="en-GB"/>
              <a:t>Also ask for examples from their workplace or communities.</a:t>
            </a:r>
          </a:p>
        </p:txBody>
      </p:sp>
      <p:sp>
        <p:nvSpPr>
          <p:cNvPr id="4" name="Slide Number Placeholder 3"/>
          <p:cNvSpPr>
            <a:spLocks noGrp="1"/>
          </p:cNvSpPr>
          <p:nvPr>
            <p:ph type="sldNum" sz="quarter" idx="5"/>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1829061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Encouragement to feed back if they take any action in the workplace!</a:t>
            </a:r>
          </a:p>
        </p:txBody>
      </p:sp>
      <p:sp>
        <p:nvSpPr>
          <p:cNvPr id="4" name="Slide Number Placeholder 3"/>
          <p:cNvSpPr>
            <a:spLocks noGrp="1"/>
          </p:cNvSpPr>
          <p:nvPr>
            <p:ph type="sldNum" sz="quarter" idx="5"/>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981123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Pollution prevention guidelines – legal responsibilities. Regulated by EA and SEPA (plus other devolved orgs)</a:t>
            </a:r>
          </a:p>
        </p:txBody>
      </p:sp>
      <p:sp>
        <p:nvSpPr>
          <p:cNvPr id="4" name="Slide Number Placeholder 3"/>
          <p:cNvSpPr>
            <a:spLocks noGrp="1"/>
          </p:cNvSpPr>
          <p:nvPr>
            <p:ph type="sldNum" sz="quarter" idx="5"/>
          </p:nvPr>
        </p:nvSpPr>
        <p:spPr/>
        <p:txBody>
          <a:bodyPr/>
          <a:lstStyle/>
          <a:p>
            <a:fld id="{C16B0746-24FF-0B4F-A25A-E2B460B25A57}" type="slidenum">
              <a:rPr lang="en-US" smtClean="0"/>
              <a:t>27</a:t>
            </a:fld>
            <a:endParaRPr lang="en-US"/>
          </a:p>
        </p:txBody>
      </p:sp>
    </p:spTree>
    <p:extLst>
      <p:ext uri="{BB962C8B-B14F-4D97-AF65-F5344CB8AC3E}">
        <p14:creationId xmlns:p14="http://schemas.microsoft.com/office/powerpoint/2010/main" val="2682177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them they will need to have further meetings and of </a:t>
            </a:r>
            <a:r>
              <a:rPr lang="en-GB"/>
              <a:t>their action plan. </a:t>
            </a:r>
          </a:p>
        </p:txBody>
      </p:sp>
    </p:spTree>
    <p:extLst>
      <p:ext uri="{BB962C8B-B14F-4D97-AF65-F5344CB8AC3E}">
        <p14:creationId xmlns:p14="http://schemas.microsoft.com/office/powerpoint/2010/main" val="348099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Just to show it’s not a recent issue!</a:t>
            </a:r>
          </a:p>
        </p:txBody>
      </p:sp>
      <p:sp>
        <p:nvSpPr>
          <p:cNvPr id="4" name="Slide Number Placeholder 3"/>
          <p:cNvSpPr>
            <a:spLocks noGrp="1"/>
          </p:cNvSpPr>
          <p:nvPr>
            <p:ph type="sldNum" sz="quarter" idx="5"/>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3248351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The </a:t>
            </a:r>
            <a:r>
              <a:rPr lang="en-US" b="1" dirty="0"/>
              <a:t>Great Smog of London</a:t>
            </a:r>
            <a:r>
              <a:rPr lang="en-US" dirty="0"/>
              <a:t>, or </a:t>
            </a:r>
            <a:r>
              <a:rPr lang="en-US" b="1" dirty="0"/>
              <a:t>Great Smog of 1952</a:t>
            </a:r>
            <a:r>
              <a:rPr lang="en-US" dirty="0"/>
              <a:t>, was a severe air pollution event that affected London, England, in December 1952. A period of unusually cold weather, combined with an anticyclone and windless conditions, collected airborne pollutants—mostly arising from the use of coal—to form a thick layer of smog over the city. </a:t>
            </a:r>
            <a:endParaRPr lang="en-US"/>
          </a:p>
          <a:p>
            <a:r>
              <a:rPr lang="en-US" dirty="0"/>
              <a:t>Government medical reports in the weeks following the event estimated that up to 4,000 people had died as a direct result of the smog and 100,000 more were made ill by the smog's effects on the human respiratory tract. More recent research suggests that the total number of fatalities may have been considerably greater, with estimates of between 10,000 and 12,000 deaths.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22228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slides shows that activism has lead to change in relatively recent times. We can make a difference. </a:t>
            </a:r>
          </a:p>
        </p:txBody>
      </p:sp>
      <p:sp>
        <p:nvSpPr>
          <p:cNvPr id="4" name="Slide Number Placeholder 3"/>
          <p:cNvSpPr>
            <a:spLocks noGrp="1"/>
          </p:cNvSpPr>
          <p:nvPr>
            <p:ph type="sldNum" sz="quarter" idx="5"/>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133756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Rewilding was an example given by a rep in terms of not cutting the grass on the workplace grounds.</a:t>
            </a:r>
          </a:p>
          <a:p>
            <a:endParaRPr lang="en-US"/>
          </a:p>
          <a:p>
            <a:r>
              <a:rPr lang="en-US" dirty="0"/>
              <a:t>Bees was about bee friendly (or hives on rooves) workplace environment </a:t>
            </a:r>
            <a:r>
              <a:rPr lang="en-US" dirty="0" err="1"/>
              <a:t>eg</a:t>
            </a:r>
            <a:r>
              <a:rPr lang="en-US" dirty="0"/>
              <a:t> wildflowers.</a:t>
            </a:r>
            <a:endParaRPr lang="en-US" dirty="0">
              <a:cs typeface="Calibri"/>
            </a:endParaRPr>
          </a:p>
          <a:p>
            <a:endParaRPr lang="en-US"/>
          </a:p>
          <a:p>
            <a:r>
              <a:rPr lang="en-US" dirty="0"/>
              <a:t>Community initiatives could include beach cleanups.</a:t>
            </a:r>
          </a:p>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3571904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attendees have any of their own examples.</a:t>
            </a:r>
          </a:p>
        </p:txBody>
      </p:sp>
      <p:sp>
        <p:nvSpPr>
          <p:cNvPr id="4" name="Slide Number Placeholder 3"/>
          <p:cNvSpPr>
            <a:spLocks noGrp="1"/>
          </p:cNvSpPr>
          <p:nvPr>
            <p:ph type="sldNum" sz="quarter" idx="5"/>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4109485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based on issues as the course delegates see them. Can be local or international.</a:t>
            </a:r>
          </a:p>
        </p:txBody>
      </p:sp>
      <p:sp>
        <p:nvSpPr>
          <p:cNvPr id="4" name="Slide Number Placeholder 3"/>
          <p:cNvSpPr>
            <a:spLocks noGrp="1"/>
          </p:cNvSpPr>
          <p:nvPr>
            <p:ph type="sldNum" sz="quarter" idx="5"/>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124946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Climate change is the headline grabbing danger but loss of biodiversity is as dangerous and only just coming into the wider public consciousness. As a workplace issue this is less easy to see how we can make small changes but the group could reflect on how their proposed changes to their workplaces could feed into this.</a:t>
            </a:r>
          </a:p>
        </p:txBody>
      </p:sp>
      <p:sp>
        <p:nvSpPr>
          <p:cNvPr id="4" name="Slide Number Placeholder 3"/>
          <p:cNvSpPr>
            <a:spLocks noGrp="1"/>
          </p:cNvSpPr>
          <p:nvPr>
            <p:ph type="sldNum" sz="quarter" idx="5"/>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745713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0479" y="642443"/>
            <a:ext cx="1805116"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56328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781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1157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696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57388" y="0"/>
            <a:ext cx="413461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Tree>
    <p:extLst>
      <p:ext uri="{BB962C8B-B14F-4D97-AF65-F5344CB8AC3E}">
        <p14:creationId xmlns:p14="http://schemas.microsoft.com/office/powerpoint/2010/main" val="33814348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nature.com/articles/d41586-021-00090-3"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rospect.org.uk/climate-emergency/" TargetMode="Externa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2A4C-4B90-4CDF-9CFC-4392F1ED1BD8}"/>
              </a:ext>
            </a:extLst>
          </p:cNvPr>
          <p:cNvSpPr>
            <a:spLocks noGrp="1"/>
          </p:cNvSpPr>
          <p:nvPr>
            <p:ph type="ctrTitle"/>
          </p:nvPr>
        </p:nvSpPr>
        <p:spPr/>
        <p:txBody>
          <a:bodyPr/>
          <a:lstStyle/>
          <a:p>
            <a:r>
              <a:rPr lang="en-GB" dirty="0"/>
              <a:t>Bargaining for a sustainable workplace</a:t>
            </a:r>
          </a:p>
        </p:txBody>
      </p:sp>
      <p:sp>
        <p:nvSpPr>
          <p:cNvPr id="3" name="Subtitle 2">
            <a:extLst>
              <a:ext uri="{FF2B5EF4-FFF2-40B4-BE49-F238E27FC236}">
                <a16:creationId xmlns:a16="http://schemas.microsoft.com/office/drawing/2014/main" id="{E27DEA46-9862-4162-8E3B-2A8DB09B1C45}"/>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981167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224B-E479-445D-95FB-40E2611220CD}"/>
              </a:ext>
            </a:extLst>
          </p:cNvPr>
          <p:cNvSpPr>
            <a:spLocks noGrp="1"/>
          </p:cNvSpPr>
          <p:nvPr>
            <p:ph type="title"/>
          </p:nvPr>
        </p:nvSpPr>
        <p:spPr/>
        <p:txBody>
          <a:bodyPr/>
          <a:lstStyle/>
          <a:p>
            <a:r>
              <a:rPr lang="en-GB" dirty="0">
                <a:latin typeface="Arial"/>
                <a:cs typeface="Arial"/>
              </a:rPr>
              <a:t>What are the current issues? </a:t>
            </a:r>
            <a:endParaRPr lang="en-GB"/>
          </a:p>
        </p:txBody>
      </p:sp>
      <p:pic>
        <p:nvPicPr>
          <p:cNvPr id="4" name="Picture 4">
            <a:extLst>
              <a:ext uri="{FF2B5EF4-FFF2-40B4-BE49-F238E27FC236}">
                <a16:creationId xmlns:a16="http://schemas.microsoft.com/office/drawing/2014/main" id="{7D0DFDF2-76C1-4DB2-9637-D6F8BB4AD163}"/>
              </a:ext>
            </a:extLst>
          </p:cNvPr>
          <p:cNvPicPr>
            <a:picLocks noGrp="1" noChangeAspect="1"/>
          </p:cNvPicPr>
          <p:nvPr>
            <p:ph idx="1"/>
          </p:nvPr>
        </p:nvPicPr>
        <p:blipFill>
          <a:blip r:embed="rId3"/>
          <a:stretch>
            <a:fillRect/>
          </a:stretch>
        </p:blipFill>
        <p:spPr>
          <a:xfrm>
            <a:off x="2740025" y="2832100"/>
            <a:ext cx="5230813" cy="3138488"/>
          </a:xfrm>
        </p:spPr>
      </p:pic>
    </p:spTree>
    <p:extLst>
      <p:ext uri="{BB962C8B-B14F-4D97-AF65-F5344CB8AC3E}">
        <p14:creationId xmlns:p14="http://schemas.microsoft.com/office/powerpoint/2010/main" val="250477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6A6D-2407-7142-A422-3239BE5B90B6}"/>
              </a:ext>
            </a:extLst>
          </p:cNvPr>
          <p:cNvSpPr>
            <a:spLocks noGrp="1"/>
          </p:cNvSpPr>
          <p:nvPr>
            <p:ph type="title"/>
          </p:nvPr>
        </p:nvSpPr>
        <p:spPr>
          <a:xfrm>
            <a:off x="1475523" y="894271"/>
            <a:ext cx="7760988" cy="815259"/>
          </a:xfrm>
        </p:spPr>
        <p:txBody>
          <a:bodyPr>
            <a:normAutofit fontScale="90000"/>
          </a:bodyPr>
          <a:lstStyle/>
          <a:p>
            <a:r>
              <a:rPr lang="en-US" dirty="0"/>
              <a:t>Biodiversity </a:t>
            </a:r>
            <a:br>
              <a:rPr lang="en-US" dirty="0"/>
            </a:br>
            <a:r>
              <a:rPr lang="en-US" dirty="0"/>
              <a:t>(ecology 101)</a:t>
            </a:r>
          </a:p>
        </p:txBody>
      </p:sp>
      <p:sp>
        <p:nvSpPr>
          <p:cNvPr id="3" name="Content Placeholder 2">
            <a:extLst>
              <a:ext uri="{FF2B5EF4-FFF2-40B4-BE49-F238E27FC236}">
                <a16:creationId xmlns:a16="http://schemas.microsoft.com/office/drawing/2014/main" id="{8B2CECD5-AD9A-CA46-BD5C-C91CAE63AB5F}"/>
              </a:ext>
            </a:extLst>
          </p:cNvPr>
          <p:cNvSpPr>
            <a:spLocks noGrp="1"/>
          </p:cNvSpPr>
          <p:nvPr>
            <p:ph idx="1"/>
          </p:nvPr>
        </p:nvSpPr>
        <p:spPr>
          <a:xfrm>
            <a:off x="1475523" y="1987827"/>
            <a:ext cx="5988763" cy="3983202"/>
          </a:xfrm>
        </p:spPr>
        <p:txBody>
          <a:bodyPr>
            <a:normAutofit fontScale="92500" lnSpcReduction="10000"/>
          </a:bodyPr>
          <a:lstStyle/>
          <a:p>
            <a:r>
              <a:rPr lang="en-GB"/>
              <a:t>Ecology: the study of the interactions among organisms and their environment</a:t>
            </a:r>
          </a:p>
          <a:p>
            <a:r>
              <a:rPr lang="en-GB"/>
              <a:t>Some key concepts:</a:t>
            </a:r>
          </a:p>
          <a:p>
            <a:pPr lvl="1"/>
            <a:r>
              <a:rPr lang="en-GB"/>
              <a:t>Habitat</a:t>
            </a:r>
          </a:p>
          <a:p>
            <a:pPr lvl="1"/>
            <a:r>
              <a:rPr lang="en-GB"/>
              <a:t>Ecosystem</a:t>
            </a:r>
          </a:p>
          <a:p>
            <a:pPr lvl="1"/>
            <a:r>
              <a:rPr lang="en-GB"/>
              <a:t>Food-web</a:t>
            </a:r>
          </a:p>
          <a:p>
            <a:pPr lvl="1"/>
            <a:r>
              <a:rPr lang="en-GB"/>
              <a:t>Niche</a:t>
            </a:r>
          </a:p>
          <a:p>
            <a:pPr lvl="1"/>
            <a:r>
              <a:rPr lang="en-GB"/>
              <a:t>Biodiversity</a:t>
            </a:r>
          </a:p>
        </p:txBody>
      </p:sp>
      <p:pic>
        <p:nvPicPr>
          <p:cNvPr id="4" name="Content Placeholder 4">
            <a:extLst>
              <a:ext uri="{FF2B5EF4-FFF2-40B4-BE49-F238E27FC236}">
                <a16:creationId xmlns:a16="http://schemas.microsoft.com/office/drawing/2014/main" id="{2A5BACDD-FB04-804D-AF2E-B12C18D9E0C7}"/>
              </a:ext>
            </a:extLst>
          </p:cNvPr>
          <p:cNvPicPr>
            <a:picLocks noChangeAspect="1"/>
          </p:cNvPicPr>
          <p:nvPr/>
        </p:nvPicPr>
        <p:blipFill rotWithShape="1">
          <a:blip r:embed="rId3">
            <a:extLst>
              <a:ext uri="{28A0092B-C50C-407E-A947-70E740481C1C}">
                <a14:useLocalDpi xmlns:a14="http://schemas.microsoft.com/office/drawing/2010/main" val="0"/>
              </a:ext>
            </a:extLst>
          </a:blip>
          <a:srcRect l="22156" r="22058"/>
          <a:stretch/>
        </p:blipFill>
        <p:spPr>
          <a:xfrm>
            <a:off x="5251174" y="2878745"/>
            <a:ext cx="2769703" cy="3296936"/>
          </a:xfrm>
          <a:prstGeom prst="rect">
            <a:avLst/>
          </a:prstGeom>
        </p:spPr>
      </p:pic>
    </p:spTree>
    <p:extLst>
      <p:ext uri="{BB962C8B-B14F-4D97-AF65-F5344CB8AC3E}">
        <p14:creationId xmlns:p14="http://schemas.microsoft.com/office/powerpoint/2010/main" val="1423944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C36E-3E68-804B-AC57-69DC1A953AC6}"/>
              </a:ext>
            </a:extLst>
          </p:cNvPr>
          <p:cNvSpPr>
            <a:spLocks noGrp="1"/>
          </p:cNvSpPr>
          <p:nvPr>
            <p:ph type="title"/>
          </p:nvPr>
        </p:nvSpPr>
        <p:spPr>
          <a:xfrm>
            <a:off x="1475523" y="894271"/>
            <a:ext cx="7760988" cy="914651"/>
          </a:xfrm>
        </p:spPr>
        <p:txBody>
          <a:bodyPr>
            <a:normAutofit fontScale="90000"/>
          </a:bodyPr>
          <a:lstStyle/>
          <a:p>
            <a:r>
              <a:rPr lang="en-US" dirty="0"/>
              <a:t>The trouble </a:t>
            </a:r>
            <a:br>
              <a:rPr lang="en-US" dirty="0"/>
            </a:br>
            <a:r>
              <a:rPr lang="en-US" dirty="0"/>
              <a:t>with humans…</a:t>
            </a:r>
          </a:p>
        </p:txBody>
      </p:sp>
      <p:sp>
        <p:nvSpPr>
          <p:cNvPr id="3" name="Content Placeholder 2">
            <a:extLst>
              <a:ext uri="{FF2B5EF4-FFF2-40B4-BE49-F238E27FC236}">
                <a16:creationId xmlns:a16="http://schemas.microsoft.com/office/drawing/2014/main" id="{FF300A5D-AD07-B54F-A653-F3679155D6CE}"/>
              </a:ext>
            </a:extLst>
          </p:cNvPr>
          <p:cNvSpPr>
            <a:spLocks noGrp="1"/>
          </p:cNvSpPr>
          <p:nvPr>
            <p:ph idx="1"/>
          </p:nvPr>
        </p:nvSpPr>
        <p:spPr>
          <a:xfrm>
            <a:off x="1475524" y="2087217"/>
            <a:ext cx="3891606" cy="3883812"/>
          </a:xfrm>
        </p:spPr>
        <p:txBody>
          <a:bodyPr/>
          <a:lstStyle/>
          <a:p>
            <a:pPr marL="0" indent="0">
              <a:buNone/>
            </a:pPr>
            <a:r>
              <a:rPr lang="en-US" b="1"/>
              <a:t>Habitat destruction</a:t>
            </a:r>
          </a:p>
          <a:p>
            <a:r>
              <a:rPr lang="en-US"/>
              <a:t>Direct:</a:t>
            </a:r>
          </a:p>
          <a:p>
            <a:pPr lvl="1"/>
            <a:r>
              <a:rPr lang="en-US"/>
              <a:t>deforestation</a:t>
            </a:r>
          </a:p>
          <a:p>
            <a:pPr lvl="1"/>
            <a:r>
              <a:rPr lang="en-US"/>
              <a:t>urban sprawl</a:t>
            </a:r>
          </a:p>
          <a:p>
            <a:r>
              <a:rPr lang="en-US"/>
              <a:t>Indirect:</a:t>
            </a:r>
          </a:p>
          <a:p>
            <a:pPr lvl="1"/>
            <a:r>
              <a:rPr lang="en-US"/>
              <a:t>Ice-sheet loss</a:t>
            </a:r>
          </a:p>
          <a:p>
            <a:pPr lvl="1"/>
            <a:r>
              <a:rPr lang="en-US"/>
              <a:t>Coral bleaching</a:t>
            </a:r>
          </a:p>
        </p:txBody>
      </p:sp>
      <p:pic>
        <p:nvPicPr>
          <p:cNvPr id="5" name="Content Placeholder 4">
            <a:extLst>
              <a:ext uri="{FF2B5EF4-FFF2-40B4-BE49-F238E27FC236}">
                <a16:creationId xmlns:a16="http://schemas.microsoft.com/office/drawing/2014/main" id="{91F9F20E-00B8-5B4C-B7E3-FD289785083B}"/>
              </a:ext>
            </a:extLst>
          </p:cNvPr>
          <p:cNvPicPr>
            <a:picLocks noChangeAspect="1"/>
          </p:cNvPicPr>
          <p:nvPr/>
        </p:nvPicPr>
        <p:blipFill rotWithShape="1">
          <a:blip r:embed="rId3">
            <a:extLst>
              <a:ext uri="{28A0092B-C50C-407E-A947-70E740481C1C}">
                <a14:useLocalDpi xmlns:a14="http://schemas.microsoft.com/office/drawing/2010/main" val="0"/>
              </a:ext>
            </a:extLst>
          </a:blip>
          <a:srcRect l="20910" t="24518" r="25550"/>
          <a:stretch/>
        </p:blipFill>
        <p:spPr>
          <a:xfrm>
            <a:off x="4994680" y="2087217"/>
            <a:ext cx="3673284" cy="3443788"/>
          </a:xfrm>
          <a:prstGeom prst="rect">
            <a:avLst/>
          </a:prstGeom>
        </p:spPr>
      </p:pic>
    </p:spTree>
    <p:extLst>
      <p:ext uri="{BB962C8B-B14F-4D97-AF65-F5344CB8AC3E}">
        <p14:creationId xmlns:p14="http://schemas.microsoft.com/office/powerpoint/2010/main" val="174521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C36E-3E68-804B-AC57-69DC1A953AC6}"/>
              </a:ext>
            </a:extLst>
          </p:cNvPr>
          <p:cNvSpPr>
            <a:spLocks noGrp="1"/>
          </p:cNvSpPr>
          <p:nvPr>
            <p:ph type="title"/>
          </p:nvPr>
        </p:nvSpPr>
        <p:spPr>
          <a:xfrm>
            <a:off x="1475523" y="894271"/>
            <a:ext cx="7760988" cy="914651"/>
          </a:xfrm>
        </p:spPr>
        <p:txBody>
          <a:bodyPr>
            <a:normAutofit fontScale="90000"/>
          </a:bodyPr>
          <a:lstStyle/>
          <a:p>
            <a:r>
              <a:rPr lang="en-US" dirty="0"/>
              <a:t>The trouble </a:t>
            </a:r>
            <a:br>
              <a:rPr lang="en-US" dirty="0"/>
            </a:br>
            <a:r>
              <a:rPr lang="en-US" dirty="0"/>
              <a:t>with humans…</a:t>
            </a:r>
          </a:p>
        </p:txBody>
      </p:sp>
      <p:sp>
        <p:nvSpPr>
          <p:cNvPr id="3" name="Content Placeholder 2">
            <a:extLst>
              <a:ext uri="{FF2B5EF4-FFF2-40B4-BE49-F238E27FC236}">
                <a16:creationId xmlns:a16="http://schemas.microsoft.com/office/drawing/2014/main" id="{FF300A5D-AD07-B54F-A653-F3679155D6CE}"/>
              </a:ext>
            </a:extLst>
          </p:cNvPr>
          <p:cNvSpPr>
            <a:spLocks noGrp="1"/>
          </p:cNvSpPr>
          <p:nvPr>
            <p:ph idx="1"/>
          </p:nvPr>
        </p:nvSpPr>
        <p:spPr>
          <a:xfrm>
            <a:off x="1475524" y="2087217"/>
            <a:ext cx="3891606" cy="3883812"/>
          </a:xfrm>
        </p:spPr>
        <p:txBody>
          <a:bodyPr/>
          <a:lstStyle/>
          <a:p>
            <a:pPr marL="0" indent="0">
              <a:buNone/>
            </a:pPr>
            <a:r>
              <a:rPr lang="en-US" b="1"/>
              <a:t>Predation</a:t>
            </a:r>
          </a:p>
          <a:p>
            <a:r>
              <a:rPr lang="en-US"/>
              <a:t>Industrially efficient predators</a:t>
            </a:r>
          </a:p>
          <a:p>
            <a:r>
              <a:rPr lang="en-US"/>
              <a:t>Preference for big prey</a:t>
            </a:r>
          </a:p>
          <a:p>
            <a:r>
              <a:rPr lang="en-US"/>
              <a:t>Targets least resilient parts of the ecosystem</a:t>
            </a:r>
          </a:p>
        </p:txBody>
      </p:sp>
      <p:pic>
        <p:nvPicPr>
          <p:cNvPr id="4" name="Content Placeholder 4">
            <a:extLst>
              <a:ext uri="{FF2B5EF4-FFF2-40B4-BE49-F238E27FC236}">
                <a16:creationId xmlns:a16="http://schemas.microsoft.com/office/drawing/2014/main" id="{4712D93C-6982-6941-B34F-C6F18E9604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317" r="18347"/>
          <a:stretch/>
        </p:blipFill>
        <p:spPr>
          <a:xfrm>
            <a:off x="5367130" y="2087217"/>
            <a:ext cx="3888432" cy="3749441"/>
          </a:xfrm>
          <a:prstGeom prst="rect">
            <a:avLst/>
          </a:prstGeom>
        </p:spPr>
      </p:pic>
    </p:spTree>
    <p:extLst>
      <p:ext uri="{BB962C8B-B14F-4D97-AF65-F5344CB8AC3E}">
        <p14:creationId xmlns:p14="http://schemas.microsoft.com/office/powerpoint/2010/main" val="206509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7A23-2E08-1243-8D1A-BB42731B6319}"/>
              </a:ext>
            </a:extLst>
          </p:cNvPr>
          <p:cNvSpPr>
            <a:spLocks noGrp="1"/>
          </p:cNvSpPr>
          <p:nvPr>
            <p:ph type="title"/>
          </p:nvPr>
        </p:nvSpPr>
        <p:spPr>
          <a:xfrm>
            <a:off x="1475523" y="894271"/>
            <a:ext cx="7760988" cy="864955"/>
          </a:xfrm>
        </p:spPr>
        <p:txBody>
          <a:bodyPr>
            <a:normAutofit fontScale="90000"/>
          </a:bodyPr>
          <a:lstStyle/>
          <a:p>
            <a:r>
              <a:rPr lang="en-US" dirty="0"/>
              <a:t>Disturbance </a:t>
            </a:r>
            <a:br>
              <a:rPr lang="en-US" dirty="0"/>
            </a:br>
            <a:r>
              <a:rPr lang="en-US" dirty="0"/>
              <a:t>vs resilience</a:t>
            </a:r>
          </a:p>
        </p:txBody>
      </p:sp>
      <p:sp>
        <p:nvSpPr>
          <p:cNvPr id="4" name="Content Placeholder 5">
            <a:extLst>
              <a:ext uri="{FF2B5EF4-FFF2-40B4-BE49-F238E27FC236}">
                <a16:creationId xmlns:a16="http://schemas.microsoft.com/office/drawing/2014/main" id="{198EFA84-85CF-6C4D-818F-F5C865DC0BEF}"/>
              </a:ext>
            </a:extLst>
          </p:cNvPr>
          <p:cNvSpPr>
            <a:spLocks noGrp="1"/>
          </p:cNvSpPr>
          <p:nvPr>
            <p:ph idx="1"/>
          </p:nvPr>
        </p:nvSpPr>
        <p:spPr>
          <a:xfrm>
            <a:off x="1461049" y="2017643"/>
            <a:ext cx="4038600" cy="4525963"/>
          </a:xfrm>
        </p:spPr>
        <p:txBody>
          <a:bodyPr/>
          <a:lstStyle/>
          <a:p>
            <a:r>
              <a:rPr lang="en-GB" sz="2600"/>
              <a:t>A disturbance is any process that removes biomass from the ecosystem, such as:</a:t>
            </a:r>
          </a:p>
          <a:p>
            <a:pPr lvl="1"/>
            <a:r>
              <a:rPr lang="en-GB" sz="2200"/>
              <a:t>Fire</a:t>
            </a:r>
          </a:p>
          <a:p>
            <a:pPr lvl="1"/>
            <a:r>
              <a:rPr lang="en-GB" sz="2200"/>
              <a:t>Flood</a:t>
            </a:r>
          </a:p>
          <a:p>
            <a:pPr lvl="1"/>
            <a:r>
              <a:rPr lang="en-GB" sz="2200"/>
              <a:t>Drought</a:t>
            </a:r>
          </a:p>
          <a:p>
            <a:pPr lvl="1"/>
            <a:r>
              <a:rPr lang="en-GB" sz="2200"/>
              <a:t>Predation</a:t>
            </a:r>
          </a:p>
          <a:p>
            <a:pPr lvl="1"/>
            <a:r>
              <a:rPr lang="en-GB" sz="2200"/>
              <a:t>Pollution</a:t>
            </a:r>
          </a:p>
        </p:txBody>
      </p:sp>
      <p:sp>
        <p:nvSpPr>
          <p:cNvPr id="5" name="Content Placeholder 6">
            <a:extLst>
              <a:ext uri="{FF2B5EF4-FFF2-40B4-BE49-F238E27FC236}">
                <a16:creationId xmlns:a16="http://schemas.microsoft.com/office/drawing/2014/main" id="{308BF897-D045-C345-911E-15B3FEF54587}"/>
              </a:ext>
            </a:extLst>
          </p:cNvPr>
          <p:cNvSpPr txBox="1">
            <a:spLocks/>
          </p:cNvSpPr>
          <p:nvPr/>
        </p:nvSpPr>
        <p:spPr>
          <a:xfrm>
            <a:off x="5652049" y="2017643"/>
            <a:ext cx="4038600" cy="4525963"/>
          </a:xfrm>
          <a:prstGeom prst="rect">
            <a:avLst/>
          </a:prstGeom>
        </p:spPr>
        <p:txBody>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600"/>
              <a:t>Resilience is the ability of the ecosystem to recover its equilibrium</a:t>
            </a:r>
          </a:p>
        </p:txBody>
      </p:sp>
      <p:pic>
        <p:nvPicPr>
          <p:cNvPr id="6" name="Picture 5">
            <a:extLst>
              <a:ext uri="{FF2B5EF4-FFF2-40B4-BE49-F238E27FC236}">
                <a16:creationId xmlns:a16="http://schemas.microsoft.com/office/drawing/2014/main" id="{8C5613F1-D746-AF4A-A69D-BD9C6D43D18D}"/>
              </a:ext>
            </a:extLst>
          </p:cNvPr>
          <p:cNvPicPr>
            <a:picLocks noChangeAspect="1"/>
          </p:cNvPicPr>
          <p:nvPr/>
        </p:nvPicPr>
        <p:blipFill rotWithShape="1">
          <a:blip r:embed="rId3">
            <a:extLst>
              <a:ext uri="{28A0092B-C50C-407E-A947-70E740481C1C}">
                <a14:useLocalDpi xmlns:a14="http://schemas.microsoft.com/office/drawing/2010/main" val="0"/>
              </a:ext>
            </a:extLst>
          </a:blip>
          <a:srcRect t="8065"/>
          <a:stretch/>
        </p:blipFill>
        <p:spPr>
          <a:xfrm>
            <a:off x="3986079" y="3901472"/>
            <a:ext cx="5992804" cy="1992684"/>
          </a:xfrm>
          <a:prstGeom prst="rect">
            <a:avLst/>
          </a:prstGeom>
        </p:spPr>
      </p:pic>
    </p:spTree>
    <p:extLst>
      <p:ext uri="{BB962C8B-B14F-4D97-AF65-F5344CB8AC3E}">
        <p14:creationId xmlns:p14="http://schemas.microsoft.com/office/powerpoint/2010/main" val="85176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FBF9-B780-4D38-BE58-950F0F199142}"/>
              </a:ext>
            </a:extLst>
          </p:cNvPr>
          <p:cNvSpPr>
            <a:spLocks noGrp="1"/>
          </p:cNvSpPr>
          <p:nvPr>
            <p:ph type="title"/>
          </p:nvPr>
        </p:nvSpPr>
        <p:spPr>
          <a:xfrm>
            <a:off x="1475523" y="894271"/>
            <a:ext cx="7760988" cy="934529"/>
          </a:xfrm>
        </p:spPr>
        <p:txBody>
          <a:bodyPr>
            <a:normAutofit fontScale="90000"/>
          </a:bodyPr>
          <a:lstStyle/>
          <a:p>
            <a:r>
              <a:rPr lang="en-GB" dirty="0"/>
              <a:t>Coronavirus </a:t>
            </a:r>
            <a:br>
              <a:rPr lang="en-GB" dirty="0"/>
            </a:br>
            <a:r>
              <a:rPr lang="en-GB" dirty="0"/>
              <a:t>– Opportunity or Threat</a:t>
            </a:r>
          </a:p>
        </p:txBody>
      </p:sp>
      <p:sp>
        <p:nvSpPr>
          <p:cNvPr id="5" name="Content Placeholder 4">
            <a:extLst>
              <a:ext uri="{FF2B5EF4-FFF2-40B4-BE49-F238E27FC236}">
                <a16:creationId xmlns:a16="http://schemas.microsoft.com/office/drawing/2014/main" id="{BA65BFDA-8E12-47C9-AC06-E56761C5BE8C}"/>
              </a:ext>
            </a:extLst>
          </p:cNvPr>
          <p:cNvSpPr>
            <a:spLocks noGrp="1"/>
          </p:cNvSpPr>
          <p:nvPr>
            <p:ph idx="1"/>
          </p:nvPr>
        </p:nvSpPr>
        <p:spPr>
          <a:xfrm>
            <a:off x="1475524" y="2043953"/>
            <a:ext cx="7760988" cy="3927076"/>
          </a:xfrm>
        </p:spPr>
        <p:txBody>
          <a:bodyPr vert="horz" lIns="0" tIns="0" rIns="0" bIns="0" rtlCol="0" anchor="t">
            <a:normAutofit/>
          </a:bodyPr>
          <a:lstStyle/>
          <a:p>
            <a:pPr lvl="1">
              <a:buClr>
                <a:schemeClr val="accent6"/>
              </a:buClr>
            </a:pPr>
            <a:r>
              <a:rPr lang="en-GB"/>
              <a:t>Reduction in C emissions of approx. 6.4% in 2020</a:t>
            </a:r>
          </a:p>
          <a:p>
            <a:pPr lvl="1">
              <a:buClr>
                <a:schemeClr val="accent6"/>
              </a:buClr>
            </a:pPr>
            <a:r>
              <a:rPr lang="en-GB"/>
              <a:t>Road vehicle mileage down by 21.3% in 2020</a:t>
            </a:r>
          </a:p>
          <a:p>
            <a:pPr lvl="1">
              <a:buClr>
                <a:schemeClr val="accent6"/>
              </a:buClr>
            </a:pPr>
            <a:r>
              <a:rPr lang="en-GB">
                <a:latin typeface="Arial"/>
                <a:cs typeface="Arial"/>
              </a:rPr>
              <a:t>Return to ‘normal’ – or will normal actually be turbo charged what we were doing before?</a:t>
            </a:r>
          </a:p>
          <a:p>
            <a:pPr lvl="1">
              <a:buClr>
                <a:schemeClr val="accent6"/>
              </a:buClr>
            </a:pPr>
            <a:r>
              <a:rPr lang="en-GB">
                <a:latin typeface="Arial"/>
                <a:cs typeface="Arial"/>
              </a:rPr>
              <a:t>Biodiversity – risk of more zoonotic viruses in future (average 2/year over the last 50 years, although most do not jump to humans)</a:t>
            </a:r>
            <a:endParaRPr lang="en-GB"/>
          </a:p>
        </p:txBody>
      </p:sp>
      <p:sp>
        <p:nvSpPr>
          <p:cNvPr id="3" name="TextBox 2">
            <a:extLst>
              <a:ext uri="{FF2B5EF4-FFF2-40B4-BE49-F238E27FC236}">
                <a16:creationId xmlns:a16="http://schemas.microsoft.com/office/drawing/2014/main" id="{BE7607A2-4DB3-4C2E-9716-BE3A068AAA90}"/>
              </a:ext>
            </a:extLst>
          </p:cNvPr>
          <p:cNvSpPr txBox="1"/>
          <p:nvPr/>
        </p:nvSpPr>
        <p:spPr>
          <a:xfrm>
            <a:off x="1174282" y="6323798"/>
            <a:ext cx="5987152" cy="369332"/>
          </a:xfrm>
          <a:prstGeom prst="rect">
            <a:avLst/>
          </a:prstGeom>
          <a:noFill/>
        </p:spPr>
        <p:txBody>
          <a:bodyPr wrap="none" lIns="91440" tIns="45720" rIns="91440" bIns="45720" rtlCol="0" anchor="t">
            <a:spAutoFit/>
          </a:bodyPr>
          <a:lstStyle/>
          <a:p>
            <a:r>
              <a:rPr lang="en-GB">
                <a:hlinkClick r:id="rId3"/>
              </a:rPr>
              <a:t>https://www.nature.com/articles/d41586-021-00090-3</a:t>
            </a:r>
            <a:r>
              <a:rPr lang="en-GB"/>
              <a:t> </a:t>
            </a:r>
          </a:p>
        </p:txBody>
      </p:sp>
    </p:spTree>
    <p:extLst>
      <p:ext uri="{BB962C8B-B14F-4D97-AF65-F5344CB8AC3E}">
        <p14:creationId xmlns:p14="http://schemas.microsoft.com/office/powerpoint/2010/main" val="2879204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FBF9-B780-4D38-BE58-950F0F199142}"/>
              </a:ext>
            </a:extLst>
          </p:cNvPr>
          <p:cNvSpPr>
            <a:spLocks noGrp="1"/>
          </p:cNvSpPr>
          <p:nvPr>
            <p:ph type="title"/>
          </p:nvPr>
        </p:nvSpPr>
        <p:spPr>
          <a:xfrm>
            <a:off x="1475523" y="894271"/>
            <a:ext cx="7760988" cy="934529"/>
          </a:xfrm>
        </p:spPr>
        <p:txBody>
          <a:bodyPr/>
          <a:lstStyle/>
          <a:p>
            <a:r>
              <a:rPr lang="en-GB"/>
              <a:t>Coronavirus</a:t>
            </a:r>
          </a:p>
        </p:txBody>
      </p:sp>
      <p:sp>
        <p:nvSpPr>
          <p:cNvPr id="5" name="Content Placeholder 4">
            <a:extLst>
              <a:ext uri="{FF2B5EF4-FFF2-40B4-BE49-F238E27FC236}">
                <a16:creationId xmlns:a16="http://schemas.microsoft.com/office/drawing/2014/main" id="{BA65BFDA-8E12-47C9-AC06-E56761C5BE8C}"/>
              </a:ext>
            </a:extLst>
          </p:cNvPr>
          <p:cNvSpPr>
            <a:spLocks noGrp="1"/>
          </p:cNvSpPr>
          <p:nvPr>
            <p:ph idx="1"/>
          </p:nvPr>
        </p:nvSpPr>
        <p:spPr>
          <a:xfrm>
            <a:off x="1475524" y="2043953"/>
            <a:ext cx="7760988" cy="3927076"/>
          </a:xfrm>
        </p:spPr>
        <p:txBody>
          <a:bodyPr>
            <a:normAutofit/>
          </a:bodyPr>
          <a:lstStyle/>
          <a:p>
            <a:pPr>
              <a:buClr>
                <a:schemeClr val="accent6"/>
              </a:buClr>
            </a:pPr>
            <a:r>
              <a:rPr lang="en-GB"/>
              <a:t>Pollution</a:t>
            </a:r>
          </a:p>
          <a:p>
            <a:pPr lvl="1">
              <a:buClr>
                <a:schemeClr val="accent6"/>
              </a:buClr>
            </a:pPr>
            <a:r>
              <a:rPr lang="en-GB"/>
              <a:t>Falls related to reduced road transport</a:t>
            </a:r>
          </a:p>
          <a:p>
            <a:pPr lvl="1">
              <a:buClr>
                <a:schemeClr val="accent6"/>
              </a:buClr>
            </a:pPr>
            <a:r>
              <a:rPr lang="en-GB"/>
              <a:t>Also, areas with high pollution result in higher levels of respiratory illness</a:t>
            </a:r>
          </a:p>
          <a:p>
            <a:pPr lvl="2">
              <a:buClr>
                <a:schemeClr val="accent6"/>
              </a:buClr>
            </a:pPr>
            <a:r>
              <a:rPr lang="en-GB"/>
              <a:t>Intersection with poverty</a:t>
            </a:r>
          </a:p>
          <a:p>
            <a:pPr>
              <a:buClr>
                <a:schemeClr val="accent6"/>
              </a:buClr>
            </a:pPr>
            <a:r>
              <a:rPr lang="en-GB"/>
              <a:t>Threats in workplace?</a:t>
            </a:r>
          </a:p>
          <a:p>
            <a:pPr>
              <a:buClr>
                <a:schemeClr val="accent6"/>
              </a:buClr>
            </a:pPr>
            <a:r>
              <a:rPr lang="en-GB"/>
              <a:t>Pent up demand</a:t>
            </a:r>
          </a:p>
        </p:txBody>
      </p:sp>
    </p:spTree>
    <p:extLst>
      <p:ext uri="{BB962C8B-B14F-4D97-AF65-F5344CB8AC3E}">
        <p14:creationId xmlns:p14="http://schemas.microsoft.com/office/powerpoint/2010/main" val="1808865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FBF9-B780-4D38-BE58-950F0F199142}"/>
              </a:ext>
            </a:extLst>
          </p:cNvPr>
          <p:cNvSpPr>
            <a:spLocks noGrp="1"/>
          </p:cNvSpPr>
          <p:nvPr>
            <p:ph type="title"/>
          </p:nvPr>
        </p:nvSpPr>
        <p:spPr>
          <a:xfrm>
            <a:off x="1475523" y="894271"/>
            <a:ext cx="7760988" cy="934529"/>
          </a:xfrm>
        </p:spPr>
        <p:txBody>
          <a:bodyPr/>
          <a:lstStyle/>
          <a:p>
            <a:r>
              <a:rPr lang="en-GB"/>
              <a:t>Coronavirus</a:t>
            </a:r>
          </a:p>
        </p:txBody>
      </p:sp>
      <p:sp>
        <p:nvSpPr>
          <p:cNvPr id="5" name="Content Placeholder 4">
            <a:extLst>
              <a:ext uri="{FF2B5EF4-FFF2-40B4-BE49-F238E27FC236}">
                <a16:creationId xmlns:a16="http://schemas.microsoft.com/office/drawing/2014/main" id="{BA65BFDA-8E12-47C9-AC06-E56761C5BE8C}"/>
              </a:ext>
            </a:extLst>
          </p:cNvPr>
          <p:cNvSpPr>
            <a:spLocks noGrp="1"/>
          </p:cNvSpPr>
          <p:nvPr>
            <p:ph idx="1"/>
          </p:nvPr>
        </p:nvSpPr>
        <p:spPr>
          <a:xfrm>
            <a:off x="1475524" y="2043953"/>
            <a:ext cx="7760988" cy="3927076"/>
          </a:xfrm>
        </p:spPr>
        <p:txBody>
          <a:bodyPr>
            <a:normAutofit fontScale="92500" lnSpcReduction="10000"/>
          </a:bodyPr>
          <a:lstStyle/>
          <a:p>
            <a:pPr>
              <a:buClr>
                <a:schemeClr val="accent6"/>
              </a:buClr>
            </a:pPr>
            <a:r>
              <a:rPr lang="en-GB"/>
              <a:t>Green recovery</a:t>
            </a:r>
          </a:p>
          <a:p>
            <a:pPr lvl="1">
              <a:buClr>
                <a:schemeClr val="accent6"/>
              </a:buClr>
            </a:pPr>
            <a:r>
              <a:rPr lang="en-GB"/>
              <a:t>Accelerate change in energy usage?</a:t>
            </a:r>
          </a:p>
          <a:p>
            <a:pPr lvl="1">
              <a:buClr>
                <a:schemeClr val="accent6"/>
              </a:buClr>
            </a:pPr>
            <a:r>
              <a:rPr lang="en-GB"/>
              <a:t>EV’s</a:t>
            </a:r>
          </a:p>
          <a:p>
            <a:pPr lvl="2">
              <a:buClr>
                <a:schemeClr val="accent6"/>
              </a:buClr>
            </a:pPr>
            <a:r>
              <a:rPr lang="en-GB"/>
              <a:t>But should it be a 1:1 replacement of existing vehicles?</a:t>
            </a:r>
          </a:p>
          <a:p>
            <a:pPr>
              <a:buClr>
                <a:schemeClr val="accent6"/>
              </a:buClr>
            </a:pPr>
            <a:r>
              <a:rPr lang="en-GB"/>
              <a:t>How to support households and industry in transition?</a:t>
            </a:r>
          </a:p>
          <a:p>
            <a:pPr>
              <a:buClr>
                <a:schemeClr val="accent6"/>
              </a:buClr>
            </a:pPr>
            <a:r>
              <a:rPr lang="en-GB"/>
              <a:t>Can we influence councils and government?</a:t>
            </a:r>
          </a:p>
          <a:p>
            <a:pPr>
              <a:buClr>
                <a:schemeClr val="accent6"/>
              </a:buClr>
            </a:pPr>
            <a:r>
              <a:rPr lang="en-GB"/>
              <a:t>Measures of happiness – green space, noise pollution, renewing/rewilding environments</a:t>
            </a:r>
          </a:p>
        </p:txBody>
      </p:sp>
    </p:spTree>
    <p:extLst>
      <p:ext uri="{BB962C8B-B14F-4D97-AF65-F5344CB8AC3E}">
        <p14:creationId xmlns:p14="http://schemas.microsoft.com/office/powerpoint/2010/main" val="439546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7CE3-1504-4B5F-AAA0-C5E0428ECA4B}"/>
              </a:ext>
            </a:extLst>
          </p:cNvPr>
          <p:cNvSpPr>
            <a:spLocks noGrp="1"/>
          </p:cNvSpPr>
          <p:nvPr>
            <p:ph type="ctrTitle"/>
          </p:nvPr>
        </p:nvSpPr>
        <p:spPr/>
        <p:txBody>
          <a:bodyPr/>
          <a:lstStyle/>
          <a:p>
            <a:r>
              <a:rPr lang="en-GB" dirty="0">
                <a:latin typeface="Arial"/>
                <a:cs typeface="Arial"/>
              </a:rPr>
              <a:t>Unit 8</a:t>
            </a:r>
            <a:endParaRPr lang="en-GB" dirty="0"/>
          </a:p>
        </p:txBody>
      </p:sp>
      <p:sp>
        <p:nvSpPr>
          <p:cNvPr id="3" name="Subtitle 2">
            <a:extLst>
              <a:ext uri="{FF2B5EF4-FFF2-40B4-BE49-F238E27FC236}">
                <a16:creationId xmlns:a16="http://schemas.microsoft.com/office/drawing/2014/main" id="{26B9C2B5-ECB7-47EF-8398-9325CD21E6FC}"/>
              </a:ext>
            </a:extLst>
          </p:cNvPr>
          <p:cNvSpPr>
            <a:spLocks noGrp="1"/>
          </p:cNvSpPr>
          <p:nvPr>
            <p:ph type="subTitle" idx="1"/>
          </p:nvPr>
        </p:nvSpPr>
        <p:spPr/>
        <p:txBody>
          <a:bodyPr/>
          <a:lstStyle/>
          <a:p>
            <a:r>
              <a:rPr lang="en-GB">
                <a:latin typeface="Arial"/>
                <a:cs typeface="Arial"/>
              </a:rPr>
              <a:t>Next Steps</a:t>
            </a:r>
            <a:endParaRPr lang="en-GB"/>
          </a:p>
        </p:txBody>
      </p:sp>
    </p:spTree>
    <p:extLst>
      <p:ext uri="{BB962C8B-B14F-4D97-AF65-F5344CB8AC3E}">
        <p14:creationId xmlns:p14="http://schemas.microsoft.com/office/powerpoint/2010/main" val="882243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834517"/>
          </a:xfrm>
        </p:spPr>
        <p:txBody>
          <a:bodyPr>
            <a:normAutofit fontScale="90000"/>
          </a:bodyPr>
          <a:lstStyle/>
          <a:p>
            <a:r>
              <a:rPr lang="en-GB" dirty="0">
                <a:latin typeface="Arial"/>
                <a:cs typeface="Arial"/>
              </a:rPr>
              <a:t>Bringing about change </a:t>
            </a:r>
            <a:br>
              <a:rPr lang="en-GB" dirty="0">
                <a:latin typeface="Arial"/>
                <a:cs typeface="Arial"/>
              </a:rPr>
            </a:br>
            <a:r>
              <a:rPr lang="en-GB" dirty="0">
                <a:latin typeface="Arial"/>
                <a:cs typeface="Arial"/>
              </a:rPr>
              <a:t>through policy review…</a:t>
            </a:r>
          </a:p>
        </p:txBody>
      </p:sp>
      <p:graphicFrame>
        <p:nvGraphicFramePr>
          <p:cNvPr id="4" name="Content Placeholder 3">
            <a:extLst>
              <a:ext uri="{FF2B5EF4-FFF2-40B4-BE49-F238E27FC236}">
                <a16:creationId xmlns:a16="http://schemas.microsoft.com/office/drawing/2014/main" id="{3277520A-0873-46D0-A789-A0BFB6EB5DA9}"/>
              </a:ext>
            </a:extLst>
          </p:cNvPr>
          <p:cNvGraphicFramePr>
            <a:graphicFrameLocks noGrp="1"/>
          </p:cNvGraphicFramePr>
          <p:nvPr>
            <p:ph idx="1"/>
            <p:extLst>
              <p:ext uri="{D42A27DB-BD31-4B8C-83A1-F6EECF244321}">
                <p14:modId xmlns:p14="http://schemas.microsoft.com/office/powerpoint/2010/main" val="3699528403"/>
              </p:ext>
            </p:extLst>
          </p:nvPr>
        </p:nvGraphicFramePr>
        <p:xfrm>
          <a:off x="1474788" y="1928814"/>
          <a:ext cx="8043285" cy="3900486"/>
        </p:xfrm>
        <a:graphic>
          <a:graphicData uri="http://schemas.openxmlformats.org/drawingml/2006/table">
            <a:tbl>
              <a:tblPr bandRow="1">
                <a:tableStyleId>{69CF1AB2-1976-4502-BF36-3FF5EA218861}</a:tableStyleId>
              </a:tblPr>
              <a:tblGrid>
                <a:gridCol w="2681095">
                  <a:extLst>
                    <a:ext uri="{9D8B030D-6E8A-4147-A177-3AD203B41FA5}">
                      <a16:colId xmlns:a16="http://schemas.microsoft.com/office/drawing/2014/main" val="20000"/>
                    </a:ext>
                  </a:extLst>
                </a:gridCol>
                <a:gridCol w="2681095">
                  <a:extLst>
                    <a:ext uri="{9D8B030D-6E8A-4147-A177-3AD203B41FA5}">
                      <a16:colId xmlns:a16="http://schemas.microsoft.com/office/drawing/2014/main" val="20001"/>
                    </a:ext>
                  </a:extLst>
                </a:gridCol>
                <a:gridCol w="2681095">
                  <a:extLst>
                    <a:ext uri="{9D8B030D-6E8A-4147-A177-3AD203B41FA5}">
                      <a16:colId xmlns:a16="http://schemas.microsoft.com/office/drawing/2014/main" val="20002"/>
                    </a:ext>
                  </a:extLst>
                </a:gridCol>
              </a:tblGrid>
              <a:tr h="1235985">
                <a:tc>
                  <a:txBody>
                    <a:bodyPr/>
                    <a:lstStyle/>
                    <a:p>
                      <a:pPr algn="ctr"/>
                      <a:r>
                        <a:rPr lang="en-GB" sz="3200" b="1" dirty="0"/>
                        <a:t>Travel &amp;</a:t>
                      </a:r>
                      <a:r>
                        <a:rPr lang="en-GB" sz="3200" b="1" baseline="0" dirty="0"/>
                        <a:t> subsistence</a:t>
                      </a:r>
                      <a:endParaRPr lang="en-GB" sz="320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b="1" dirty="0"/>
                        <a:t>Home-working</a:t>
                      </a:r>
                    </a:p>
                  </a:txBody>
                  <a:tcPr anchor="ctr"/>
                </a:tc>
                <a:tc>
                  <a:txBody>
                    <a:bodyPr/>
                    <a:lstStyle/>
                    <a:p>
                      <a:pPr algn="ctr"/>
                      <a:r>
                        <a:rPr lang="en-GB" sz="3200" b="1" dirty="0"/>
                        <a:t>Relocation</a:t>
                      </a:r>
                      <a:r>
                        <a:rPr lang="en-GB" sz="3200" b="1" baseline="0" dirty="0"/>
                        <a:t> strategies</a:t>
                      </a:r>
                      <a:endParaRPr lang="en-GB" sz="3200" b="1" dirty="0"/>
                    </a:p>
                  </a:txBody>
                  <a:tcPr anchor="ctr"/>
                </a:tc>
                <a:extLst>
                  <a:ext uri="{0D108BD9-81ED-4DB2-BD59-A6C34878D82A}">
                    <a16:rowId xmlns:a16="http://schemas.microsoft.com/office/drawing/2014/main" val="10000"/>
                  </a:ext>
                </a:extLst>
              </a:tr>
              <a:tr h="1428516">
                <a:tc>
                  <a:txBody>
                    <a:bodyPr/>
                    <a:lstStyle/>
                    <a:p>
                      <a:pPr algn="ctr"/>
                      <a:r>
                        <a:rPr lang="en-GB" sz="3200" b="1" dirty="0"/>
                        <a:t>IT &amp; data </a:t>
                      </a:r>
                      <a:r>
                        <a:rPr lang="en-GB" sz="2800" b="1" dirty="0"/>
                        <a:t>infrastructure</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b="1" dirty="0"/>
                        <a:t>Supply</a:t>
                      </a:r>
                      <a:r>
                        <a:rPr lang="en-GB" sz="3200" b="1" baseline="0" dirty="0"/>
                        <a:t> chains</a:t>
                      </a:r>
                      <a:endParaRPr lang="en-GB" sz="320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b="1" dirty="0"/>
                        <a:t>Skills development</a:t>
                      </a:r>
                    </a:p>
                  </a:txBody>
                  <a:tcPr anchor="ctr"/>
                </a:tc>
                <a:extLst>
                  <a:ext uri="{0D108BD9-81ED-4DB2-BD59-A6C34878D82A}">
                    <a16:rowId xmlns:a16="http://schemas.microsoft.com/office/drawing/2014/main" val="10001"/>
                  </a:ext>
                </a:extLst>
              </a:tr>
              <a:tr h="1235985">
                <a:tc>
                  <a:txBody>
                    <a:bodyPr/>
                    <a:lstStyle/>
                    <a:p>
                      <a:pPr algn="ctr"/>
                      <a:r>
                        <a:rPr lang="en-GB" sz="3200" b="1" dirty="0"/>
                        <a:t>Company cars</a:t>
                      </a:r>
                    </a:p>
                  </a:txBody>
                  <a:tcPr anchor="ctr"/>
                </a:tc>
                <a:tc>
                  <a:txBody>
                    <a:bodyPr/>
                    <a:lstStyle/>
                    <a:p>
                      <a:pPr algn="ctr"/>
                      <a:r>
                        <a:rPr lang="en-GB" sz="3200" b="1" dirty="0"/>
                        <a:t>Cycle-to-work</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b="1" dirty="0"/>
                        <a:t>Corporate sponsorship</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0785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821E2-533E-4A9C-BF75-1D21AC19B5B0}"/>
              </a:ext>
            </a:extLst>
          </p:cNvPr>
          <p:cNvSpPr>
            <a:spLocks noGrp="1"/>
          </p:cNvSpPr>
          <p:nvPr>
            <p:ph type="title"/>
          </p:nvPr>
        </p:nvSpPr>
        <p:spPr>
          <a:xfrm>
            <a:off x="1475523" y="894271"/>
            <a:ext cx="7760988" cy="978072"/>
          </a:xfrm>
        </p:spPr>
        <p:txBody>
          <a:bodyPr/>
          <a:lstStyle/>
          <a:p>
            <a:r>
              <a:rPr lang="en-GB">
                <a:latin typeface="Arial"/>
                <a:cs typeface="Arial"/>
              </a:rPr>
              <a:t>Session Overview</a:t>
            </a:r>
            <a:endParaRPr lang="en-GB"/>
          </a:p>
        </p:txBody>
      </p:sp>
      <p:sp>
        <p:nvSpPr>
          <p:cNvPr id="3" name="Content Placeholder 2">
            <a:extLst>
              <a:ext uri="{FF2B5EF4-FFF2-40B4-BE49-F238E27FC236}">
                <a16:creationId xmlns:a16="http://schemas.microsoft.com/office/drawing/2014/main" id="{3C28688C-8FDA-4083-85B1-91C5775457D2}"/>
              </a:ext>
            </a:extLst>
          </p:cNvPr>
          <p:cNvSpPr>
            <a:spLocks noGrp="1"/>
          </p:cNvSpPr>
          <p:nvPr>
            <p:ph idx="1"/>
          </p:nvPr>
        </p:nvSpPr>
        <p:spPr>
          <a:xfrm>
            <a:off x="1475524" y="2061029"/>
            <a:ext cx="7760988" cy="3910000"/>
          </a:xfrm>
        </p:spPr>
        <p:txBody>
          <a:bodyPr vert="horz" lIns="0" tIns="0" rIns="0" bIns="0" rtlCol="0" anchor="t">
            <a:normAutofit/>
          </a:bodyPr>
          <a:lstStyle/>
          <a:p>
            <a:pPr>
              <a:buClr>
                <a:schemeClr val="accent1"/>
              </a:buClr>
            </a:pPr>
            <a:endParaRPr lang="en-GB"/>
          </a:p>
          <a:p>
            <a:pPr>
              <a:buClr>
                <a:schemeClr val="accent1"/>
              </a:buClr>
            </a:pPr>
            <a:r>
              <a:rPr lang="en-GB"/>
              <a:t>Pollution, Biodiversity and Coronavirus</a:t>
            </a:r>
          </a:p>
          <a:p>
            <a:pPr>
              <a:buClr>
                <a:schemeClr val="accent1"/>
              </a:buClr>
            </a:pPr>
            <a:r>
              <a:rPr lang="en-GB"/>
              <a:t>Actions for Sustainable workplace</a:t>
            </a:r>
          </a:p>
          <a:p>
            <a:pPr marL="457200" lvl="1" indent="0">
              <a:buClr>
                <a:schemeClr val="accent1"/>
              </a:buClr>
              <a:buNone/>
            </a:pPr>
            <a:r>
              <a:rPr lang="en-GB"/>
              <a:t>	examples of motions to conference</a:t>
            </a:r>
          </a:p>
          <a:p>
            <a:pPr>
              <a:buClr>
                <a:schemeClr val="accent1"/>
              </a:buClr>
            </a:pPr>
            <a:r>
              <a:rPr lang="en-GB"/>
              <a:t>Action Plans and Follow up</a:t>
            </a:r>
          </a:p>
          <a:p>
            <a:pPr>
              <a:buClr>
                <a:schemeClr val="accent1"/>
              </a:buClr>
            </a:pPr>
            <a:endParaRPr lang="en-GB"/>
          </a:p>
        </p:txBody>
      </p:sp>
    </p:spTree>
    <p:extLst>
      <p:ext uri="{BB962C8B-B14F-4D97-AF65-F5344CB8AC3E}">
        <p14:creationId xmlns:p14="http://schemas.microsoft.com/office/powerpoint/2010/main" val="3402212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4D16-9D85-47D5-AF13-A936DB085A81}"/>
              </a:ext>
            </a:extLst>
          </p:cNvPr>
          <p:cNvSpPr>
            <a:spLocks noGrp="1"/>
          </p:cNvSpPr>
          <p:nvPr>
            <p:ph type="title"/>
          </p:nvPr>
        </p:nvSpPr>
        <p:spPr/>
        <p:txBody>
          <a:bodyPr>
            <a:normAutofit fontScale="90000"/>
          </a:bodyPr>
          <a:lstStyle/>
          <a:p>
            <a:br>
              <a:rPr lang="en-GB" dirty="0">
                <a:latin typeface="Arial"/>
                <a:cs typeface="Arial"/>
              </a:rPr>
            </a:br>
            <a:r>
              <a:rPr lang="en-GB" dirty="0">
                <a:latin typeface="Arial"/>
                <a:cs typeface="Arial"/>
              </a:rPr>
              <a:t>Bringing about change </a:t>
            </a:r>
            <a:br>
              <a:rPr lang="en-GB" dirty="0">
                <a:latin typeface="Arial"/>
                <a:cs typeface="Arial"/>
              </a:rPr>
            </a:br>
            <a:r>
              <a:rPr lang="en-GB" dirty="0">
                <a:latin typeface="Arial"/>
                <a:cs typeface="Arial"/>
              </a:rPr>
              <a:t>through union democracy: </a:t>
            </a:r>
            <a:br>
              <a:rPr lang="en-GB" dirty="0">
                <a:latin typeface="Arial"/>
                <a:cs typeface="Arial"/>
              </a:rPr>
            </a:br>
            <a:r>
              <a:rPr lang="en-GB" dirty="0">
                <a:latin typeface="Arial"/>
                <a:cs typeface="Arial"/>
              </a:rPr>
              <a:t>Motions </a:t>
            </a:r>
          </a:p>
        </p:txBody>
      </p:sp>
      <p:pic>
        <p:nvPicPr>
          <p:cNvPr id="4" name="Picture 4" descr="Diagram&#10;&#10;Description automatically generated">
            <a:extLst>
              <a:ext uri="{FF2B5EF4-FFF2-40B4-BE49-F238E27FC236}">
                <a16:creationId xmlns:a16="http://schemas.microsoft.com/office/drawing/2014/main" id="{3E186B1B-E7E5-416A-906D-1D084686F683}"/>
              </a:ext>
            </a:extLst>
          </p:cNvPr>
          <p:cNvPicPr>
            <a:picLocks noGrp="1" noChangeAspect="1"/>
          </p:cNvPicPr>
          <p:nvPr>
            <p:ph idx="1"/>
          </p:nvPr>
        </p:nvPicPr>
        <p:blipFill>
          <a:blip r:embed="rId3"/>
          <a:stretch>
            <a:fillRect/>
          </a:stretch>
        </p:blipFill>
        <p:spPr>
          <a:xfrm>
            <a:off x="2542381" y="3188494"/>
            <a:ext cx="5626100" cy="2425700"/>
          </a:xfrm>
        </p:spPr>
      </p:pic>
    </p:spTree>
    <p:extLst>
      <p:ext uri="{BB962C8B-B14F-4D97-AF65-F5344CB8AC3E}">
        <p14:creationId xmlns:p14="http://schemas.microsoft.com/office/powerpoint/2010/main" val="159508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FBF9-B780-4D38-BE58-950F0F199142}"/>
              </a:ext>
            </a:extLst>
          </p:cNvPr>
          <p:cNvSpPr>
            <a:spLocks noGrp="1"/>
          </p:cNvSpPr>
          <p:nvPr>
            <p:ph type="title"/>
          </p:nvPr>
        </p:nvSpPr>
        <p:spPr>
          <a:xfrm>
            <a:off x="1186765" y="624733"/>
            <a:ext cx="7760988" cy="934529"/>
          </a:xfrm>
        </p:spPr>
        <p:txBody>
          <a:bodyPr/>
          <a:lstStyle/>
          <a:p>
            <a:r>
              <a:rPr lang="en-GB"/>
              <a:t>Green Checklist</a:t>
            </a:r>
          </a:p>
        </p:txBody>
      </p:sp>
      <p:sp>
        <p:nvSpPr>
          <p:cNvPr id="5" name="Content Placeholder 4">
            <a:extLst>
              <a:ext uri="{FF2B5EF4-FFF2-40B4-BE49-F238E27FC236}">
                <a16:creationId xmlns:a16="http://schemas.microsoft.com/office/drawing/2014/main" id="{BA65BFDA-8E12-47C9-AC06-E56761C5BE8C}"/>
              </a:ext>
            </a:extLst>
          </p:cNvPr>
          <p:cNvSpPr>
            <a:spLocks noGrp="1"/>
          </p:cNvSpPr>
          <p:nvPr>
            <p:ph idx="1"/>
          </p:nvPr>
        </p:nvSpPr>
        <p:spPr>
          <a:xfrm>
            <a:off x="580375" y="2136809"/>
            <a:ext cx="7760988" cy="3927076"/>
          </a:xfrm>
        </p:spPr>
        <p:txBody>
          <a:bodyPr>
            <a:normAutofit fontScale="77500" lnSpcReduction="20000"/>
          </a:bodyPr>
          <a:lstStyle/>
          <a:p>
            <a:pPr>
              <a:buClr>
                <a:schemeClr val="accent6"/>
              </a:buClr>
            </a:pPr>
            <a:r>
              <a:rPr lang="en-GB"/>
              <a:t>Start point – Prospect Checklist</a:t>
            </a:r>
          </a:p>
          <a:p>
            <a:pPr lvl="1">
              <a:buClr>
                <a:schemeClr val="accent6"/>
              </a:buClr>
            </a:pPr>
            <a:endParaRPr lang="en-GB"/>
          </a:p>
          <a:p>
            <a:pPr lvl="1">
              <a:buClr>
                <a:schemeClr val="accent6"/>
              </a:buClr>
            </a:pPr>
            <a:r>
              <a:rPr lang="en-GB"/>
              <a:t>Elect an environment rep</a:t>
            </a:r>
          </a:p>
          <a:p>
            <a:pPr lvl="1">
              <a:buClr>
                <a:schemeClr val="accent6"/>
              </a:buClr>
            </a:pPr>
            <a:r>
              <a:rPr lang="en-GB"/>
              <a:t>Standing item on branch agenda</a:t>
            </a:r>
          </a:p>
          <a:p>
            <a:pPr lvl="1">
              <a:buClr>
                <a:schemeClr val="accent6"/>
              </a:buClr>
            </a:pPr>
            <a:r>
              <a:rPr lang="en-GB"/>
              <a:t>Environmental audit</a:t>
            </a:r>
          </a:p>
          <a:p>
            <a:pPr lvl="1">
              <a:buClr>
                <a:schemeClr val="accent6"/>
              </a:buClr>
            </a:pPr>
            <a:r>
              <a:rPr lang="en-GB"/>
              <a:t>Prospect environmental network</a:t>
            </a:r>
          </a:p>
          <a:p>
            <a:pPr lvl="1">
              <a:buClr>
                <a:schemeClr val="accent6"/>
              </a:buClr>
            </a:pPr>
            <a:r>
              <a:rPr lang="en-GB"/>
              <a:t>Climate crisis meeting</a:t>
            </a:r>
          </a:p>
          <a:p>
            <a:pPr lvl="1">
              <a:buClr>
                <a:schemeClr val="accent6"/>
              </a:buClr>
            </a:pPr>
            <a:r>
              <a:rPr lang="en-GB"/>
              <a:t>Develop a sustainability action plan</a:t>
            </a:r>
          </a:p>
          <a:p>
            <a:pPr lvl="1">
              <a:buClr>
                <a:schemeClr val="accent6"/>
              </a:buClr>
            </a:pPr>
            <a:r>
              <a:rPr lang="en-GB"/>
              <a:t>Training</a:t>
            </a:r>
          </a:p>
          <a:p>
            <a:pPr lvl="1">
              <a:buClr>
                <a:schemeClr val="accent6"/>
              </a:buClr>
            </a:pPr>
            <a:r>
              <a:rPr lang="en-GB"/>
              <a:t>Workplace green committee</a:t>
            </a:r>
          </a:p>
          <a:p>
            <a:pPr lvl="1">
              <a:buClr>
                <a:schemeClr val="accent6"/>
              </a:buClr>
            </a:pPr>
            <a:r>
              <a:rPr lang="en-GB"/>
              <a:t>Integrate sustainability into bargaining agenda</a:t>
            </a:r>
          </a:p>
        </p:txBody>
      </p:sp>
      <p:pic>
        <p:nvPicPr>
          <p:cNvPr id="3" name="Picture 2">
            <a:extLst>
              <a:ext uri="{FF2B5EF4-FFF2-40B4-BE49-F238E27FC236}">
                <a16:creationId xmlns:a16="http://schemas.microsoft.com/office/drawing/2014/main" id="{4E2A11FB-EA51-44C7-90A7-F7892264F79C}"/>
              </a:ext>
            </a:extLst>
          </p:cNvPr>
          <p:cNvPicPr>
            <a:picLocks noChangeAspect="1"/>
          </p:cNvPicPr>
          <p:nvPr/>
        </p:nvPicPr>
        <p:blipFill>
          <a:blip r:embed="rId3"/>
          <a:stretch>
            <a:fillRect/>
          </a:stretch>
        </p:blipFill>
        <p:spPr>
          <a:xfrm>
            <a:off x="7025105" y="1664111"/>
            <a:ext cx="3133205" cy="4504623"/>
          </a:xfrm>
          <a:prstGeom prst="rect">
            <a:avLst/>
          </a:prstGeom>
        </p:spPr>
      </p:pic>
    </p:spTree>
    <p:extLst>
      <p:ext uri="{BB962C8B-B14F-4D97-AF65-F5344CB8AC3E}">
        <p14:creationId xmlns:p14="http://schemas.microsoft.com/office/powerpoint/2010/main" val="3214001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FB10-53D5-4C18-BEF1-89C2E060E06F}"/>
              </a:ext>
            </a:extLst>
          </p:cNvPr>
          <p:cNvSpPr>
            <a:spLocks noGrp="1"/>
          </p:cNvSpPr>
          <p:nvPr>
            <p:ph type="title"/>
          </p:nvPr>
        </p:nvSpPr>
        <p:spPr/>
        <p:txBody>
          <a:bodyPr/>
          <a:lstStyle/>
          <a:p>
            <a:r>
              <a:rPr lang="en-GB" dirty="0"/>
              <a:t>Actions for a </a:t>
            </a:r>
            <a:br>
              <a:rPr lang="en-GB" dirty="0"/>
            </a:br>
            <a:r>
              <a:rPr lang="en-GB" dirty="0"/>
              <a:t>sustainable workplace</a:t>
            </a:r>
          </a:p>
        </p:txBody>
      </p:sp>
      <p:sp>
        <p:nvSpPr>
          <p:cNvPr id="3" name="Content Placeholder 2">
            <a:extLst>
              <a:ext uri="{FF2B5EF4-FFF2-40B4-BE49-F238E27FC236}">
                <a16:creationId xmlns:a16="http://schemas.microsoft.com/office/drawing/2014/main" id="{1DB69389-4816-4526-A579-2B28CAE452C6}"/>
              </a:ext>
            </a:extLst>
          </p:cNvPr>
          <p:cNvSpPr>
            <a:spLocks noGrp="1"/>
          </p:cNvSpPr>
          <p:nvPr>
            <p:ph idx="1"/>
          </p:nvPr>
        </p:nvSpPr>
        <p:spPr>
          <a:xfrm>
            <a:off x="1475524" y="3098593"/>
            <a:ext cx="7071791" cy="3139136"/>
          </a:xfrm>
        </p:spPr>
        <p:txBody>
          <a:bodyPr vert="horz" lIns="0" tIns="0" rIns="0" bIns="0" rtlCol="0" anchor="t">
            <a:normAutofit/>
          </a:bodyPr>
          <a:lstStyle/>
          <a:p>
            <a:pPr fontAlgn="base">
              <a:buFont typeface="Arial" panose="020B0604020202020204" pitchFamily="34" charset="0"/>
              <a:buChar char="•"/>
            </a:pPr>
            <a:r>
              <a:rPr lang="en-GB" sz="2400" b="0" i="0" dirty="0">
                <a:solidFill>
                  <a:srgbClr val="000000"/>
                </a:solidFill>
                <a:effectLst/>
                <a:latin typeface="Tahoma"/>
                <a:cs typeface="Arial"/>
              </a:rPr>
              <a:t>Make a pledge for individual action.</a:t>
            </a:r>
            <a:r>
              <a:rPr lang="en-GB" sz="2400" dirty="0">
                <a:solidFill>
                  <a:srgbClr val="000000"/>
                </a:solidFill>
                <a:latin typeface="Tahoma"/>
                <a:cs typeface="Arial"/>
              </a:rPr>
              <a:t> </a:t>
            </a:r>
          </a:p>
          <a:p>
            <a:pPr>
              <a:buFont typeface="Arial" panose="020B0604020202020204" pitchFamily="34" charset="0"/>
              <a:buChar char="•"/>
            </a:pPr>
            <a:r>
              <a:rPr lang="en-GB" sz="2400" b="0" i="0" dirty="0">
                <a:solidFill>
                  <a:srgbClr val="000000"/>
                </a:solidFill>
                <a:effectLst/>
                <a:latin typeface="Tahoma"/>
                <a:cs typeface="Arial"/>
              </a:rPr>
              <a:t>Negotiate with your employer for action.</a:t>
            </a:r>
            <a:endParaRPr lang="en-GB" sz="2400" dirty="0">
              <a:solidFill>
                <a:srgbClr val="000000"/>
              </a:solidFill>
              <a:latin typeface="Tahoma"/>
              <a:cs typeface="Arial"/>
            </a:endParaRPr>
          </a:p>
          <a:p>
            <a:pPr>
              <a:buFont typeface="Arial" panose="020B0604020202020204" pitchFamily="34" charset="0"/>
              <a:buChar char="•"/>
            </a:pPr>
            <a:r>
              <a:rPr lang="en-GB" sz="2400" dirty="0">
                <a:solidFill>
                  <a:srgbClr val="000000"/>
                </a:solidFill>
                <a:latin typeface="Tahoma"/>
                <a:cs typeface="Arial"/>
              </a:rPr>
              <a:t>Campaign for local action</a:t>
            </a:r>
          </a:p>
          <a:p>
            <a:pPr>
              <a:buFont typeface="Arial" panose="020B0604020202020204" pitchFamily="34" charset="0"/>
              <a:buChar char="•"/>
            </a:pPr>
            <a:r>
              <a:rPr lang="en-GB" sz="2400" dirty="0">
                <a:solidFill>
                  <a:srgbClr val="000000"/>
                </a:solidFill>
                <a:latin typeface="Tahoma"/>
                <a:cs typeface="Arial"/>
              </a:rPr>
              <a:t> </a:t>
            </a:r>
            <a:r>
              <a:rPr lang="en-GB" sz="2400" b="0" i="0" dirty="0">
                <a:solidFill>
                  <a:srgbClr val="000000"/>
                </a:solidFill>
                <a:effectLst/>
                <a:latin typeface="Tahoma"/>
                <a:cs typeface="Arial"/>
              </a:rPr>
              <a:t>Ask Prospect Union to take some action.</a:t>
            </a:r>
            <a:r>
              <a:rPr lang="en-GB" sz="2400" dirty="0">
                <a:solidFill>
                  <a:srgbClr val="000000"/>
                </a:solidFill>
                <a:latin typeface="Tahoma"/>
                <a:cs typeface="Arial"/>
              </a:rPr>
              <a:t> </a:t>
            </a:r>
            <a:endParaRPr lang="en-GB" sz="2400" b="0" i="0" dirty="0">
              <a:solidFill>
                <a:srgbClr val="000000"/>
              </a:solidFill>
              <a:effectLst/>
              <a:latin typeface="Tahoma"/>
              <a:cs typeface="Arial"/>
            </a:endParaRPr>
          </a:p>
          <a:p>
            <a:pPr fontAlgn="base">
              <a:buFont typeface="Arial" panose="020B0604020202020204" pitchFamily="34" charset="0"/>
              <a:buChar char="•"/>
            </a:pPr>
            <a:r>
              <a:rPr lang="en-GB" sz="2400" b="0" i="0" dirty="0">
                <a:solidFill>
                  <a:srgbClr val="000000"/>
                </a:solidFill>
                <a:effectLst/>
                <a:latin typeface="Tahoma"/>
                <a:cs typeface="Arial"/>
              </a:rPr>
              <a:t>Campaign for national action.</a:t>
            </a:r>
            <a:r>
              <a:rPr lang="en-GB" sz="2400" dirty="0">
                <a:solidFill>
                  <a:srgbClr val="000000"/>
                </a:solidFill>
                <a:latin typeface="Tahoma"/>
                <a:cs typeface="Arial"/>
              </a:rPr>
              <a:t> </a:t>
            </a:r>
          </a:p>
        </p:txBody>
      </p:sp>
    </p:spTree>
    <p:extLst>
      <p:ext uri="{BB962C8B-B14F-4D97-AF65-F5344CB8AC3E}">
        <p14:creationId xmlns:p14="http://schemas.microsoft.com/office/powerpoint/2010/main" val="4156784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DD77A1-213E-4E6C-A16B-C8EBB624B191}"/>
              </a:ext>
            </a:extLst>
          </p:cNvPr>
          <p:cNvSpPr/>
          <p:nvPr/>
        </p:nvSpPr>
        <p:spPr>
          <a:xfrm>
            <a:off x="6248806" y="3181026"/>
            <a:ext cx="2076773" cy="2949173"/>
          </a:xfrm>
          <a:prstGeom prst="rect">
            <a:avLst/>
          </a:prstGeom>
          <a:solidFill>
            <a:srgbClr val="BADBD4"/>
          </a:solidFill>
          <a:ln>
            <a:solidFill>
              <a:srgbClr val="BAD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C89E09F-8AF6-4AE3-8AE4-193A60F8752C}"/>
              </a:ext>
            </a:extLst>
          </p:cNvPr>
          <p:cNvSpPr/>
          <p:nvPr/>
        </p:nvSpPr>
        <p:spPr>
          <a:xfrm>
            <a:off x="3603909" y="3181027"/>
            <a:ext cx="2076773" cy="2949173"/>
          </a:xfrm>
          <a:prstGeom prst="rect">
            <a:avLst/>
          </a:prstGeom>
          <a:solidFill>
            <a:srgbClr val="BADBD4"/>
          </a:solidFill>
          <a:ln>
            <a:solidFill>
              <a:srgbClr val="BAD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8D25A2-0360-4EF5-95F5-CC68AF9ABBFB}"/>
              </a:ext>
            </a:extLst>
          </p:cNvPr>
          <p:cNvSpPr>
            <a:spLocks noGrp="1"/>
          </p:cNvSpPr>
          <p:nvPr>
            <p:ph type="title"/>
          </p:nvPr>
        </p:nvSpPr>
        <p:spPr>
          <a:xfrm>
            <a:off x="1475523" y="894271"/>
            <a:ext cx="7760988" cy="981204"/>
          </a:xfrm>
        </p:spPr>
        <p:txBody>
          <a:bodyPr/>
          <a:lstStyle/>
          <a:p>
            <a:r>
              <a:rPr lang="en-GB"/>
              <a:t>Resources</a:t>
            </a:r>
          </a:p>
        </p:txBody>
      </p:sp>
      <p:sp>
        <p:nvSpPr>
          <p:cNvPr id="3" name="Content Placeholder 2">
            <a:extLst>
              <a:ext uri="{FF2B5EF4-FFF2-40B4-BE49-F238E27FC236}">
                <a16:creationId xmlns:a16="http://schemas.microsoft.com/office/drawing/2014/main" id="{F25E3E49-387D-48EE-86C6-3C76107C8B56}"/>
              </a:ext>
            </a:extLst>
          </p:cNvPr>
          <p:cNvSpPr>
            <a:spLocks noGrp="1"/>
          </p:cNvSpPr>
          <p:nvPr>
            <p:ph idx="1"/>
          </p:nvPr>
        </p:nvSpPr>
        <p:spPr>
          <a:xfrm>
            <a:off x="1336039" y="2262753"/>
            <a:ext cx="11902309" cy="6384101"/>
          </a:xfrm>
        </p:spPr>
        <p:txBody>
          <a:bodyPr/>
          <a:lstStyle/>
          <a:p>
            <a:r>
              <a:rPr lang="en-GB">
                <a:hlinkClick r:id="rId2"/>
              </a:rPr>
              <a:t>https://prospect.org.uk/climate-emergency/</a:t>
            </a:r>
            <a:endParaRPr lang="en-GB"/>
          </a:p>
          <a:p>
            <a:endParaRPr lang="en-GB"/>
          </a:p>
        </p:txBody>
      </p:sp>
      <p:pic>
        <p:nvPicPr>
          <p:cNvPr id="1026" name="Picture 2" descr="Prospect climate crisis flyer">
            <a:extLst>
              <a:ext uri="{FF2B5EF4-FFF2-40B4-BE49-F238E27FC236}">
                <a16:creationId xmlns:a16="http://schemas.microsoft.com/office/drawing/2014/main" id="{A28C209B-73B0-44D1-A44E-B8A5A52E7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48" y="3181025"/>
            <a:ext cx="3510920" cy="29491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B7521B0-2685-4773-98C7-3B0E0E731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909" y="3181027"/>
            <a:ext cx="2080647" cy="20806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2236736-6543-458E-93A0-B6E673189B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593" y="3181027"/>
            <a:ext cx="2074358" cy="190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500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94E54F-D037-4F01-8CED-5F226F3FFBD9}"/>
              </a:ext>
            </a:extLst>
          </p:cNvPr>
          <p:cNvSpPr txBox="1"/>
          <p:nvPr/>
        </p:nvSpPr>
        <p:spPr>
          <a:xfrm>
            <a:off x="5401158" y="1966240"/>
            <a:ext cx="3851268" cy="3816429"/>
          </a:xfrm>
          <a:prstGeom prst="rect">
            <a:avLst/>
          </a:prstGeom>
          <a:noFill/>
        </p:spPr>
        <p:txBody>
          <a:bodyPr wrap="square">
            <a:spAutoFit/>
          </a:bodyPr>
          <a:lstStyle/>
          <a:p>
            <a:r>
              <a:rPr lang="en-GB" sz="1600" b="0" i="0">
                <a:solidFill>
                  <a:srgbClr val="212529"/>
                </a:solidFill>
                <a:effectLst/>
                <a:latin typeface="ObjektivMk2_W"/>
              </a:rPr>
              <a:t>“Starting with education, with so much stuff to read and worry about, our roles as environmental reps include providing useful and relevant information that can actually be acted upon,”</a:t>
            </a:r>
          </a:p>
          <a:p>
            <a:endParaRPr lang="en-GB" sz="1600">
              <a:solidFill>
                <a:srgbClr val="212529"/>
              </a:solidFill>
              <a:latin typeface="ObjektivMk2_W"/>
            </a:endParaRPr>
          </a:p>
          <a:p>
            <a:endParaRPr lang="en-GB" sz="1600" b="0" i="0">
              <a:solidFill>
                <a:srgbClr val="212529"/>
              </a:solidFill>
              <a:effectLst/>
              <a:latin typeface="ObjektivMk2_W"/>
            </a:endParaRPr>
          </a:p>
          <a:p>
            <a:endParaRPr lang="en-GB" sz="1600" b="0" i="0">
              <a:solidFill>
                <a:srgbClr val="212529"/>
              </a:solidFill>
              <a:effectLst/>
              <a:latin typeface="ObjektivMk2_W"/>
            </a:endParaRPr>
          </a:p>
          <a:p>
            <a:endParaRPr lang="en-GB" sz="1600">
              <a:solidFill>
                <a:srgbClr val="212529"/>
              </a:solidFill>
              <a:latin typeface="ObjektivMk2_W"/>
            </a:endParaRPr>
          </a:p>
          <a:p>
            <a:r>
              <a:rPr lang="en-GB" sz="1600" b="0" i="0">
                <a:solidFill>
                  <a:srgbClr val="212529"/>
                </a:solidFill>
                <a:effectLst/>
                <a:latin typeface="ObjektivMk2_W"/>
              </a:rPr>
              <a:t> </a:t>
            </a:r>
            <a:r>
              <a:rPr lang="en-GB" sz="1600" b="1" i="0">
                <a:solidFill>
                  <a:srgbClr val="212529"/>
                </a:solidFill>
                <a:effectLst/>
                <a:latin typeface="ObjektivMk2_W"/>
              </a:rPr>
              <a:t>Adrian Bond, Department for International Trade</a:t>
            </a:r>
            <a:r>
              <a:rPr lang="en-GB" sz="1600" b="0" i="0">
                <a:solidFill>
                  <a:srgbClr val="212529"/>
                </a:solidFill>
                <a:effectLst/>
                <a:latin typeface="ObjektivMk2_W"/>
              </a:rPr>
              <a:t>, environment rep and chair of the DIT’s Green Network speaking about taking and approach through education, collaboration and communication.</a:t>
            </a:r>
          </a:p>
          <a:p>
            <a:pPr algn="l"/>
            <a:endParaRPr lang="en-GB" b="0" i="0">
              <a:solidFill>
                <a:srgbClr val="212529"/>
              </a:solidFill>
              <a:effectLst/>
              <a:latin typeface="ObjektivMk2_W"/>
            </a:endParaRPr>
          </a:p>
        </p:txBody>
      </p:sp>
      <p:sp>
        <p:nvSpPr>
          <p:cNvPr id="6" name="Speech Bubble: Rectangle with Corners Rounded 5">
            <a:extLst>
              <a:ext uri="{FF2B5EF4-FFF2-40B4-BE49-F238E27FC236}">
                <a16:creationId xmlns:a16="http://schemas.microsoft.com/office/drawing/2014/main" id="{6919E304-337B-4193-B2FC-B23881E69F02}"/>
              </a:ext>
            </a:extLst>
          </p:cNvPr>
          <p:cNvSpPr/>
          <p:nvPr/>
        </p:nvSpPr>
        <p:spPr>
          <a:xfrm>
            <a:off x="5213376" y="1966240"/>
            <a:ext cx="4039050" cy="1462760"/>
          </a:xfrm>
          <a:prstGeom prst="wedgeRoundRectCallout">
            <a:avLst>
              <a:gd name="adj1" fmla="val 8706"/>
              <a:gd name="adj2" fmla="val 90707"/>
              <a:gd name="adj3" fmla="val 16667"/>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11A22B9-6EE0-4A67-B4A4-C112BB516CF4}"/>
              </a:ext>
            </a:extLst>
          </p:cNvPr>
          <p:cNvSpPr txBox="1"/>
          <p:nvPr/>
        </p:nvSpPr>
        <p:spPr>
          <a:xfrm>
            <a:off x="672435" y="2416837"/>
            <a:ext cx="4039050" cy="3539430"/>
          </a:xfrm>
          <a:prstGeom prst="rect">
            <a:avLst/>
          </a:prstGeom>
          <a:noFill/>
        </p:spPr>
        <p:txBody>
          <a:bodyPr wrap="square">
            <a:spAutoFit/>
          </a:bodyPr>
          <a:lstStyle/>
          <a:p>
            <a:pPr algn="l"/>
            <a:r>
              <a:rPr lang="en-GB" sz="1600" b="0" i="0">
                <a:solidFill>
                  <a:srgbClr val="212529"/>
                </a:solidFill>
                <a:effectLst/>
                <a:latin typeface="ObjektivMk2_W"/>
              </a:rPr>
              <a:t>I wanted to ‘clean up’ the industry and so I stood for election as the first sustainability rep in my branch. I began reaching out to other like-minded branches and individuals and created and elected a sustainability subcommittee. We created five key goals that we wanted to achieve.</a:t>
            </a:r>
          </a:p>
          <a:p>
            <a:pPr algn="l"/>
            <a:endParaRPr lang="en-GB" sz="1600">
              <a:solidFill>
                <a:srgbClr val="212529"/>
              </a:solidFill>
              <a:latin typeface="ObjektivMk2_W"/>
            </a:endParaRPr>
          </a:p>
          <a:p>
            <a:pPr algn="l"/>
            <a:endParaRPr lang="en-GB" sz="1600" b="1" i="0">
              <a:solidFill>
                <a:srgbClr val="212529"/>
              </a:solidFill>
              <a:effectLst/>
              <a:latin typeface="ObjektivMk2_W"/>
            </a:endParaRPr>
          </a:p>
          <a:p>
            <a:pPr algn="l"/>
            <a:r>
              <a:rPr lang="en-GB" sz="1600" b="1" i="0">
                <a:solidFill>
                  <a:srgbClr val="212529"/>
                </a:solidFill>
                <a:effectLst/>
                <a:latin typeface="ObjektivMk2_W"/>
              </a:rPr>
              <a:t>Laurence Johnson, a freelancer, in </a:t>
            </a:r>
            <a:r>
              <a:rPr lang="en-GB" sz="1600" b="1" i="0" err="1">
                <a:solidFill>
                  <a:srgbClr val="212529"/>
                </a:solidFill>
                <a:effectLst/>
                <a:latin typeface="ObjektivMk2_W"/>
              </a:rPr>
              <a:t>Bectu’s</a:t>
            </a:r>
            <a:r>
              <a:rPr lang="en-GB" sz="1600" b="1" i="0">
                <a:solidFill>
                  <a:srgbClr val="212529"/>
                </a:solidFill>
                <a:effectLst/>
                <a:latin typeface="ObjektivMk2_W"/>
              </a:rPr>
              <a:t> London Production Division</a:t>
            </a:r>
            <a:r>
              <a:rPr lang="en-GB" sz="1600" b="0" i="0">
                <a:solidFill>
                  <a:srgbClr val="212529"/>
                </a:solidFill>
                <a:effectLst/>
                <a:latin typeface="ObjektivMk2_W"/>
              </a:rPr>
              <a:t> explained that a </a:t>
            </a:r>
            <a:r>
              <a:rPr lang="en-GB" sz="1600" b="0" i="0" err="1">
                <a:solidFill>
                  <a:srgbClr val="212529"/>
                </a:solidFill>
                <a:effectLst/>
                <a:latin typeface="ObjektivMk2_W"/>
              </a:rPr>
              <a:t>a</a:t>
            </a:r>
            <a:r>
              <a:rPr lang="en-GB" sz="1600" b="0" i="0">
                <a:solidFill>
                  <a:srgbClr val="212529"/>
                </a:solidFill>
                <a:effectLst/>
                <a:latin typeface="ObjektivMk2_W"/>
              </a:rPr>
              <a:t> single $70m film in the course of its production would create as much carbon as 630 UK homes in a year.</a:t>
            </a:r>
            <a:endParaRPr lang="en-GB" sz="1600"/>
          </a:p>
        </p:txBody>
      </p:sp>
      <p:sp>
        <p:nvSpPr>
          <p:cNvPr id="9" name="Speech Bubble: Rectangle with Corners Rounded 8">
            <a:extLst>
              <a:ext uri="{FF2B5EF4-FFF2-40B4-BE49-F238E27FC236}">
                <a16:creationId xmlns:a16="http://schemas.microsoft.com/office/drawing/2014/main" id="{AE281432-8963-415A-B042-DE4FA6D14281}"/>
              </a:ext>
            </a:extLst>
          </p:cNvPr>
          <p:cNvSpPr/>
          <p:nvPr/>
        </p:nvSpPr>
        <p:spPr>
          <a:xfrm>
            <a:off x="578154" y="2416837"/>
            <a:ext cx="4039050" cy="1907189"/>
          </a:xfrm>
          <a:prstGeom prst="wedgeRoundRectCallout">
            <a:avLst>
              <a:gd name="adj1" fmla="val -10777"/>
              <a:gd name="adj2" fmla="val 67680"/>
              <a:gd name="adj3" fmla="val 16667"/>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0" name="Title 1">
            <a:extLst>
              <a:ext uri="{FF2B5EF4-FFF2-40B4-BE49-F238E27FC236}">
                <a16:creationId xmlns:a16="http://schemas.microsoft.com/office/drawing/2014/main" id="{35095C9A-6F18-40EC-91C2-77611552CA95}"/>
              </a:ext>
            </a:extLst>
          </p:cNvPr>
          <p:cNvSpPr>
            <a:spLocks noGrp="1"/>
          </p:cNvSpPr>
          <p:nvPr>
            <p:ph type="title"/>
          </p:nvPr>
        </p:nvSpPr>
        <p:spPr>
          <a:xfrm>
            <a:off x="578154" y="378427"/>
            <a:ext cx="5544610" cy="745686"/>
          </a:xfrm>
        </p:spPr>
        <p:txBody>
          <a:bodyPr>
            <a:normAutofit fontScale="90000"/>
          </a:bodyPr>
          <a:lstStyle/>
          <a:p>
            <a:r>
              <a:rPr lang="en-US"/>
              <a:t>Case studies on website</a:t>
            </a:r>
          </a:p>
        </p:txBody>
      </p:sp>
      <p:sp>
        <p:nvSpPr>
          <p:cNvPr id="12" name="TextBox 11">
            <a:extLst>
              <a:ext uri="{FF2B5EF4-FFF2-40B4-BE49-F238E27FC236}">
                <a16:creationId xmlns:a16="http://schemas.microsoft.com/office/drawing/2014/main" id="{07BFE378-A793-4660-8E58-3D2BDCF6155F}"/>
              </a:ext>
            </a:extLst>
          </p:cNvPr>
          <p:cNvSpPr txBox="1"/>
          <p:nvPr/>
        </p:nvSpPr>
        <p:spPr>
          <a:xfrm>
            <a:off x="578154" y="1155700"/>
            <a:ext cx="6094708" cy="923330"/>
          </a:xfrm>
          <a:prstGeom prst="rect">
            <a:avLst/>
          </a:prstGeom>
          <a:noFill/>
        </p:spPr>
        <p:txBody>
          <a:bodyPr wrap="square">
            <a:spAutoFit/>
          </a:bodyPr>
          <a:lstStyle/>
          <a:p>
            <a:r>
              <a:rPr lang="en-GB"/>
              <a:t>https://prospect.org.uk/news/climate-emergency-webinar-the-reps-making-a-difference-in-their-workplace/</a:t>
            </a:r>
          </a:p>
        </p:txBody>
      </p:sp>
    </p:spTree>
    <p:extLst>
      <p:ext uri="{BB962C8B-B14F-4D97-AF65-F5344CB8AC3E}">
        <p14:creationId xmlns:p14="http://schemas.microsoft.com/office/powerpoint/2010/main" val="209411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1E7B-DCAD-4C3C-B6AA-1FA41BD8A3CE}"/>
              </a:ext>
            </a:extLst>
          </p:cNvPr>
          <p:cNvSpPr>
            <a:spLocks noGrp="1"/>
          </p:cNvSpPr>
          <p:nvPr>
            <p:ph type="title"/>
          </p:nvPr>
        </p:nvSpPr>
        <p:spPr/>
        <p:txBody>
          <a:bodyPr/>
          <a:lstStyle/>
          <a:p>
            <a:r>
              <a:rPr lang="en-GB">
                <a:latin typeface="Arial"/>
                <a:cs typeface="Arial"/>
              </a:rPr>
              <a:t>Review</a:t>
            </a:r>
            <a:endParaRPr lang="en-GB"/>
          </a:p>
        </p:txBody>
      </p:sp>
      <p:sp>
        <p:nvSpPr>
          <p:cNvPr id="3" name="Content Placeholder 2">
            <a:extLst>
              <a:ext uri="{FF2B5EF4-FFF2-40B4-BE49-F238E27FC236}">
                <a16:creationId xmlns:a16="http://schemas.microsoft.com/office/drawing/2014/main" id="{53FFDBF7-9569-4358-830A-881294B879BC}"/>
              </a:ext>
            </a:extLst>
          </p:cNvPr>
          <p:cNvSpPr>
            <a:spLocks noGrp="1"/>
          </p:cNvSpPr>
          <p:nvPr>
            <p:ph idx="1"/>
          </p:nvPr>
        </p:nvSpPr>
        <p:spPr/>
        <p:txBody>
          <a:bodyPr vert="horz" lIns="0" tIns="0" rIns="0" bIns="0" rtlCol="0" anchor="t">
            <a:normAutofit fontScale="92500" lnSpcReduction="10000"/>
          </a:bodyPr>
          <a:lstStyle/>
          <a:p>
            <a:r>
              <a:rPr lang="en-GB">
                <a:latin typeface="Arial"/>
                <a:cs typeface="Arial"/>
              </a:rPr>
              <a:t>Have difficult conversations with confidence.</a:t>
            </a:r>
          </a:p>
          <a:p>
            <a:r>
              <a:rPr lang="en-GB">
                <a:latin typeface="Arial"/>
                <a:cs typeface="Arial"/>
              </a:rPr>
              <a:t>Look at what are the barriers and how to overcome them</a:t>
            </a:r>
          </a:p>
          <a:p>
            <a:r>
              <a:rPr lang="en-GB">
                <a:latin typeface="Arial"/>
                <a:cs typeface="Arial"/>
              </a:rPr>
              <a:t>Action plan for the branch</a:t>
            </a:r>
            <a:endParaRPr lang="en-GB"/>
          </a:p>
          <a:p>
            <a:pPr lvl="1"/>
            <a:r>
              <a:rPr lang="en-GB">
                <a:latin typeface="Arial"/>
                <a:cs typeface="Arial"/>
              </a:rPr>
              <a:t>Structural</a:t>
            </a:r>
          </a:p>
          <a:p>
            <a:pPr lvl="1"/>
            <a:r>
              <a:rPr lang="en-GB">
                <a:latin typeface="Arial"/>
                <a:cs typeface="Arial"/>
              </a:rPr>
              <a:t>Project based</a:t>
            </a:r>
          </a:p>
          <a:p>
            <a:r>
              <a:rPr lang="en-GB">
                <a:latin typeface="Arial"/>
                <a:cs typeface="Arial"/>
              </a:rPr>
              <a:t>Campaign</a:t>
            </a:r>
          </a:p>
          <a:p>
            <a:pPr lvl="1"/>
            <a:endParaRPr lang="en-GB"/>
          </a:p>
          <a:p>
            <a:endParaRPr lang="en-GB"/>
          </a:p>
        </p:txBody>
      </p:sp>
    </p:spTree>
    <p:extLst>
      <p:ext uri="{BB962C8B-B14F-4D97-AF65-F5344CB8AC3E}">
        <p14:creationId xmlns:p14="http://schemas.microsoft.com/office/powerpoint/2010/main" val="779956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FBF9-B780-4D38-BE58-950F0F199142}"/>
              </a:ext>
            </a:extLst>
          </p:cNvPr>
          <p:cNvSpPr>
            <a:spLocks noGrp="1"/>
          </p:cNvSpPr>
          <p:nvPr>
            <p:ph type="title"/>
          </p:nvPr>
        </p:nvSpPr>
        <p:spPr>
          <a:xfrm>
            <a:off x="1475523" y="894271"/>
            <a:ext cx="7760988" cy="934529"/>
          </a:xfrm>
        </p:spPr>
        <p:txBody>
          <a:bodyPr>
            <a:normAutofit fontScale="90000"/>
          </a:bodyPr>
          <a:lstStyle/>
          <a:p>
            <a:r>
              <a:rPr lang="en-GB" dirty="0"/>
              <a:t>Action Plan </a:t>
            </a:r>
            <a:br>
              <a:rPr lang="en-GB" dirty="0"/>
            </a:br>
            <a:r>
              <a:rPr lang="en-GB" dirty="0"/>
              <a:t>and Next Steps</a:t>
            </a:r>
          </a:p>
        </p:txBody>
      </p:sp>
      <p:sp>
        <p:nvSpPr>
          <p:cNvPr id="5" name="Content Placeholder 4">
            <a:extLst>
              <a:ext uri="{FF2B5EF4-FFF2-40B4-BE49-F238E27FC236}">
                <a16:creationId xmlns:a16="http://schemas.microsoft.com/office/drawing/2014/main" id="{BA65BFDA-8E12-47C9-AC06-E56761C5BE8C}"/>
              </a:ext>
            </a:extLst>
          </p:cNvPr>
          <p:cNvSpPr>
            <a:spLocks noGrp="1"/>
          </p:cNvSpPr>
          <p:nvPr>
            <p:ph idx="1"/>
          </p:nvPr>
        </p:nvSpPr>
        <p:spPr>
          <a:xfrm>
            <a:off x="1475524" y="2043953"/>
            <a:ext cx="7760988" cy="3927076"/>
          </a:xfrm>
        </p:spPr>
        <p:txBody>
          <a:bodyPr>
            <a:normAutofit lnSpcReduction="10000"/>
          </a:bodyPr>
          <a:lstStyle/>
          <a:p>
            <a:pPr>
              <a:buClr>
                <a:schemeClr val="accent6"/>
              </a:buClr>
            </a:pPr>
            <a:r>
              <a:rPr lang="en-GB"/>
              <a:t>This is just the start!</a:t>
            </a:r>
          </a:p>
          <a:p>
            <a:pPr>
              <a:buClr>
                <a:schemeClr val="accent6"/>
              </a:buClr>
            </a:pPr>
            <a:r>
              <a:rPr lang="en-GB"/>
              <a:t>What are YOU going to do differently in the workplace?</a:t>
            </a:r>
          </a:p>
          <a:p>
            <a:pPr>
              <a:buClr>
                <a:schemeClr val="accent6"/>
              </a:buClr>
            </a:pPr>
            <a:r>
              <a:rPr lang="en-GB"/>
              <a:t>What support do you need?</a:t>
            </a:r>
          </a:p>
          <a:p>
            <a:pPr>
              <a:buClr>
                <a:schemeClr val="accent6"/>
              </a:buClr>
            </a:pPr>
            <a:r>
              <a:rPr lang="en-GB"/>
              <a:t>How are you going to implement plans?</a:t>
            </a:r>
          </a:p>
          <a:p>
            <a:pPr>
              <a:buClr>
                <a:schemeClr val="accent6"/>
              </a:buClr>
            </a:pPr>
            <a:r>
              <a:rPr lang="en-GB"/>
              <a:t>Remember – Publicising successes can inspire others to follow</a:t>
            </a:r>
          </a:p>
          <a:p>
            <a:pPr>
              <a:buClr>
                <a:schemeClr val="accent6"/>
              </a:buClr>
            </a:pPr>
            <a:r>
              <a:rPr lang="en-GB"/>
              <a:t>Feedback – now or later chat/email</a:t>
            </a:r>
          </a:p>
        </p:txBody>
      </p:sp>
    </p:spTree>
    <p:extLst>
      <p:ext uri="{BB962C8B-B14F-4D97-AF65-F5344CB8AC3E}">
        <p14:creationId xmlns:p14="http://schemas.microsoft.com/office/powerpoint/2010/main" val="1017927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CB66-4472-4B87-9AA0-5A1D34F5395E}"/>
              </a:ext>
            </a:extLst>
          </p:cNvPr>
          <p:cNvSpPr>
            <a:spLocks noGrp="1"/>
          </p:cNvSpPr>
          <p:nvPr>
            <p:ph type="title"/>
          </p:nvPr>
        </p:nvSpPr>
        <p:spPr>
          <a:xfrm>
            <a:off x="1475523" y="894271"/>
            <a:ext cx="7760988" cy="717553"/>
          </a:xfrm>
        </p:spPr>
        <p:txBody>
          <a:bodyPr/>
          <a:lstStyle/>
          <a:p>
            <a:r>
              <a:rPr lang="en-GB"/>
              <a:t>External Resources</a:t>
            </a:r>
          </a:p>
        </p:txBody>
      </p:sp>
      <p:sp>
        <p:nvSpPr>
          <p:cNvPr id="3" name="Content Placeholder 2">
            <a:extLst>
              <a:ext uri="{FF2B5EF4-FFF2-40B4-BE49-F238E27FC236}">
                <a16:creationId xmlns:a16="http://schemas.microsoft.com/office/drawing/2014/main" id="{9E95656C-FA38-4854-8CB5-FC181E789ABC}"/>
              </a:ext>
            </a:extLst>
          </p:cNvPr>
          <p:cNvSpPr>
            <a:spLocks noGrp="1"/>
          </p:cNvSpPr>
          <p:nvPr>
            <p:ph idx="1"/>
          </p:nvPr>
        </p:nvSpPr>
        <p:spPr>
          <a:xfrm>
            <a:off x="1475524" y="2100020"/>
            <a:ext cx="7760988" cy="3871009"/>
          </a:xfrm>
        </p:spPr>
        <p:txBody>
          <a:bodyPr/>
          <a:lstStyle/>
          <a:p>
            <a:r>
              <a:rPr lang="en-GB"/>
              <a:t>Energy Saving Trust</a:t>
            </a:r>
          </a:p>
          <a:p>
            <a:pPr marL="457200" lvl="1" indent="0">
              <a:buNone/>
            </a:pPr>
            <a:r>
              <a:rPr lang="en-GB"/>
              <a:t>Guides to measuring carbon footprint and engaging employees in energy saving</a:t>
            </a:r>
          </a:p>
          <a:p>
            <a:r>
              <a:rPr lang="en-GB"/>
              <a:t>Nature Scot</a:t>
            </a:r>
          </a:p>
          <a:p>
            <a:pPr marL="457200" lvl="1" indent="0">
              <a:buNone/>
            </a:pPr>
            <a:r>
              <a:rPr lang="en-GB"/>
              <a:t>Guides to improving biodiversity at work</a:t>
            </a:r>
          </a:p>
          <a:p>
            <a:pPr marL="342900" lvl="1" indent="-342900"/>
            <a:r>
              <a:rPr lang="en-GB" sz="2800"/>
              <a:t>NetRegs.org.uk and Gov.UK</a:t>
            </a:r>
          </a:p>
          <a:p>
            <a:pPr marL="457200" lvl="1" indent="0">
              <a:buNone/>
            </a:pPr>
            <a:r>
              <a:rPr lang="en-GB"/>
              <a:t>Pollution Prevention Guidelines</a:t>
            </a:r>
          </a:p>
        </p:txBody>
      </p:sp>
    </p:spTree>
    <p:extLst>
      <p:ext uri="{BB962C8B-B14F-4D97-AF65-F5344CB8AC3E}">
        <p14:creationId xmlns:p14="http://schemas.microsoft.com/office/powerpoint/2010/main" val="3085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0"/>
            <a:ext cx="6428762" cy="5532120"/>
          </a:xfrm>
        </p:spPr>
        <p:txBody>
          <a:bodyPr anchor="ctr" anchorCtr="0">
            <a:noAutofit/>
          </a:bodyPr>
          <a:lstStyle/>
          <a:p>
            <a:r>
              <a:rPr lang="en-US" sz="5400" dirty="0"/>
              <a:t>Questions?</a:t>
            </a:r>
          </a:p>
        </p:txBody>
      </p:sp>
    </p:spTree>
    <p:extLst>
      <p:ext uri="{BB962C8B-B14F-4D97-AF65-F5344CB8AC3E}">
        <p14:creationId xmlns:p14="http://schemas.microsoft.com/office/powerpoint/2010/main" val="395617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6C63-7653-4A62-935E-D4D8528CBE2E}"/>
              </a:ext>
            </a:extLst>
          </p:cNvPr>
          <p:cNvSpPr>
            <a:spLocks noGrp="1"/>
          </p:cNvSpPr>
          <p:nvPr>
            <p:ph type="ctrTitle"/>
          </p:nvPr>
        </p:nvSpPr>
        <p:spPr/>
        <p:txBody>
          <a:bodyPr/>
          <a:lstStyle/>
          <a:p>
            <a:r>
              <a:rPr lang="en-GB" dirty="0">
                <a:latin typeface="Arial"/>
                <a:cs typeface="Arial"/>
              </a:rPr>
              <a:t>Unit 7</a:t>
            </a:r>
            <a:endParaRPr lang="en-GB" dirty="0"/>
          </a:p>
        </p:txBody>
      </p:sp>
      <p:sp>
        <p:nvSpPr>
          <p:cNvPr id="3" name="Subtitle 2">
            <a:extLst>
              <a:ext uri="{FF2B5EF4-FFF2-40B4-BE49-F238E27FC236}">
                <a16:creationId xmlns:a16="http://schemas.microsoft.com/office/drawing/2014/main" id="{50182C01-7B9A-418E-AAA7-CD32589FAF28}"/>
              </a:ext>
            </a:extLst>
          </p:cNvPr>
          <p:cNvSpPr>
            <a:spLocks noGrp="1"/>
          </p:cNvSpPr>
          <p:nvPr>
            <p:ph type="subTitle" idx="1"/>
          </p:nvPr>
        </p:nvSpPr>
        <p:spPr/>
        <p:txBody>
          <a:bodyPr/>
          <a:lstStyle/>
          <a:p>
            <a:r>
              <a:rPr lang="en-GB" dirty="0">
                <a:latin typeface="Arial"/>
                <a:cs typeface="Arial"/>
              </a:rPr>
              <a:t>Pollution, Biodiversity &amp; Coronavirus</a:t>
            </a:r>
            <a:endParaRPr lang="en-GB" dirty="0"/>
          </a:p>
        </p:txBody>
      </p:sp>
    </p:spTree>
    <p:extLst>
      <p:ext uri="{BB962C8B-B14F-4D97-AF65-F5344CB8AC3E}">
        <p14:creationId xmlns:p14="http://schemas.microsoft.com/office/powerpoint/2010/main" val="2382169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AD55-326A-CD45-9B21-92DC24F641E6}"/>
              </a:ext>
            </a:extLst>
          </p:cNvPr>
          <p:cNvSpPr>
            <a:spLocks noGrp="1"/>
          </p:cNvSpPr>
          <p:nvPr>
            <p:ph type="title"/>
          </p:nvPr>
        </p:nvSpPr>
        <p:spPr>
          <a:xfrm>
            <a:off x="1475523" y="894271"/>
            <a:ext cx="7760988" cy="855016"/>
          </a:xfrm>
        </p:spPr>
        <p:txBody>
          <a:bodyPr/>
          <a:lstStyle/>
          <a:p>
            <a:r>
              <a:rPr lang="en-US"/>
              <a:t>Pollution (UN definition)</a:t>
            </a:r>
          </a:p>
        </p:txBody>
      </p:sp>
      <p:sp>
        <p:nvSpPr>
          <p:cNvPr id="3" name="Content Placeholder 2">
            <a:extLst>
              <a:ext uri="{FF2B5EF4-FFF2-40B4-BE49-F238E27FC236}">
                <a16:creationId xmlns:a16="http://schemas.microsoft.com/office/drawing/2014/main" id="{561145D2-3A3B-5A4C-AA26-5E92EAFAB497}"/>
              </a:ext>
            </a:extLst>
          </p:cNvPr>
          <p:cNvSpPr>
            <a:spLocks noGrp="1"/>
          </p:cNvSpPr>
          <p:nvPr>
            <p:ph idx="1"/>
          </p:nvPr>
        </p:nvSpPr>
        <p:spPr>
          <a:xfrm>
            <a:off x="1475524" y="1977887"/>
            <a:ext cx="7760988" cy="3993142"/>
          </a:xfrm>
        </p:spPr>
        <p:txBody>
          <a:bodyPr>
            <a:normAutofit fontScale="92500" lnSpcReduction="20000"/>
          </a:bodyPr>
          <a:lstStyle/>
          <a:p>
            <a:pPr marL="0" indent="0" algn="ctr">
              <a:buNone/>
            </a:pPr>
            <a:r>
              <a:rPr lang="en-GB" dirty="0"/>
              <a:t>the direct or indirect introduction </a:t>
            </a:r>
          </a:p>
          <a:p>
            <a:pPr marL="0" indent="0" algn="ctr">
              <a:buNone/>
            </a:pPr>
            <a:r>
              <a:rPr lang="en-GB" dirty="0"/>
              <a:t>by humans </a:t>
            </a:r>
          </a:p>
          <a:p>
            <a:pPr marL="0" indent="0" algn="ctr">
              <a:buNone/>
            </a:pPr>
            <a:r>
              <a:rPr lang="en-GB" dirty="0"/>
              <a:t>of substances or energy into the environment,</a:t>
            </a:r>
          </a:p>
          <a:p>
            <a:pPr marL="0" indent="0" algn="ctr">
              <a:buNone/>
            </a:pPr>
            <a:r>
              <a:rPr lang="en-GB" dirty="0"/>
              <a:t>resulting in: </a:t>
            </a:r>
          </a:p>
          <a:p>
            <a:pPr marL="0" indent="0" algn="ctr">
              <a:buNone/>
            </a:pPr>
            <a:r>
              <a:rPr lang="en-GB" dirty="0"/>
              <a:t>harm to living resources,</a:t>
            </a:r>
          </a:p>
          <a:p>
            <a:pPr marL="0" indent="0" algn="ctr">
              <a:buNone/>
            </a:pPr>
            <a:r>
              <a:rPr lang="en-GB" dirty="0"/>
              <a:t>hazards to human health,</a:t>
            </a:r>
          </a:p>
          <a:p>
            <a:pPr marL="0" indent="0" algn="ctr">
              <a:buNone/>
            </a:pPr>
            <a:r>
              <a:rPr lang="en-GB" dirty="0"/>
              <a:t>hindrances to human activities,</a:t>
            </a:r>
          </a:p>
          <a:p>
            <a:pPr marL="0" indent="0" algn="ctr">
              <a:buNone/>
            </a:pPr>
            <a:r>
              <a:rPr lang="en-GB" dirty="0"/>
              <a:t>impairment to environmental quality,</a:t>
            </a:r>
          </a:p>
          <a:p>
            <a:pPr marL="0" indent="0" algn="ctr">
              <a:buNone/>
            </a:pPr>
            <a:r>
              <a:rPr lang="en-GB" dirty="0"/>
              <a:t>and reduction of amenities.</a:t>
            </a:r>
          </a:p>
          <a:p>
            <a:pPr marL="0" indent="0">
              <a:buNone/>
            </a:pPr>
            <a:endParaRPr lang="en-US" dirty="0"/>
          </a:p>
        </p:txBody>
      </p:sp>
    </p:spTree>
    <p:extLst>
      <p:ext uri="{BB962C8B-B14F-4D97-AF65-F5344CB8AC3E}">
        <p14:creationId xmlns:p14="http://schemas.microsoft.com/office/powerpoint/2010/main" val="318436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A416-7047-8D4E-B1A9-3C26CE314EE5}"/>
              </a:ext>
            </a:extLst>
          </p:cNvPr>
          <p:cNvSpPr>
            <a:spLocks noGrp="1"/>
          </p:cNvSpPr>
          <p:nvPr>
            <p:ph type="title"/>
          </p:nvPr>
        </p:nvSpPr>
        <p:spPr>
          <a:xfrm>
            <a:off x="1475990" y="865896"/>
            <a:ext cx="8229600" cy="886014"/>
          </a:xfrm>
        </p:spPr>
        <p:txBody>
          <a:bodyPr/>
          <a:lstStyle/>
          <a:p>
            <a:r>
              <a:rPr lang="en-GB"/>
              <a:t>Pollution is not new…</a:t>
            </a:r>
          </a:p>
        </p:txBody>
      </p:sp>
      <p:pic>
        <p:nvPicPr>
          <p:cNvPr id="3" name="Content Placeholder 5">
            <a:extLst>
              <a:ext uri="{FF2B5EF4-FFF2-40B4-BE49-F238E27FC236}">
                <a16:creationId xmlns:a16="http://schemas.microsoft.com/office/drawing/2014/main" id="{8841F5E2-76B1-E248-BFF2-0DB842EDD67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4813" r="25172"/>
          <a:stretch/>
        </p:blipFill>
        <p:spPr>
          <a:xfrm>
            <a:off x="1138060" y="2017643"/>
            <a:ext cx="2960216" cy="3934705"/>
          </a:xfrm>
        </p:spPr>
      </p:pic>
      <p:sp>
        <p:nvSpPr>
          <p:cNvPr id="4" name="Content Placeholder 4">
            <a:extLst>
              <a:ext uri="{FF2B5EF4-FFF2-40B4-BE49-F238E27FC236}">
                <a16:creationId xmlns:a16="http://schemas.microsoft.com/office/drawing/2014/main" id="{EB9FECE9-C2FC-BC48-9DC7-B695593DF53A}"/>
              </a:ext>
            </a:extLst>
          </p:cNvPr>
          <p:cNvSpPr txBox="1">
            <a:spLocks/>
          </p:cNvSpPr>
          <p:nvPr/>
        </p:nvSpPr>
        <p:spPr>
          <a:xfrm>
            <a:off x="4363482" y="2017643"/>
            <a:ext cx="4402832" cy="4217850"/>
          </a:xfrm>
          <a:prstGeom prst="rect">
            <a:avLst/>
          </a:prstGeom>
        </p:spPr>
        <p:txBody>
          <a:bodyPr>
            <a:normAutofit fontScale="92500"/>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charset="0"/>
              <a:buNone/>
            </a:pPr>
            <a:r>
              <a:rPr lang="en-GB"/>
              <a:t>Edward III, an unlikely environmentalist!</a:t>
            </a:r>
          </a:p>
          <a:p>
            <a:r>
              <a:rPr lang="en-GB"/>
              <a:t>1306 – makes burning ‘sea coal’ a capital offence</a:t>
            </a:r>
          </a:p>
          <a:p>
            <a:r>
              <a:rPr lang="en-GB"/>
              <a:t>1345 – 2 shilling fine for dumping refuse in the street</a:t>
            </a:r>
          </a:p>
          <a:p>
            <a:r>
              <a:rPr lang="en-GB"/>
              <a:t>1369 – bans butchery within the City of London</a:t>
            </a:r>
          </a:p>
        </p:txBody>
      </p:sp>
    </p:spTree>
    <p:extLst>
      <p:ext uri="{BB962C8B-B14F-4D97-AF65-F5344CB8AC3E}">
        <p14:creationId xmlns:p14="http://schemas.microsoft.com/office/powerpoint/2010/main" val="328207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A416-7047-8D4E-B1A9-3C26CE314EE5}"/>
              </a:ext>
            </a:extLst>
          </p:cNvPr>
          <p:cNvSpPr>
            <a:spLocks noGrp="1"/>
          </p:cNvSpPr>
          <p:nvPr>
            <p:ph type="title"/>
          </p:nvPr>
        </p:nvSpPr>
        <p:spPr>
          <a:xfrm>
            <a:off x="1475990" y="865896"/>
            <a:ext cx="8229600" cy="886014"/>
          </a:xfrm>
        </p:spPr>
        <p:txBody>
          <a:bodyPr/>
          <a:lstStyle/>
          <a:p>
            <a:r>
              <a:rPr lang="en-GB"/>
              <a:t>…but it has intensified</a:t>
            </a:r>
          </a:p>
        </p:txBody>
      </p:sp>
      <p:pic>
        <p:nvPicPr>
          <p:cNvPr id="7" name="Content Placeholder 4">
            <a:extLst>
              <a:ext uri="{FF2B5EF4-FFF2-40B4-BE49-F238E27FC236}">
                <a16:creationId xmlns:a16="http://schemas.microsoft.com/office/drawing/2014/main" id="{65C1B9D7-82A3-8142-A3AB-93E51CE2AC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7338" y="2156792"/>
            <a:ext cx="3384376" cy="3199294"/>
          </a:xfrm>
        </p:spPr>
      </p:pic>
      <p:sp>
        <p:nvSpPr>
          <p:cNvPr id="4" name="Content Placeholder 4">
            <a:extLst>
              <a:ext uri="{FF2B5EF4-FFF2-40B4-BE49-F238E27FC236}">
                <a16:creationId xmlns:a16="http://schemas.microsoft.com/office/drawing/2014/main" id="{EB9FECE9-C2FC-BC48-9DC7-B695593DF53A}"/>
              </a:ext>
            </a:extLst>
          </p:cNvPr>
          <p:cNvSpPr txBox="1">
            <a:spLocks/>
          </p:cNvSpPr>
          <p:nvPr/>
        </p:nvSpPr>
        <p:spPr>
          <a:xfrm>
            <a:off x="4651714" y="2156792"/>
            <a:ext cx="4701005" cy="3199294"/>
          </a:xfrm>
          <a:prstGeom prst="rect">
            <a:avLst/>
          </a:prstGeom>
        </p:spPr>
        <p:txBody>
          <a:bodyPr>
            <a:norm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a:t>Urbanisation concentrates disposal of waste near centres of population</a:t>
            </a:r>
          </a:p>
          <a:p>
            <a:r>
              <a:rPr lang="en-GB"/>
              <a:t>Industrialisation has made consumption – and thus waste – more efficient</a:t>
            </a:r>
          </a:p>
        </p:txBody>
      </p:sp>
    </p:spTree>
    <p:extLst>
      <p:ext uri="{BB962C8B-B14F-4D97-AF65-F5344CB8AC3E}">
        <p14:creationId xmlns:p14="http://schemas.microsoft.com/office/powerpoint/2010/main" val="368804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5F01-89A0-F842-9390-210B79AF0E18}"/>
              </a:ext>
            </a:extLst>
          </p:cNvPr>
          <p:cNvSpPr>
            <a:spLocks noGrp="1"/>
          </p:cNvSpPr>
          <p:nvPr>
            <p:ph type="title"/>
          </p:nvPr>
        </p:nvSpPr>
        <p:spPr>
          <a:xfrm>
            <a:off x="1475523" y="894271"/>
            <a:ext cx="7760988" cy="745686"/>
          </a:xfrm>
        </p:spPr>
        <p:txBody>
          <a:bodyPr/>
          <a:lstStyle/>
          <a:p>
            <a:r>
              <a:rPr lang="en-US"/>
              <a:t>Some notable victories</a:t>
            </a:r>
          </a:p>
        </p:txBody>
      </p:sp>
      <p:sp>
        <p:nvSpPr>
          <p:cNvPr id="3" name="Content Placeholder 2">
            <a:extLst>
              <a:ext uri="{FF2B5EF4-FFF2-40B4-BE49-F238E27FC236}">
                <a16:creationId xmlns:a16="http://schemas.microsoft.com/office/drawing/2014/main" id="{04790768-5E5B-8D44-8D6B-5213FE760D99}"/>
              </a:ext>
            </a:extLst>
          </p:cNvPr>
          <p:cNvSpPr>
            <a:spLocks noGrp="1"/>
          </p:cNvSpPr>
          <p:nvPr>
            <p:ph idx="1"/>
          </p:nvPr>
        </p:nvSpPr>
        <p:spPr>
          <a:xfrm>
            <a:off x="1475524" y="1868557"/>
            <a:ext cx="5452050" cy="4102472"/>
          </a:xfrm>
        </p:spPr>
        <p:txBody>
          <a:bodyPr>
            <a:normAutofit/>
          </a:bodyPr>
          <a:lstStyle/>
          <a:p>
            <a:r>
              <a:rPr lang="en-US"/>
              <a:t>Great London Smog </a:t>
            </a:r>
            <a:r>
              <a:rPr lang="en-US">
                <a:sym typeface="Wingdings" pitchFamily="2" charset="2"/>
              </a:rPr>
              <a:t> Clean Air Act 1956</a:t>
            </a:r>
          </a:p>
          <a:p>
            <a:r>
              <a:rPr lang="en-US">
                <a:sym typeface="Wingdings" pitchFamily="2" charset="2"/>
              </a:rPr>
              <a:t>Silent Spring (Rachel Carson,1962)  international ban on DDT</a:t>
            </a:r>
          </a:p>
          <a:p>
            <a:r>
              <a:rPr lang="en-US">
                <a:sym typeface="Wingdings" pitchFamily="2" charset="2"/>
              </a:rPr>
              <a:t>Farman et al., 1985 – unmasking the ozone hole  widespread ban on CFCs</a:t>
            </a:r>
          </a:p>
        </p:txBody>
      </p:sp>
      <p:pic>
        <p:nvPicPr>
          <p:cNvPr id="4" name="Content Placeholder 2">
            <a:extLst>
              <a:ext uri="{FF2B5EF4-FFF2-40B4-BE49-F238E27FC236}">
                <a16:creationId xmlns:a16="http://schemas.microsoft.com/office/drawing/2014/main" id="{A0F50367-C64B-074D-859A-6F35DB9A7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574" y="2077278"/>
            <a:ext cx="2331907" cy="3287463"/>
          </a:xfrm>
          <a:prstGeom prst="rect">
            <a:avLst/>
          </a:prstGeom>
        </p:spPr>
      </p:pic>
    </p:spTree>
    <p:extLst>
      <p:ext uri="{BB962C8B-B14F-4D97-AF65-F5344CB8AC3E}">
        <p14:creationId xmlns:p14="http://schemas.microsoft.com/office/powerpoint/2010/main" val="3123894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FBF9-B780-4D38-BE58-950F0F199142}"/>
              </a:ext>
            </a:extLst>
          </p:cNvPr>
          <p:cNvSpPr>
            <a:spLocks noGrp="1"/>
          </p:cNvSpPr>
          <p:nvPr>
            <p:ph type="title"/>
          </p:nvPr>
        </p:nvSpPr>
        <p:spPr>
          <a:xfrm>
            <a:off x="1475523" y="894271"/>
            <a:ext cx="7760988" cy="934529"/>
          </a:xfrm>
        </p:spPr>
        <p:txBody>
          <a:bodyPr/>
          <a:lstStyle/>
          <a:p>
            <a:r>
              <a:rPr lang="en-GB"/>
              <a:t>Pollution/Biodiversity</a:t>
            </a:r>
          </a:p>
        </p:txBody>
      </p:sp>
      <p:sp>
        <p:nvSpPr>
          <p:cNvPr id="5" name="Content Placeholder 4">
            <a:extLst>
              <a:ext uri="{FF2B5EF4-FFF2-40B4-BE49-F238E27FC236}">
                <a16:creationId xmlns:a16="http://schemas.microsoft.com/office/drawing/2014/main" id="{BA65BFDA-8E12-47C9-AC06-E56761C5BE8C}"/>
              </a:ext>
            </a:extLst>
          </p:cNvPr>
          <p:cNvSpPr>
            <a:spLocks noGrp="1"/>
          </p:cNvSpPr>
          <p:nvPr>
            <p:ph idx="1"/>
          </p:nvPr>
        </p:nvSpPr>
        <p:spPr>
          <a:xfrm>
            <a:off x="1475524" y="2043953"/>
            <a:ext cx="7760988" cy="3927076"/>
          </a:xfrm>
        </p:spPr>
        <p:txBody>
          <a:bodyPr vert="horz" lIns="0" tIns="0" rIns="0" bIns="0" rtlCol="0" anchor="t">
            <a:normAutofit/>
          </a:bodyPr>
          <a:lstStyle/>
          <a:p>
            <a:pPr>
              <a:buClr>
                <a:schemeClr val="accent6"/>
              </a:buClr>
            </a:pPr>
            <a:r>
              <a:rPr lang="en-GB" dirty="0"/>
              <a:t>What can we do in our workplaces?</a:t>
            </a:r>
          </a:p>
          <a:p>
            <a:pPr lvl="1">
              <a:buClr>
                <a:schemeClr val="accent6"/>
              </a:buClr>
            </a:pPr>
            <a:r>
              <a:rPr lang="en-GB" dirty="0"/>
              <a:t>Identify and eliminate polluting activities</a:t>
            </a:r>
          </a:p>
          <a:p>
            <a:pPr lvl="1">
              <a:buClr>
                <a:schemeClr val="accent6"/>
              </a:buClr>
            </a:pPr>
            <a:r>
              <a:rPr lang="en-GB" dirty="0"/>
              <a:t>Natural Spaces</a:t>
            </a:r>
          </a:p>
          <a:p>
            <a:pPr lvl="1">
              <a:buClr>
                <a:schemeClr val="accent6"/>
              </a:buClr>
            </a:pPr>
            <a:r>
              <a:rPr lang="en-GB" dirty="0"/>
              <a:t>Rewilding/Wildflowers</a:t>
            </a:r>
          </a:p>
          <a:p>
            <a:pPr lvl="1">
              <a:buClr>
                <a:schemeClr val="accent6"/>
              </a:buClr>
            </a:pPr>
            <a:r>
              <a:rPr lang="en-GB" dirty="0"/>
              <a:t>Bees!</a:t>
            </a:r>
          </a:p>
          <a:p>
            <a:pPr lvl="1">
              <a:buClr>
                <a:schemeClr val="accent6"/>
              </a:buClr>
            </a:pPr>
            <a:r>
              <a:rPr lang="en-GB" dirty="0">
                <a:latin typeface="Arial"/>
                <a:cs typeface="Arial"/>
              </a:rPr>
              <a:t>Litter picking</a:t>
            </a:r>
          </a:p>
          <a:p>
            <a:pPr lvl="1">
              <a:buClr>
                <a:schemeClr val="accent6"/>
              </a:buClr>
            </a:pPr>
            <a:r>
              <a:rPr lang="en-GB" dirty="0">
                <a:latin typeface="Arial"/>
                <a:cs typeface="Arial"/>
              </a:rPr>
              <a:t>Community initiatives</a:t>
            </a:r>
          </a:p>
          <a:p>
            <a:pPr lvl="1">
              <a:buClr>
                <a:schemeClr val="accent6"/>
              </a:buClr>
            </a:pPr>
            <a:endParaRPr lang="en-GB" dirty="0"/>
          </a:p>
        </p:txBody>
      </p:sp>
    </p:spTree>
    <p:extLst>
      <p:ext uri="{BB962C8B-B14F-4D97-AF65-F5344CB8AC3E}">
        <p14:creationId xmlns:p14="http://schemas.microsoft.com/office/powerpoint/2010/main" val="291844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5F01-89A0-F842-9390-210B79AF0E18}"/>
              </a:ext>
            </a:extLst>
          </p:cNvPr>
          <p:cNvSpPr>
            <a:spLocks noGrp="1"/>
          </p:cNvSpPr>
          <p:nvPr>
            <p:ph type="title"/>
          </p:nvPr>
        </p:nvSpPr>
        <p:spPr>
          <a:xfrm>
            <a:off x="1380107" y="1466765"/>
            <a:ext cx="7760988" cy="745686"/>
          </a:xfrm>
        </p:spPr>
        <p:txBody>
          <a:bodyPr>
            <a:normAutofit fontScale="90000"/>
          </a:bodyPr>
          <a:lstStyle/>
          <a:p>
            <a:r>
              <a:rPr lang="en-US" dirty="0"/>
              <a:t>Any Examples From Your Workplaces?</a:t>
            </a:r>
          </a:p>
        </p:txBody>
      </p:sp>
      <p:sp>
        <p:nvSpPr>
          <p:cNvPr id="4" name="TextBox 3">
            <a:extLst>
              <a:ext uri="{FF2B5EF4-FFF2-40B4-BE49-F238E27FC236}">
                <a16:creationId xmlns:a16="http://schemas.microsoft.com/office/drawing/2014/main" id="{5BE06885-3AA4-4EE9-8E51-22CE170D6B7A}"/>
              </a:ext>
            </a:extLst>
          </p:cNvPr>
          <p:cNvSpPr txBox="1"/>
          <p:nvPr/>
        </p:nvSpPr>
        <p:spPr>
          <a:xfrm>
            <a:off x="1449751" y="2634734"/>
            <a:ext cx="6025436" cy="978932"/>
          </a:xfrm>
          <a:prstGeom prst="rect">
            <a:avLst/>
          </a:prstGeom>
          <a:noFill/>
        </p:spPr>
        <p:txBody>
          <a:bodyPr wrap="square" lIns="91440" tIns="45720" rIns="91440" bIns="45720" anchor="t">
            <a:spAutoFit/>
          </a:bodyPr>
          <a:lstStyle/>
          <a:p>
            <a:endParaRPr lang="en-GB" dirty="0"/>
          </a:p>
        </p:txBody>
      </p:sp>
    </p:spTree>
    <p:extLst>
      <p:ext uri="{BB962C8B-B14F-4D97-AF65-F5344CB8AC3E}">
        <p14:creationId xmlns:p14="http://schemas.microsoft.com/office/powerpoint/2010/main" val="3222914110"/>
      </p:ext>
    </p:extLst>
  </p:cSld>
  <p:clrMapOvr>
    <a:masterClrMapping/>
  </p:clrMapOvr>
</p:sld>
</file>

<file path=ppt/theme/theme1.xml><?xml version="1.0" encoding="utf-8"?>
<a:theme xmlns:a="http://schemas.openxmlformats.org/drawingml/2006/main" name="1_Prospect-Bectu">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PPT-2019" id="{5FA888B5-2446-A74F-9193-EB4C4ED29CF5}" vid="{AA30CE0A-CFA3-4C4B-BFF3-D41AEF84E4D7}"/>
    </a:ext>
  </a:extLst>
</a:theme>
</file>

<file path=ppt/theme/theme2.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F086ADED45DF4E98F76547A1EE13E9" ma:contentTypeVersion="12" ma:contentTypeDescription="Create a new document." ma:contentTypeScope="" ma:versionID="8ce67b7c90d80d925fe895e0e06f24c1">
  <xsd:schema xmlns:xsd="http://www.w3.org/2001/XMLSchema" xmlns:xs="http://www.w3.org/2001/XMLSchema" xmlns:p="http://schemas.microsoft.com/office/2006/metadata/properties" xmlns:ns2="2a092b0d-4619-49b7-8410-04f70f903e18" xmlns:ns3="7cf9d250-2cac-468b-8865-f994a4a270a4" targetNamespace="http://schemas.microsoft.com/office/2006/metadata/properties" ma:root="true" ma:fieldsID="56d1d37b1a24dbe2c96bfea5b0020271" ns2:_="" ns3:_="">
    <xsd:import namespace="2a092b0d-4619-49b7-8410-04f70f903e18"/>
    <xsd:import namespace="7cf9d250-2cac-468b-8865-f994a4a270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092b0d-4619-49b7-8410-04f70f903e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f9d250-2cac-468b-8865-f994a4a270a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2FB24D-BB14-4917-B50F-61DAA0EC8A0E}">
  <ds:schemaRefs>
    <ds:schemaRef ds:uri="http://schemas.microsoft.com/sharepoint/v3/contenttype/forms"/>
  </ds:schemaRefs>
</ds:datastoreItem>
</file>

<file path=customXml/itemProps2.xml><?xml version="1.0" encoding="utf-8"?>
<ds:datastoreItem xmlns:ds="http://schemas.openxmlformats.org/officeDocument/2006/customXml" ds:itemID="{A8E6550F-F91D-4DC2-A775-D81DDE1545BB}">
  <ds:schemaRefs>
    <ds:schemaRef ds:uri="106ae592-cd10-4076-a158-c1a53c8ab8b6"/>
    <ds:schemaRef ds:uri="8854b95e-2154-42f5-a018-9ce4689df1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FA1EC05-2F71-4D4C-905C-454BFEDC5E5D}">
  <ds:schemaRefs>
    <ds:schemaRef ds:uri="2a092b0d-4619-49b7-8410-04f70f903e18"/>
    <ds:schemaRef ds:uri="7cf9d250-2cac-468b-8865-f994a4a270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1_Prospect-Bectu</Template>
  <TotalTime>32</TotalTime>
  <Words>2164</Words>
  <Application>Microsoft Office PowerPoint</Application>
  <PresentationFormat>Widescreen</PresentationFormat>
  <Paragraphs>233</Paragraphs>
  <Slides>28</Slides>
  <Notes>22</Notes>
  <HiddenSlides>5</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Courier New</vt:lpstr>
      <vt:lpstr>ObjektivMk2_W</vt:lpstr>
      <vt:lpstr>Symbol</vt:lpstr>
      <vt:lpstr>Tahoma</vt:lpstr>
      <vt:lpstr>Trebuchet MS</vt:lpstr>
      <vt:lpstr>Wingdings 3</vt:lpstr>
      <vt:lpstr>1_Prospect-Bectu</vt:lpstr>
      <vt:lpstr>Prospect-Bectu-theme</vt:lpstr>
      <vt:lpstr>Bargaining for a sustainable workplace</vt:lpstr>
      <vt:lpstr>Session Overview</vt:lpstr>
      <vt:lpstr>Unit 7</vt:lpstr>
      <vt:lpstr>Pollution (UN definition)</vt:lpstr>
      <vt:lpstr>Pollution is not new…</vt:lpstr>
      <vt:lpstr>…but it has intensified</vt:lpstr>
      <vt:lpstr>Some notable victories</vt:lpstr>
      <vt:lpstr>Pollution/Biodiversity</vt:lpstr>
      <vt:lpstr>Any Examples From Your Workplaces?</vt:lpstr>
      <vt:lpstr>What are the current issues? </vt:lpstr>
      <vt:lpstr>Biodiversity  (ecology 101)</vt:lpstr>
      <vt:lpstr>The trouble  with humans…</vt:lpstr>
      <vt:lpstr>The trouble  with humans…</vt:lpstr>
      <vt:lpstr>Disturbance  vs resilience</vt:lpstr>
      <vt:lpstr>Coronavirus  – Opportunity or Threat</vt:lpstr>
      <vt:lpstr>Coronavirus</vt:lpstr>
      <vt:lpstr>Coronavirus</vt:lpstr>
      <vt:lpstr>Unit 8</vt:lpstr>
      <vt:lpstr>Bringing about change  through policy review…</vt:lpstr>
      <vt:lpstr> Bringing about change  through union democracy:  Motions </vt:lpstr>
      <vt:lpstr>Green Checklist</vt:lpstr>
      <vt:lpstr>Actions for a  sustainable workplace</vt:lpstr>
      <vt:lpstr>Resources</vt:lpstr>
      <vt:lpstr>Case studies on website</vt:lpstr>
      <vt:lpstr>Review</vt:lpstr>
      <vt:lpstr>Action Plan  and Next Steps</vt:lpstr>
      <vt:lpstr>External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bullying</dc:title>
  <dc:creator>Microsoft Office User</dc:creator>
  <cp:lastModifiedBy>Kathryn Sharratt</cp:lastModifiedBy>
  <cp:revision>147</cp:revision>
  <cp:lastPrinted>2020-10-01T13:49:11Z</cp:lastPrinted>
  <dcterms:created xsi:type="dcterms:W3CDTF">2020-04-23T14:54:47Z</dcterms:created>
  <dcterms:modified xsi:type="dcterms:W3CDTF">2022-05-13T15:23:50Z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0x0101001FF086ADED45DF4E98F76547A1EE13E9</vt:lpwstr>
  </property>
  <property fmtid="{D5CDD505-2E9C-101B-9397-08002B2CF9AE}" pid="3" name="_AdHocReviewCycleID">
    <vt:i4>-182245953</vt:i4>
  </property>
  <property fmtid="{D5CDD505-2E9C-101B-9397-08002B2CF9AE}" pid="4" name="_NewReviewCycle">
    <vt:lpwstr/>
  </property>
  <property fmtid="{D5CDD505-2E9C-101B-9397-08002B2CF9AE}" pid="5" name="_EmailSubject">
    <vt:lpwstr>Bargaining for a sustainable workplace (AKA environmental course)</vt:lpwstr>
  </property>
  <property fmtid="{D5CDD505-2E9C-101B-9397-08002B2CF9AE}" pid="6" name="_AuthorEmail">
    <vt:lpwstr>Sam.Gipson@prospect.org.uk</vt:lpwstr>
  </property>
  <property fmtid="{D5CDD505-2E9C-101B-9397-08002B2CF9AE}" pid="7" name="_AuthorEmailDisplayName">
    <vt:lpwstr>Sam Gipson</vt:lpwstr>
  </property>
  <property fmtid="{D5CDD505-2E9C-101B-9397-08002B2CF9AE}" pid="8" name="_PreviousAdHocReviewCycleID">
    <vt:i4>-1433168694</vt:i4>
  </property>
</Properties>
</file>