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551" r:id="rId5"/>
    <p:sldId id="552" r:id="rId6"/>
    <p:sldId id="565" r:id="rId7"/>
    <p:sldId id="554" r:id="rId8"/>
    <p:sldId id="566" r:id="rId9"/>
    <p:sldId id="567" r:id="rId10"/>
    <p:sldId id="568" r:id="rId11"/>
    <p:sldId id="569" r:id="rId12"/>
    <p:sldId id="570" r:id="rId13"/>
    <p:sldId id="571" r:id="rId14"/>
    <p:sldId id="572" r:id="rId15"/>
    <p:sldId id="573" r:id="rId16"/>
    <p:sldId id="574" r:id="rId17"/>
    <p:sldId id="562" r:id="rId18"/>
    <p:sldId id="5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2AD01-C752-3543-89F6-EC46ECE80F08}" v="12" dt="2022-12-20T16:20:25.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3" autoAdjust="0"/>
    <p:restoredTop sz="46474" autoAdjust="0"/>
  </p:normalViewPr>
  <p:slideViewPr>
    <p:cSldViewPr snapToGrid="0">
      <p:cViewPr varScale="1">
        <p:scale>
          <a:sx n="36" d="100"/>
          <a:sy n="36" d="100"/>
        </p:scale>
        <p:origin x="150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Introduce tutor here if stand-alone course.</a:t>
            </a:r>
          </a:p>
          <a:p>
            <a:r>
              <a:rPr lang="en-GB" dirty="0">
                <a:cs typeface="Calibri"/>
              </a:rPr>
              <a:t>•	Pronoun to be mentioned</a:t>
            </a:r>
          </a:p>
          <a:p>
            <a:r>
              <a:rPr lang="en-GB" dirty="0">
                <a:cs typeface="Calibri"/>
              </a:rPr>
              <a:t>•	Go over housekeeping: muting mics until speaking and trying to not talk over people if online</a:t>
            </a:r>
          </a:p>
          <a:p>
            <a:endParaRPr lang="en-US" dirty="0">
              <a:cs typeface="Calibri"/>
            </a:endParaRPr>
          </a:p>
        </p:txBody>
      </p:sp>
      <p:sp>
        <p:nvSpPr>
          <p:cNvPr id="4" name="Slide Number Placeholder 3"/>
          <p:cNvSpPr>
            <a:spLocks noGrp="1"/>
          </p:cNvSpPr>
          <p:nvPr>
            <p:ph type="sldNum" sz="quarter" idx="5"/>
          </p:nvPr>
        </p:nvSpPr>
        <p:spPr/>
        <p:txBody>
          <a:bodyPr/>
          <a:lstStyle/>
          <a:p>
            <a:fld id="{A083ABB3-8087-4878-880E-5CF950A09EE1}" type="slidenum">
              <a:t>1</a:t>
            </a:fld>
            <a:endParaRPr lang="en-GB"/>
          </a:p>
        </p:txBody>
      </p:sp>
    </p:spTree>
    <p:extLst>
      <p:ext uri="{BB962C8B-B14F-4D97-AF65-F5344CB8AC3E}">
        <p14:creationId xmlns:p14="http://schemas.microsoft.com/office/powerpoint/2010/main" val="357128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slide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Brevity is key to good minutes otherwise very few people will read them.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minutes should have a structure to them, so they are clear. </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10</a:t>
            </a:fld>
            <a:endParaRPr lang="en-GB"/>
          </a:p>
        </p:txBody>
      </p:sp>
    </p:spTree>
    <p:extLst>
      <p:ext uri="{BB962C8B-B14F-4D97-AF65-F5344CB8AC3E}">
        <p14:creationId xmlns:p14="http://schemas.microsoft.com/office/powerpoint/2010/main" val="39337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p:txBody>
      </p:sp>
      <p:sp>
        <p:nvSpPr>
          <p:cNvPr id="4" name="Slide Number Placeholder 3"/>
          <p:cNvSpPr>
            <a:spLocks noGrp="1"/>
          </p:cNvSpPr>
          <p:nvPr>
            <p:ph type="sldNum" sz="quarter" idx="5"/>
          </p:nvPr>
        </p:nvSpPr>
        <p:spPr/>
        <p:txBody>
          <a:bodyPr/>
          <a:lstStyle/>
          <a:p>
            <a:fld id="{A083ABB3-8087-4878-880E-5CF950A09EE1}" type="slidenum">
              <a:rPr lang="en-GB" smtClean="0"/>
              <a:t>11</a:t>
            </a:fld>
            <a:endParaRPr lang="en-GB"/>
          </a:p>
        </p:txBody>
      </p:sp>
    </p:spTree>
    <p:extLst>
      <p:ext uri="{BB962C8B-B14F-4D97-AF65-F5344CB8AC3E}">
        <p14:creationId xmlns:p14="http://schemas.microsoft.com/office/powerpoint/2010/main" val="238690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12</a:t>
            </a:fld>
            <a:endParaRPr lang="en-GB"/>
          </a:p>
        </p:txBody>
      </p:sp>
    </p:spTree>
    <p:extLst>
      <p:ext uri="{BB962C8B-B14F-4D97-AF65-F5344CB8AC3E}">
        <p14:creationId xmlns:p14="http://schemas.microsoft.com/office/powerpoint/2010/main" val="110497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83ABB3-8087-4878-880E-5CF950A09EE1}" type="slidenum">
              <a:rPr lang="en-GB" smtClean="0"/>
              <a:t>13</a:t>
            </a:fld>
            <a:endParaRPr lang="en-GB"/>
          </a:p>
        </p:txBody>
      </p:sp>
    </p:spTree>
    <p:extLst>
      <p:ext uri="{BB962C8B-B14F-4D97-AF65-F5344CB8AC3E}">
        <p14:creationId xmlns:p14="http://schemas.microsoft.com/office/powerpoint/2010/main" val="273255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any questions and advertise about the other short courses </a:t>
            </a:r>
          </a:p>
          <a:p>
            <a:r>
              <a:rPr lang="en-GB" dirty="0"/>
              <a:t>How to have an effective branch</a:t>
            </a:r>
          </a:p>
          <a:p>
            <a:r>
              <a:rPr lang="en-GB" dirty="0"/>
              <a:t>How to have an effective union meeting</a:t>
            </a:r>
          </a:p>
          <a:p>
            <a:r>
              <a:rPr lang="en-GB" dirty="0"/>
              <a:t>How to give an effective speech (public Speaking)</a:t>
            </a:r>
          </a:p>
          <a:p>
            <a:r>
              <a:rPr lang="en-GB" dirty="0"/>
              <a:t>How to write an effective motion?? Idea for the future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14</a:t>
            </a:fld>
            <a:endParaRPr lang="en-GB"/>
          </a:p>
        </p:txBody>
      </p:sp>
    </p:spTree>
    <p:extLst>
      <p:ext uri="{BB962C8B-B14F-4D97-AF65-F5344CB8AC3E}">
        <p14:creationId xmlns:p14="http://schemas.microsoft.com/office/powerpoint/2010/main" val="400294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83ABB3-8087-4878-880E-5CF950A09EE1}" type="slidenum">
              <a:rPr lang="en-GB" smtClean="0"/>
              <a:t>15</a:t>
            </a:fld>
            <a:endParaRPr lang="en-GB"/>
          </a:p>
        </p:txBody>
      </p:sp>
    </p:spTree>
    <p:extLst>
      <p:ext uri="{BB962C8B-B14F-4D97-AF65-F5344CB8AC3E}">
        <p14:creationId xmlns:p14="http://schemas.microsoft.com/office/powerpoint/2010/main" val="168355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Go through learning outcomes page 3/slide 2</a:t>
            </a:r>
          </a:p>
          <a:p>
            <a:r>
              <a:rPr lang="en-GB" dirty="0"/>
              <a:t>•	To be able to prepare for the meeting</a:t>
            </a:r>
          </a:p>
          <a:p>
            <a:r>
              <a:rPr lang="en-GB" dirty="0"/>
              <a:t>•	To be able to use common phrases to reduce the amount of writing needed</a:t>
            </a:r>
          </a:p>
          <a:p>
            <a:r>
              <a:rPr lang="en-GB" dirty="0"/>
              <a:t>•	To be able to structure how you write the minutes</a:t>
            </a:r>
          </a:p>
          <a:p>
            <a:r>
              <a:rPr lang="en-GB" dirty="0"/>
              <a:t>•	To know what to do with the minutes after the meeting</a:t>
            </a:r>
          </a:p>
          <a:p>
            <a:endParaRPr lang="en-GB" dirty="0"/>
          </a:p>
          <a:p>
            <a:r>
              <a:rPr lang="en-GB" dirty="0"/>
              <a:t>Interactive course and reps are encouraged to discuss, raise items and participate in the course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a:t>
            </a:fld>
            <a:endParaRPr lang="en-GB"/>
          </a:p>
        </p:txBody>
      </p:sp>
    </p:spTree>
    <p:extLst>
      <p:ext uri="{BB962C8B-B14F-4D97-AF65-F5344CB8AC3E}">
        <p14:creationId xmlns:p14="http://schemas.microsoft.com/office/powerpoint/2010/main" val="224648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400" b="0" dirty="0">
                <a:effectLst/>
                <a:latin typeface="Arial" panose="020B0604020202020204" pitchFamily="34" charset="0"/>
                <a:ea typeface="Times New Roman" panose="02020603050405020304" pitchFamily="18" charset="0"/>
                <a:cs typeface="Times New Roman" panose="02020603050405020304" pitchFamily="18" charset="0"/>
              </a:rPr>
              <a:t>Go through slide</a:t>
            </a:r>
            <a:endParaRPr lang="en-GB" sz="14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It is very unusual for a branch to have every member attend any meeting and certainly not all of them. For those that missed a meeting, for whatever reason, having taken and distributed the minutes from that meeting keeps members up to date and involved.</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It reminds everyone who attended what were the outcomes of the meeting and when they were assigned a task to complete, what is was and when the deadline is.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minutes from any meeting should give a true and accurate recording of the meeting. This could be used as evidence that someone was informed of a particular thing that happened and what was or is expected to happen.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3</a:t>
            </a:fld>
            <a:endParaRPr lang="en-GB"/>
          </a:p>
        </p:txBody>
      </p:sp>
    </p:spTree>
    <p:extLst>
      <p:ext uri="{BB962C8B-B14F-4D97-AF65-F5344CB8AC3E}">
        <p14:creationId xmlns:p14="http://schemas.microsoft.com/office/powerpoint/2010/main" val="161346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4 What could go wrong?</a:t>
            </a:r>
          </a:p>
          <a:p>
            <a:r>
              <a:rPr lang="en-GB" dirty="0"/>
              <a:t>Go through slide</a:t>
            </a:r>
          </a:p>
          <a:p>
            <a:r>
              <a:rPr lang="en-GB" dirty="0"/>
              <a:t>Everybody worries when they are first asked to take minutes</a:t>
            </a:r>
          </a:p>
          <a:p>
            <a:r>
              <a:rPr lang="en-GB" dirty="0"/>
              <a:t>Don’t worry, all these things can simply be sorted. </a:t>
            </a:r>
          </a:p>
          <a:p>
            <a:r>
              <a:rPr lang="en-GB" dirty="0"/>
              <a:t>•	If there is an agenda for the meeting use that as your guide to writing the minutes for the meeting</a:t>
            </a:r>
          </a:p>
          <a:p>
            <a:r>
              <a:rPr lang="en-GB" dirty="0"/>
              <a:t>(this should state of the time, place, date and expected finish time and apologies forwarded. Next meeting date at end.</a:t>
            </a:r>
          </a:p>
          <a:p>
            <a:r>
              <a:rPr lang="en-GB" dirty="0"/>
              <a:t>Send a sheet round if a new meeting so you know who is who</a:t>
            </a:r>
          </a:p>
          <a:p>
            <a:r>
              <a:rPr lang="en-GB" dirty="0"/>
              <a:t>•	It is important to make it clear to those attending the meeting that it is stated what needs to be recorded in the minutes during the meeting. </a:t>
            </a:r>
          </a:p>
          <a:p>
            <a:r>
              <a:rPr lang="en-GB" dirty="0"/>
              <a:t>•	If you work closely with whoever is chairing the meeting you should be able to keep up and get the necessary points.</a:t>
            </a:r>
          </a:p>
          <a:p>
            <a:r>
              <a:rPr lang="en-GB" dirty="0"/>
              <a:t>•	If you have the Chair check the minutes before they are distributed, another pair of eyes should be able to spot most mistakes</a:t>
            </a:r>
          </a:p>
          <a:p>
            <a:r>
              <a:rPr lang="en-GB" dirty="0"/>
              <a:t>•	At the end of the meeting agree when the minutes need to be distributed by and who the minutes need to be distributed to.</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4</a:t>
            </a:fld>
            <a:endParaRPr lang="en-GB"/>
          </a:p>
        </p:txBody>
      </p:sp>
    </p:spTree>
    <p:extLst>
      <p:ext uri="{BB962C8B-B14F-4D97-AF65-F5344CB8AC3E}">
        <p14:creationId xmlns:p14="http://schemas.microsoft.com/office/powerpoint/2010/main" val="353068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407"/>
          </a:xfrm>
        </p:spPr>
        <p:txBody>
          <a:bodyPr/>
          <a:lstStyle/>
          <a:p>
            <a:r>
              <a:rPr lang="en-GB" dirty="0"/>
              <a:t>Slide 5 What are the important facts that need to be recorded?</a:t>
            </a:r>
          </a:p>
          <a:p>
            <a:r>
              <a:rPr lang="en-GB" dirty="0"/>
              <a:t>Go through slide</a:t>
            </a:r>
          </a:p>
          <a:p>
            <a:r>
              <a:rPr lang="en-GB" dirty="0"/>
              <a:t>All that is required from the minute is try and give a flavour of what was discussed at the meeting. The rest is just the basic facts of what happened. The following facts are required:</a:t>
            </a:r>
          </a:p>
          <a:p>
            <a:r>
              <a:rPr lang="en-GB" dirty="0"/>
              <a:t>•	When and where the meeting took place</a:t>
            </a:r>
          </a:p>
          <a:p>
            <a:r>
              <a:rPr lang="en-GB" dirty="0"/>
              <a:t>•	Who attended the meeting and in what capacity (chair, investigating officer, guest, observer etc.)</a:t>
            </a:r>
          </a:p>
          <a:p>
            <a:r>
              <a:rPr lang="en-GB" dirty="0"/>
              <a:t>•	Was the meeting quorum?</a:t>
            </a:r>
          </a:p>
          <a:p>
            <a:r>
              <a:rPr lang="en-GB" dirty="0"/>
              <a:t>•	Who didn’t attend (gave apologies)</a:t>
            </a:r>
          </a:p>
          <a:p>
            <a:r>
              <a:rPr lang="en-GB" dirty="0"/>
              <a:t>•	What topics were discussed (allegations, grievance, pay deal etc.) </a:t>
            </a:r>
          </a:p>
          <a:p>
            <a:r>
              <a:rPr lang="en-GB" dirty="0"/>
              <a:t>•	What was agreed (was there a vote to do a particular thing, date of next meeting etc)</a:t>
            </a:r>
          </a:p>
          <a:p>
            <a:r>
              <a:rPr lang="en-GB" dirty="0"/>
              <a:t>•	Who is actioning what (the committee as a whole, the manager, the member an individual etc.)</a:t>
            </a:r>
          </a:p>
          <a:p>
            <a:r>
              <a:rPr lang="en-GB" dirty="0"/>
              <a:t>•	What time limits have been set (to be completed by next meeting, by the end of the month etc.)</a:t>
            </a:r>
          </a:p>
          <a:p>
            <a:r>
              <a:rPr lang="en-GB" dirty="0"/>
              <a:t>•	What time the meeting ended</a:t>
            </a:r>
          </a:p>
          <a:p>
            <a:r>
              <a:rPr lang="en-GB" dirty="0"/>
              <a:t>•	If a further meeting has been agreed, when and where.</a:t>
            </a:r>
          </a:p>
          <a:p>
            <a:r>
              <a:rPr lang="en-GB" dirty="0"/>
              <a:t>It is important to remember that not every word need to be recorded.</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5</a:t>
            </a:fld>
            <a:endParaRPr lang="en-GB"/>
          </a:p>
        </p:txBody>
      </p:sp>
    </p:spTree>
    <p:extLst>
      <p:ext uri="{BB962C8B-B14F-4D97-AF65-F5344CB8AC3E}">
        <p14:creationId xmlns:p14="http://schemas.microsoft.com/office/powerpoint/2010/main" val="217625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Lay the groundwork</a:t>
            </a:r>
            <a:endParaRPr lang="en-GB" sz="1000" b="1" dirty="0">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Make sure everyone has the relevant paperwork for the upcoming meeting in advance such as minutes from the previous meeting and the agenda for the next meeting.</a:t>
            </a:r>
            <a:r>
              <a:rPr lang="en-GB" sz="1000" dirty="0">
                <a:latin typeface="Calibri" panose="020F0502020204030204" pitchFamily="34" charset="0"/>
                <a:ea typeface="Times New Roman" panose="02020603050405020304" pitchFamily="18" charset="0"/>
                <a:cs typeface="Times New Roman" panose="02020603050405020304" pitchFamily="18" charset="0"/>
              </a:rPr>
              <a:t> </a:t>
            </a:r>
            <a:r>
              <a:rPr lang="en-GB" sz="1000" b="0" dirty="0">
                <a:effectLst/>
                <a:latin typeface="Arial" panose="020B0604020202020204" pitchFamily="34" charset="0"/>
                <a:ea typeface="Times New Roman" panose="02020603050405020304" pitchFamily="18" charset="0"/>
                <a:cs typeface="Times New Roman" panose="02020603050405020304" pitchFamily="18" charset="0"/>
              </a:rPr>
              <a:t>Create a minute template ( we have a template in this course.)</a:t>
            </a:r>
            <a:endParaRPr lang="en-GB" sz="1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In quorum</a:t>
            </a:r>
            <a:endParaRPr lang="en-GB" sz="1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In most trade union meetings, there is a requirement to have a minimum present for a decision made at that meeting to be considered democratically binding as per the trade union rulebook. This is known as being in quorum and should be recorded in the minutes if the required number has been reached or not.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default number to be in quorum is equal to one-half of those called (invited) to the meeting. This can be set to a different amount by the branch by using what is known as a byelaw. Normally the branch secretary and the Chair has access to any byelaws the branch has.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Prepopulating the minute template</a:t>
            </a:r>
            <a:endParaRPr lang="en-GB" sz="10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There are some things that have already been submitted before the meeting such as a motion to vote on at the meeting. This can be written in the minute template beforehand, and space left to add any amendments and any points raised and the outcome of the vote. There could be a submitted written report that could be referred to as the report was discussed and accepted by the committee for instance. Apologies given prior to the meeting could be written into the template before the meeting.</a:t>
            </a:r>
            <a:r>
              <a:rPr lang="en-GB" sz="1000" dirty="0">
                <a:latin typeface="Calibri" panose="020F050202020403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If you plan on using abbreviations during the meeting, make a key of what they are before you start.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6</a:t>
            </a:fld>
            <a:endParaRPr lang="en-GB"/>
          </a:p>
        </p:txBody>
      </p:sp>
    </p:spTree>
    <p:extLst>
      <p:ext uri="{BB962C8B-B14F-4D97-AF65-F5344CB8AC3E}">
        <p14:creationId xmlns:p14="http://schemas.microsoft.com/office/powerpoint/2010/main" val="159906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It is always worth arriving in plenty of time before the meeting start time.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The chair can clarify that when something has been said or actioned that it needs to be noted and something that is agreed to be off the record, so not to be put in the minutes. The chair may wait to move on to the next item on the agenda until the minute taker has caught up.</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Attendance sheet</a:t>
            </a:r>
            <a:endParaRPr lang="en-GB" sz="9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Asking attendees to sign in at the door of the meeting room on entry or sending around the room the attendance sheet at the beginning of the meeting is a good way to capture the names of those attending. At a large meeting this might only need to be recorded as a total number attending. This information helps quantify what is needed to be sure what number is enough to be a majority vote. It is good practice to get the attendee to print their name to make it easier to read later. It might be worth asking for emails so they can be sent the finished minutes. It needs to be stated on the sheet or at the meeting what the emails will be used for and only to be used for that stated use to comply with data collection regulations.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Seating chart/plan</a:t>
            </a:r>
            <a:endParaRPr lang="en-GB" sz="9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Making a seating chart or plan helps the minute taker to recognise who is talking at the meeting. It could be just the initials of the person and where they are sat in the room.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Noting motions</a:t>
            </a:r>
            <a:endParaRPr lang="en-GB" sz="9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Throughout meetings, it is likely that participants will make motions. The recorder must write down not only what the motion is but also who made it. It is not necessary to write down the name of the person who seconds a motion. Motions made by a committee do not require a second since the committee itself is made up of two or more people </a:t>
            </a:r>
            <a:r>
              <a:rPr lang="en-GB" sz="900" dirty="0" err="1">
                <a:effectLst/>
                <a:latin typeface="Arial" panose="020B0604020202020204" pitchFamily="34" charset="0"/>
                <a:ea typeface="Times New Roman" panose="02020603050405020304" pitchFamily="18" charset="0"/>
                <a:cs typeface="Times New Roman" panose="02020603050405020304" pitchFamily="18" charset="0"/>
              </a:rPr>
              <a:t>already.In</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addition to the motions that are made, seconded, discussed, and voted on, there will be occasions when subsidiary motions are made to postpone taking a vote. When voting on a motion is postponed, the recorder needs to indicate this has happened and offer whatever information is available about when a vote might be taken on the motion.</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83ABB3-8087-4878-880E-5CF950A09EE1}" type="slidenum">
              <a:rPr lang="en-GB" smtClean="0"/>
              <a:t>7</a:t>
            </a:fld>
            <a:endParaRPr lang="en-GB"/>
          </a:p>
        </p:txBody>
      </p:sp>
    </p:spTree>
    <p:extLst>
      <p:ext uri="{BB962C8B-B14F-4D97-AF65-F5344CB8AC3E}">
        <p14:creationId xmlns:p14="http://schemas.microsoft.com/office/powerpoint/2010/main" val="8215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Use common phrases to describe what has happened </a:t>
            </a:r>
            <a:endParaRPr lang="en-GB" sz="1200" b="1" dirty="0">
              <a:effectLst/>
              <a:latin typeface="Cambria" panose="02040503050406030204" pitchFamily="18"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Using common phrases through the minutes is a quick way to capture what happened such as ‘after a lengthy discussion in which everyone aired their views’ describes what could be a very lengthy part of the meeting where nothing was necessarily settled. The slide shows some examples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8</a:t>
            </a:fld>
            <a:endParaRPr lang="en-GB"/>
          </a:p>
        </p:txBody>
      </p:sp>
    </p:spTree>
    <p:extLst>
      <p:ext uri="{BB962C8B-B14F-4D97-AF65-F5344CB8AC3E}">
        <p14:creationId xmlns:p14="http://schemas.microsoft.com/office/powerpoint/2010/main" val="54467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p:txBody>
      </p:sp>
      <p:sp>
        <p:nvSpPr>
          <p:cNvPr id="4" name="Slide Number Placeholder 3"/>
          <p:cNvSpPr>
            <a:spLocks noGrp="1"/>
          </p:cNvSpPr>
          <p:nvPr>
            <p:ph type="sldNum" sz="quarter" idx="5"/>
          </p:nvPr>
        </p:nvSpPr>
        <p:spPr/>
        <p:txBody>
          <a:bodyPr/>
          <a:lstStyle/>
          <a:p>
            <a:fld id="{A083ABB3-8087-4878-880E-5CF950A09EE1}" type="slidenum">
              <a:rPr lang="en-GB" smtClean="0"/>
              <a:t>9</a:t>
            </a:fld>
            <a:endParaRPr lang="en-GB"/>
          </a:p>
        </p:txBody>
      </p:sp>
    </p:spTree>
    <p:extLst>
      <p:ext uri="{BB962C8B-B14F-4D97-AF65-F5344CB8AC3E}">
        <p14:creationId xmlns:p14="http://schemas.microsoft.com/office/powerpoint/2010/main" val="134545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484316" y="1336431"/>
            <a:ext cx="7463608" cy="270618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fontAlgn="auto">
              <a:spcAft>
                <a:spcPts val="600"/>
              </a:spcAft>
              <a:buClrTx/>
              <a:buSzTx/>
              <a:tabLst/>
              <a:defRPr/>
            </a:pPr>
            <a:r>
              <a:rPr kumimoji="0" lang="en-US" sz="7200" b="1" i="0" u="none" strike="noStrike" kern="1200" cap="none" spc="0" normalizeH="0" baseline="0" noProof="0" dirty="0">
                <a:ln>
                  <a:noFill/>
                </a:ln>
                <a:solidFill>
                  <a:schemeClr val="tx1"/>
                </a:solidFill>
                <a:effectLst/>
                <a:uLnTx/>
                <a:uFillTx/>
                <a:latin typeface="Arial" charset="0"/>
                <a:ea typeface="Arial" charset="0"/>
                <a:cs typeface="Arial" charset="0"/>
              </a:rPr>
              <a:t>How to…</a:t>
            </a:r>
          </a:p>
          <a:p>
            <a:pPr marL="0" marR="0" lvl="0" indent="0" fontAlgn="auto">
              <a:spcAft>
                <a:spcPts val="600"/>
              </a:spcAft>
              <a:buClrTx/>
              <a:buSzTx/>
              <a:tabLst/>
              <a:defRPr/>
            </a:pPr>
            <a: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t>take effective minutes</a:t>
            </a:r>
            <a:b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br>
            <a: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t>at a union meeting</a:t>
            </a:r>
          </a:p>
        </p:txBody>
      </p:sp>
    </p:spTree>
    <p:extLst>
      <p:ext uri="{BB962C8B-B14F-4D97-AF65-F5344CB8AC3E}">
        <p14:creationId xmlns:p14="http://schemas.microsoft.com/office/powerpoint/2010/main" val="386520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5E8-F9E3-4D90-8CA8-A2A361B927F2}"/>
              </a:ext>
            </a:extLst>
          </p:cNvPr>
          <p:cNvSpPr>
            <a:spLocks noGrp="1"/>
          </p:cNvSpPr>
          <p:nvPr>
            <p:ph type="title"/>
          </p:nvPr>
        </p:nvSpPr>
        <p:spPr>
          <a:xfrm>
            <a:off x="1025466" y="558514"/>
            <a:ext cx="7760988" cy="984535"/>
          </a:xfrm>
        </p:spPr>
        <p:txBody>
          <a:bodyPr/>
          <a:lstStyle/>
          <a:p>
            <a:r>
              <a:rPr lang="en-GB" dirty="0">
                <a:solidFill>
                  <a:schemeClr val="tx1"/>
                </a:solidFill>
              </a:rPr>
              <a:t>After the meeting</a:t>
            </a:r>
          </a:p>
        </p:txBody>
      </p:sp>
      <p:sp>
        <p:nvSpPr>
          <p:cNvPr id="3" name="Content Placeholder 2">
            <a:extLst>
              <a:ext uri="{FF2B5EF4-FFF2-40B4-BE49-F238E27FC236}">
                <a16:creationId xmlns:a16="http://schemas.microsoft.com/office/drawing/2014/main" id="{129D0ADA-A8F9-4242-8BEE-804A50C02E0C}"/>
              </a:ext>
            </a:extLst>
          </p:cNvPr>
          <p:cNvSpPr>
            <a:spLocks noGrp="1"/>
          </p:cNvSpPr>
          <p:nvPr>
            <p:ph idx="1"/>
          </p:nvPr>
        </p:nvSpPr>
        <p:spPr>
          <a:xfrm>
            <a:off x="1025466" y="2088943"/>
            <a:ext cx="8649874" cy="3459165"/>
          </a:xfrm>
        </p:spPr>
        <p:txBody>
          <a:bodyPr>
            <a:noAutofit/>
          </a:bodyPr>
          <a:lstStyle/>
          <a:p>
            <a:r>
              <a:rPr lang="en-GB" sz="2400" dirty="0">
                <a:solidFill>
                  <a:schemeClr val="tx1"/>
                </a:solidFill>
              </a:rPr>
              <a:t>Turn your notes into minutes</a:t>
            </a:r>
          </a:p>
          <a:p>
            <a:r>
              <a:rPr lang="en-GB" sz="2400" dirty="0">
                <a:solidFill>
                  <a:schemeClr val="tx1"/>
                </a:solidFill>
              </a:rPr>
              <a:t>Brevity is key to good minutes</a:t>
            </a:r>
          </a:p>
          <a:p>
            <a:r>
              <a:rPr lang="en-GB" sz="2400" dirty="0">
                <a:solidFill>
                  <a:schemeClr val="tx1"/>
                </a:solidFill>
              </a:rPr>
              <a:t>Use easy to read fonts</a:t>
            </a:r>
          </a:p>
          <a:p>
            <a:r>
              <a:rPr lang="en-GB" sz="2400" dirty="0">
                <a:solidFill>
                  <a:schemeClr val="tx1"/>
                </a:solidFill>
              </a:rPr>
              <a:t>They need to be approved by the Chair of the meeting</a:t>
            </a:r>
          </a:p>
          <a:p>
            <a:r>
              <a:rPr lang="en-GB" sz="2400" dirty="0">
                <a:solidFill>
                  <a:schemeClr val="tx1"/>
                </a:solidFill>
              </a:rPr>
              <a:t>The minutes need to be circulated as quickly as possible</a:t>
            </a:r>
          </a:p>
          <a:p>
            <a:r>
              <a:rPr lang="en-GB" sz="2400" dirty="0">
                <a:solidFill>
                  <a:schemeClr val="tx1"/>
                </a:solidFill>
              </a:rPr>
              <a:t>The minutes should be approved for accuracy </a:t>
            </a:r>
            <a:br>
              <a:rPr lang="en-GB" sz="2400" dirty="0">
                <a:solidFill>
                  <a:schemeClr val="tx1"/>
                </a:solidFill>
              </a:rPr>
            </a:br>
            <a:r>
              <a:rPr lang="en-GB" sz="2400" dirty="0">
                <a:solidFill>
                  <a:schemeClr val="tx1"/>
                </a:solidFill>
              </a:rPr>
              <a:t>at the next meeting</a:t>
            </a:r>
          </a:p>
        </p:txBody>
      </p:sp>
    </p:spTree>
    <p:extLst>
      <p:ext uri="{BB962C8B-B14F-4D97-AF65-F5344CB8AC3E}">
        <p14:creationId xmlns:p14="http://schemas.microsoft.com/office/powerpoint/2010/main" val="380060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Taking minutes </a:t>
            </a:r>
            <a:br>
              <a:rPr lang="en-GB" dirty="0">
                <a:solidFill>
                  <a:schemeClr val="tx1"/>
                </a:solidFill>
              </a:rPr>
            </a:br>
            <a:r>
              <a:rPr lang="en-GB" dirty="0">
                <a:solidFill>
                  <a:schemeClr val="tx1"/>
                </a:solidFill>
              </a:rPr>
              <a:t>for an online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rmAutofit fontScale="85000" lnSpcReduction="20000"/>
          </a:bodyPr>
          <a:lstStyle/>
          <a:p>
            <a:pPr>
              <a:lnSpc>
                <a:spcPct val="120000"/>
              </a:lnSpc>
            </a:pPr>
            <a:r>
              <a:rPr lang="en-GB" dirty="0">
                <a:solidFill>
                  <a:schemeClr val="tx1"/>
                </a:solidFill>
                <a:latin typeface="Arial"/>
                <a:cs typeface="Arial"/>
              </a:rPr>
              <a:t>Agree etiquette using chat/raise hand </a:t>
            </a:r>
            <a:br>
              <a:rPr lang="en-GB" dirty="0">
                <a:solidFill>
                  <a:schemeClr val="tx1"/>
                </a:solidFill>
                <a:latin typeface="Arial"/>
                <a:cs typeface="Arial"/>
              </a:rPr>
            </a:br>
            <a:r>
              <a:rPr lang="en-GB" dirty="0">
                <a:solidFill>
                  <a:schemeClr val="tx1"/>
                </a:solidFill>
                <a:latin typeface="Arial"/>
                <a:cs typeface="Arial"/>
              </a:rPr>
              <a:t>function or cameras</a:t>
            </a:r>
          </a:p>
          <a:p>
            <a:pPr>
              <a:lnSpc>
                <a:spcPct val="120000"/>
              </a:lnSpc>
            </a:pPr>
            <a:r>
              <a:rPr lang="en-GB" dirty="0">
                <a:solidFill>
                  <a:schemeClr val="tx1"/>
                </a:solidFill>
                <a:latin typeface="Arial"/>
                <a:cs typeface="Arial"/>
              </a:rPr>
              <a:t>Correct name may not be used on the forum –</a:t>
            </a:r>
            <a:br>
              <a:rPr lang="en-GB" dirty="0">
                <a:solidFill>
                  <a:schemeClr val="tx1"/>
                </a:solidFill>
                <a:latin typeface="Arial"/>
                <a:cs typeface="Arial"/>
              </a:rPr>
            </a:br>
            <a:r>
              <a:rPr lang="en-GB" dirty="0">
                <a:solidFill>
                  <a:schemeClr val="tx1"/>
                </a:solidFill>
                <a:latin typeface="Arial"/>
                <a:cs typeface="Arial"/>
              </a:rPr>
              <a:t>ask attendees to rename or add name to 'chat'</a:t>
            </a:r>
            <a:endParaRPr lang="en-GB" dirty="0">
              <a:solidFill>
                <a:schemeClr val="tx1"/>
              </a:solidFill>
            </a:endParaRPr>
          </a:p>
          <a:p>
            <a:pPr>
              <a:lnSpc>
                <a:spcPct val="120000"/>
              </a:lnSpc>
            </a:pPr>
            <a:r>
              <a:rPr lang="en-GB" dirty="0">
                <a:solidFill>
                  <a:schemeClr val="tx1"/>
                </a:solidFill>
                <a:latin typeface="Arial"/>
                <a:cs typeface="Arial"/>
              </a:rPr>
              <a:t>Contingency plan – if the connection goes, </a:t>
            </a:r>
            <a:br>
              <a:rPr lang="en-GB" dirty="0">
                <a:solidFill>
                  <a:schemeClr val="tx1"/>
                </a:solidFill>
                <a:latin typeface="Arial"/>
                <a:cs typeface="Arial"/>
              </a:rPr>
            </a:br>
            <a:r>
              <a:rPr lang="en-GB" dirty="0">
                <a:solidFill>
                  <a:schemeClr val="tx1"/>
                </a:solidFill>
                <a:latin typeface="Arial"/>
                <a:cs typeface="Arial"/>
              </a:rPr>
              <a:t>how will the meeting be recorded? </a:t>
            </a:r>
            <a:endParaRPr lang="en-GB" dirty="0">
              <a:solidFill>
                <a:schemeClr val="tx1"/>
              </a:solidFill>
            </a:endParaRPr>
          </a:p>
          <a:p>
            <a:pPr>
              <a:lnSpc>
                <a:spcPct val="120000"/>
              </a:lnSpc>
            </a:pPr>
            <a:r>
              <a:rPr lang="en-GB" dirty="0">
                <a:solidFill>
                  <a:schemeClr val="tx1"/>
                </a:solidFill>
                <a:latin typeface="Arial"/>
                <a:cs typeface="Arial"/>
              </a:rPr>
              <a:t>Caption function to be used or not?</a:t>
            </a:r>
            <a:endParaRPr lang="en-GB" dirty="0">
              <a:solidFill>
                <a:schemeClr val="tx1"/>
              </a:solidFill>
            </a:endParaRPr>
          </a:p>
        </p:txBody>
      </p:sp>
    </p:spTree>
    <p:extLst>
      <p:ext uri="{BB962C8B-B14F-4D97-AF65-F5344CB8AC3E}">
        <p14:creationId xmlns:p14="http://schemas.microsoft.com/office/powerpoint/2010/main" val="277319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Activity A:</a:t>
            </a:r>
            <a:br>
              <a:rPr lang="en-GB" dirty="0">
                <a:solidFill>
                  <a:schemeClr val="tx1"/>
                </a:solidFill>
              </a:rPr>
            </a:br>
            <a:r>
              <a:rPr lang="en-GB" dirty="0">
                <a:solidFill>
                  <a:schemeClr val="tx1"/>
                </a:solidFill>
              </a:rPr>
              <a:t>Putting it into practice</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Autofit/>
          </a:bodyPr>
          <a:lstStyle/>
          <a:p>
            <a:pPr marL="0" indent="0">
              <a:buNone/>
            </a:pPr>
            <a:r>
              <a:rPr lang="en-GB" sz="2400" dirty="0">
                <a:solidFill>
                  <a:schemeClr val="tx1"/>
                </a:solidFill>
                <a:latin typeface="Arial"/>
                <a:cs typeface="Arial"/>
              </a:rPr>
              <a:t>Watch the video </a:t>
            </a:r>
            <a:r>
              <a:rPr lang="en-GB" sz="2400" b="1" dirty="0">
                <a:solidFill>
                  <a:schemeClr val="tx1"/>
                </a:solidFill>
                <a:latin typeface="Arial"/>
                <a:cs typeface="Arial"/>
              </a:rPr>
              <a:t>Bare Threads meeting – training video</a:t>
            </a:r>
            <a:br>
              <a:rPr lang="en-GB" sz="2400" b="1" dirty="0">
                <a:solidFill>
                  <a:schemeClr val="tx1"/>
                </a:solidFill>
                <a:latin typeface="Arial"/>
                <a:cs typeface="Arial"/>
              </a:rPr>
            </a:br>
            <a:r>
              <a:rPr lang="en-GB" sz="2400" dirty="0">
                <a:solidFill>
                  <a:schemeClr val="tx1"/>
                </a:solidFill>
                <a:latin typeface="Arial"/>
                <a:cs typeface="Arial"/>
              </a:rPr>
              <a:t>and take minutes from the meeting using the template </a:t>
            </a:r>
            <a:br>
              <a:rPr lang="en-GB" sz="2400" dirty="0">
                <a:solidFill>
                  <a:schemeClr val="tx1"/>
                </a:solidFill>
                <a:latin typeface="Arial"/>
                <a:cs typeface="Arial"/>
              </a:rPr>
            </a:br>
            <a:r>
              <a:rPr lang="en-GB" sz="2400" dirty="0">
                <a:solidFill>
                  <a:schemeClr val="tx1"/>
                </a:solidFill>
                <a:latin typeface="Arial"/>
                <a:cs typeface="Arial"/>
              </a:rPr>
              <a:t>and agenda provided</a:t>
            </a:r>
            <a:endParaRPr lang="en-US" sz="2400" dirty="0">
              <a:solidFill>
                <a:schemeClr val="tx1"/>
              </a:solidFill>
              <a:latin typeface="Arial"/>
              <a:cs typeface="Arial"/>
            </a:endParaRPr>
          </a:p>
          <a:p>
            <a:r>
              <a:rPr lang="en-GB" sz="2400" dirty="0">
                <a:solidFill>
                  <a:schemeClr val="tx1"/>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https://</a:t>
            </a:r>
            <a:r>
              <a:rPr lang="en-GB" sz="2400" dirty="0">
                <a:solidFill>
                  <a:schemeClr val="tx1"/>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vimeo</a:t>
            </a:r>
            <a:r>
              <a:rPr lang="en-GB" sz="2400" dirty="0">
                <a:solidFill>
                  <a:schemeClr val="tx1"/>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.com/</a:t>
            </a:r>
            <a:r>
              <a:rPr lang="en-GB" sz="2400" dirty="0">
                <a:solidFill>
                  <a:schemeClr val="tx1"/>
                </a:solidFill>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showcase/prospect-ed</a:t>
            </a:r>
            <a:r>
              <a:rPr lang="en-GB" sz="2400" dirty="0">
                <a:solidFill>
                  <a:schemeClr val="tx1"/>
                </a:solidFill>
                <a:latin typeface="Arial"/>
                <a:ea typeface="Calibri" panose="020F0502020204030204" pitchFamily="34" charset="0"/>
                <a:cs typeface="Arial"/>
              </a:rPr>
              <a:t> </a:t>
            </a:r>
            <a:endParaRPr lang="en-GB" sz="2400" dirty="0">
              <a:solidFill>
                <a:schemeClr val="tx1"/>
              </a:solidFill>
              <a:ea typeface="Calibri" panose="020F0502020204030204" pitchFamily="34" charset="0"/>
            </a:endParaRPr>
          </a:p>
          <a:p>
            <a:r>
              <a:rPr lang="en-GB" sz="2400" dirty="0">
                <a:solidFill>
                  <a:schemeClr val="tx1"/>
                </a:solidFill>
                <a:latin typeface="Arial"/>
                <a:cs typeface="Arial"/>
              </a:rPr>
              <a:t>Password: </a:t>
            </a:r>
            <a:r>
              <a:rPr lang="en-GB" sz="2400" b="1" dirty="0">
                <a:solidFill>
                  <a:schemeClr val="tx1"/>
                </a:solidFill>
                <a:latin typeface="Arial"/>
                <a:cs typeface="Arial"/>
              </a:rPr>
              <a:t>education</a:t>
            </a:r>
            <a:endParaRPr lang="en-GB" sz="2400" b="1" dirty="0">
              <a:solidFill>
                <a:schemeClr val="tx1"/>
              </a:solidFill>
            </a:endParaRPr>
          </a:p>
          <a:p>
            <a:pPr marL="0" indent="0">
              <a:buNone/>
            </a:pPr>
            <a:r>
              <a:rPr lang="en-GB" sz="2400" dirty="0">
                <a:solidFill>
                  <a:schemeClr val="tx1"/>
                </a:solidFill>
                <a:latin typeface="Arial"/>
                <a:cs typeface="Arial"/>
              </a:rPr>
              <a:t>The video is the second one listed at </a:t>
            </a:r>
            <a:r>
              <a:rPr lang="en-GB" sz="2400" b="1" dirty="0">
                <a:solidFill>
                  <a:schemeClr val="tx1"/>
                </a:solidFill>
                <a:latin typeface="Arial"/>
                <a:cs typeface="Arial"/>
              </a:rPr>
              <a:t>‘Bare Threads </a:t>
            </a:r>
            <a:br>
              <a:rPr lang="en-GB" sz="2400" b="1" dirty="0">
                <a:solidFill>
                  <a:schemeClr val="tx1"/>
                </a:solidFill>
                <a:latin typeface="Arial"/>
                <a:cs typeface="Arial"/>
              </a:rPr>
            </a:br>
            <a:r>
              <a:rPr lang="en-GB" sz="2400" b="1" dirty="0">
                <a:solidFill>
                  <a:schemeClr val="tx1"/>
                </a:solidFill>
                <a:latin typeface="Arial"/>
                <a:cs typeface="Arial"/>
              </a:rPr>
              <a:t>Meeting – Training’ </a:t>
            </a:r>
            <a:endParaRPr lang="en-GB" sz="2400" b="1" dirty="0">
              <a:solidFill>
                <a:schemeClr val="tx1"/>
              </a:solidFill>
            </a:endParaRPr>
          </a:p>
        </p:txBody>
      </p:sp>
    </p:spTree>
    <p:extLst>
      <p:ext uri="{BB962C8B-B14F-4D97-AF65-F5344CB8AC3E}">
        <p14:creationId xmlns:p14="http://schemas.microsoft.com/office/powerpoint/2010/main" val="264310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236112" y="687302"/>
            <a:ext cx="9870061" cy="664979"/>
          </a:xfrm>
        </p:spPr>
        <p:txBody>
          <a:bodyPr>
            <a:normAutofit fontScale="90000"/>
          </a:bodyPr>
          <a:lstStyle/>
          <a:p>
            <a:r>
              <a:rPr lang="en-GB" dirty="0">
                <a:solidFill>
                  <a:schemeClr val="tx1"/>
                </a:solidFill>
              </a:rPr>
              <a:t>Putting it into practice: </a:t>
            </a:r>
            <a:br>
              <a:rPr lang="en-GB" dirty="0">
                <a:solidFill>
                  <a:schemeClr val="tx1"/>
                </a:solidFill>
              </a:rPr>
            </a:br>
            <a:r>
              <a:rPr lang="en-GB" dirty="0">
                <a:solidFill>
                  <a:schemeClr val="tx1"/>
                </a:solidFill>
              </a:rPr>
              <a:t>Filled-in template</a:t>
            </a:r>
          </a:p>
        </p:txBody>
      </p:sp>
      <p:graphicFrame>
        <p:nvGraphicFramePr>
          <p:cNvPr id="2" name="Table 1">
            <a:extLst>
              <a:ext uri="{FF2B5EF4-FFF2-40B4-BE49-F238E27FC236}">
                <a16:creationId xmlns:a16="http://schemas.microsoft.com/office/drawing/2014/main" id="{CDAD6D05-D5B8-1DED-3FE1-028739A17793}"/>
              </a:ext>
            </a:extLst>
          </p:cNvPr>
          <p:cNvGraphicFramePr>
            <a:graphicFrameLocks noGrp="1"/>
          </p:cNvGraphicFramePr>
          <p:nvPr>
            <p:extLst>
              <p:ext uri="{D42A27DB-BD31-4B8C-83A1-F6EECF244321}">
                <p14:modId xmlns:p14="http://schemas.microsoft.com/office/powerpoint/2010/main" val="4178166635"/>
              </p:ext>
            </p:extLst>
          </p:nvPr>
        </p:nvGraphicFramePr>
        <p:xfrm>
          <a:off x="236112" y="1470861"/>
          <a:ext cx="8418491" cy="5387139"/>
        </p:xfrm>
        <a:graphic>
          <a:graphicData uri="http://schemas.openxmlformats.org/drawingml/2006/table">
            <a:tbl>
              <a:tblPr firstRow="1" firstCol="1" bandRow="1">
                <a:tableStyleId>{2D5ABB26-0587-4C30-8999-92F81FD0307C}</a:tableStyleId>
              </a:tblPr>
              <a:tblGrid>
                <a:gridCol w="2354576">
                  <a:extLst>
                    <a:ext uri="{9D8B030D-6E8A-4147-A177-3AD203B41FA5}">
                      <a16:colId xmlns:a16="http://schemas.microsoft.com/office/drawing/2014/main" val="2982635897"/>
                    </a:ext>
                  </a:extLst>
                </a:gridCol>
                <a:gridCol w="6063915">
                  <a:extLst>
                    <a:ext uri="{9D8B030D-6E8A-4147-A177-3AD203B41FA5}">
                      <a16:colId xmlns:a16="http://schemas.microsoft.com/office/drawing/2014/main" val="1821419450"/>
                    </a:ext>
                  </a:extLst>
                </a:gridCol>
              </a:tblGrid>
              <a:tr h="806007">
                <a:tc gridSpan="2">
                  <a:txBody>
                    <a:bodyPr/>
                    <a:lstStyle/>
                    <a:p>
                      <a:pPr algn="l">
                        <a:spcBef>
                          <a:spcPts val="900"/>
                        </a:spcBef>
                      </a:pPr>
                      <a:r>
                        <a:rPr lang="en-GB" sz="1600" b="1" dirty="0">
                          <a:effectLst/>
                          <a:highlight>
                            <a:srgbClr val="FFCB1A"/>
                          </a:highlight>
                          <a:latin typeface="Arial" panose="020B0604020202020204" pitchFamily="34" charset="0"/>
                          <a:cs typeface="Arial" panose="020B0604020202020204" pitchFamily="34" charset="0"/>
                        </a:rPr>
                        <a:t>Meeting Title:</a:t>
                      </a:r>
                      <a:r>
                        <a:rPr lang="en-GB" sz="1600" b="1" dirty="0">
                          <a:effectLst/>
                          <a:latin typeface="Arial" panose="020B0604020202020204" pitchFamily="34" charset="0"/>
                          <a:cs typeface="Arial" panose="020B0604020202020204" pitchFamily="34" charset="0"/>
                        </a:rPr>
                        <a:t> </a:t>
                      </a:r>
                      <a:r>
                        <a:rPr lang="en-GB" sz="1600" b="0" dirty="0">
                          <a:effectLst/>
                          <a:latin typeface="Arial" panose="020B0604020202020204" pitchFamily="34" charset="0"/>
                          <a:cs typeface="Arial" panose="020B0604020202020204" pitchFamily="34" charset="0"/>
                        </a:rPr>
                        <a:t>Senior management team meeting</a:t>
                      </a:r>
                      <a:endParaRPr lang="en-GB" sz="1600" b="0" dirty="0">
                        <a:effectLst/>
                        <a:latin typeface="Arial" panose="020B0604020202020204" pitchFamily="34" charset="0"/>
                        <a:ea typeface="Times" panose="02020603050405020304" pitchFamily="18" charset="0"/>
                        <a:cs typeface="Arial" panose="020B0604020202020204" pitchFamily="34" charset="0"/>
                      </a:endParaRPr>
                    </a:p>
                  </a:txBody>
                  <a:tcPr marL="58282" marR="582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525011461"/>
                  </a:ext>
                </a:extLst>
              </a:tr>
              <a:tr h="1485357">
                <a:tc>
                  <a:txBody>
                    <a:bodyPr/>
                    <a:lstStyle/>
                    <a:p>
                      <a:pPr algn="l">
                        <a:spcBef>
                          <a:spcPts val="400"/>
                        </a:spcBef>
                        <a:spcAft>
                          <a:spcPts val="400"/>
                        </a:spcAft>
                      </a:pPr>
                      <a:r>
                        <a:rPr lang="en-GB" sz="1600" b="1" dirty="0">
                          <a:effectLst/>
                          <a:highlight>
                            <a:srgbClr val="FFCB1A"/>
                          </a:highlight>
                          <a:latin typeface="Arial" panose="020B0604020202020204" pitchFamily="34" charset="0"/>
                          <a:cs typeface="Arial" panose="020B0604020202020204" pitchFamily="34" charset="0"/>
                        </a:rPr>
                        <a:t>Attending:</a:t>
                      </a:r>
                      <a:endParaRPr lang="en-GB" sz="1600" b="1" dirty="0">
                        <a:effectLst/>
                        <a:highlight>
                          <a:srgbClr val="FFCB1A"/>
                        </a:highlight>
                        <a:latin typeface="Arial" panose="020B0604020202020204" pitchFamily="34" charset="0"/>
                        <a:ea typeface="Times" panose="02020603050405020304" pitchFamily="18" charset="0"/>
                        <a:cs typeface="Arial" panose="020B0604020202020204" pitchFamily="34" charset="0"/>
                      </a:endParaRP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0"/>
                        </a:spcBef>
                        <a:spcAft>
                          <a:spcPts val="200"/>
                        </a:spcAft>
                      </a:pPr>
                      <a:r>
                        <a:rPr lang="en-GB" sz="1600" dirty="0">
                          <a:effectLst/>
                          <a:latin typeface="Arial"/>
                          <a:cs typeface="Arial"/>
                        </a:rPr>
                        <a:t>Kathryn Mason, CEO</a:t>
                      </a:r>
                    </a:p>
                    <a:p>
                      <a:pPr algn="l">
                        <a:spcBef>
                          <a:spcPts val="200"/>
                        </a:spcBef>
                        <a:spcAft>
                          <a:spcPts val="200"/>
                        </a:spcAft>
                      </a:pPr>
                      <a:r>
                        <a:rPr lang="en-GB" sz="1600" dirty="0">
                          <a:effectLst/>
                          <a:latin typeface="Arial"/>
                          <a:cs typeface="Arial"/>
                        </a:rPr>
                        <a:t>Jade Jolley, Head of Information</a:t>
                      </a:r>
                    </a:p>
                    <a:p>
                      <a:pPr algn="l">
                        <a:spcBef>
                          <a:spcPts val="200"/>
                        </a:spcBef>
                        <a:spcAft>
                          <a:spcPts val="200"/>
                        </a:spcAft>
                      </a:pPr>
                      <a:r>
                        <a:rPr lang="en-GB" sz="1600" dirty="0">
                          <a:effectLst/>
                          <a:latin typeface="Arial"/>
                          <a:cs typeface="Arial"/>
                        </a:rPr>
                        <a:t>Tracy Windsor, Administration</a:t>
                      </a:r>
                    </a:p>
                    <a:p>
                      <a:pPr algn="l">
                        <a:spcBef>
                          <a:spcPts val="200"/>
                        </a:spcBef>
                        <a:spcAft>
                          <a:spcPts val="200"/>
                        </a:spcAft>
                      </a:pPr>
                      <a:r>
                        <a:rPr lang="en-GB" sz="1600" dirty="0">
                          <a:effectLst/>
                          <a:latin typeface="Arial"/>
                          <a:cs typeface="Arial"/>
                        </a:rPr>
                        <a:t>Rachel Readies, Head of Finance</a:t>
                      </a:r>
                    </a:p>
                    <a:p>
                      <a:pPr algn="l">
                        <a:spcBef>
                          <a:spcPts val="200"/>
                        </a:spcBef>
                        <a:spcAft>
                          <a:spcPts val="200"/>
                        </a:spcAft>
                      </a:pPr>
                      <a:r>
                        <a:rPr lang="en-GB" sz="1600" dirty="0">
                          <a:effectLst/>
                          <a:latin typeface="Arial"/>
                          <a:cs typeface="Arial"/>
                        </a:rPr>
                        <a:t>Martin Chequer-Fax, Head of Research</a:t>
                      </a:r>
                      <a:endParaRPr lang="en-GB" sz="1200" dirty="0">
                        <a:effectLst/>
                        <a:latin typeface="Arial"/>
                        <a:ea typeface="Times" panose="02020603050405020304" pitchFamily="18" charset="0"/>
                        <a:cs typeface="Arial"/>
                      </a:endParaRP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1110343"/>
                  </a:ext>
                </a:extLst>
              </a:tr>
              <a:tr h="3014732">
                <a:tc>
                  <a:txBody>
                    <a:bodyPr/>
                    <a:lstStyle/>
                    <a:p>
                      <a:pPr algn="l">
                        <a:spcBef>
                          <a:spcPts val="400"/>
                        </a:spcBef>
                        <a:spcAft>
                          <a:spcPts val="400"/>
                        </a:spcAft>
                      </a:pPr>
                      <a:r>
                        <a:rPr lang="en-GB" sz="1600" b="1" dirty="0">
                          <a:effectLst/>
                          <a:highlight>
                            <a:srgbClr val="FFCB1A"/>
                          </a:highlight>
                          <a:latin typeface="Arial" panose="020B0604020202020204" pitchFamily="34" charset="0"/>
                          <a:cs typeface="Arial" panose="020B0604020202020204" pitchFamily="34" charset="0"/>
                        </a:rPr>
                        <a:t>Action:</a:t>
                      </a:r>
                    </a:p>
                    <a:p>
                      <a:pPr algn="l">
                        <a:spcBef>
                          <a:spcPts val="400"/>
                        </a:spcBef>
                        <a:spcAft>
                          <a:spcPts val="400"/>
                        </a:spcAft>
                      </a:pPr>
                      <a:r>
                        <a:rPr lang="en-GB" sz="1600" dirty="0">
                          <a:effectLst/>
                          <a:latin typeface="Arial"/>
                          <a:cs typeface="Arial"/>
                        </a:rPr>
                        <a:t>Martin and Rachel look at how other organisations do home working and what it will cost by </a:t>
                      </a:r>
                      <a:br>
                        <a:rPr lang="en-GB" sz="1600" dirty="0">
                          <a:effectLst/>
                          <a:latin typeface="Arial"/>
                          <a:cs typeface="Arial"/>
                        </a:rPr>
                      </a:br>
                      <a:r>
                        <a:rPr lang="en-GB" sz="1600" dirty="0">
                          <a:effectLst/>
                          <a:latin typeface="Arial"/>
                          <a:cs typeface="Arial"/>
                        </a:rPr>
                        <a:t>the next meeting in two weeks</a:t>
                      </a:r>
                      <a:r>
                        <a:rPr lang="en-GB" sz="1800" dirty="0">
                          <a:effectLst/>
                          <a:latin typeface="Arial"/>
                          <a:cs typeface="Arial"/>
                        </a:rPr>
                        <a:t>.</a:t>
                      </a:r>
                      <a:endParaRPr lang="en-GB" sz="1800" dirty="0">
                        <a:effectLst/>
                        <a:latin typeface="Arial"/>
                        <a:ea typeface="Times" panose="02020603050405020304" pitchFamily="18" charset="0"/>
                        <a:cs typeface="Arial"/>
                      </a:endParaRP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0"/>
                        </a:spcBef>
                        <a:spcAft>
                          <a:spcPts val="400"/>
                        </a:spcAft>
                      </a:pPr>
                      <a:r>
                        <a:rPr lang="en-GB" sz="1600" b="1" dirty="0">
                          <a:effectLst/>
                          <a:highlight>
                            <a:srgbClr val="FFCB1A"/>
                          </a:highlight>
                          <a:latin typeface="Arial" panose="020B0604020202020204" pitchFamily="34" charset="0"/>
                          <a:cs typeface="Arial" panose="020B0604020202020204" pitchFamily="34" charset="0"/>
                        </a:rPr>
                        <a:t>Agenda item: </a:t>
                      </a:r>
                    </a:p>
                    <a:p>
                      <a:pPr algn="l">
                        <a:spcBef>
                          <a:spcPts val="200"/>
                        </a:spcBef>
                        <a:spcAft>
                          <a:spcPts val="200"/>
                        </a:spcAft>
                      </a:pPr>
                      <a:r>
                        <a:rPr lang="en-GB" sz="1600" dirty="0">
                          <a:effectLst/>
                          <a:latin typeface="Arial" panose="020B0604020202020204" pitchFamily="34" charset="0"/>
                          <a:cs typeface="Arial" panose="020B0604020202020204" pitchFamily="34" charset="0"/>
                        </a:rPr>
                        <a:t>Staff working from home.</a:t>
                      </a:r>
                    </a:p>
                    <a:p>
                      <a:pPr algn="l">
                        <a:spcBef>
                          <a:spcPts val="200"/>
                        </a:spcBef>
                        <a:spcAft>
                          <a:spcPts val="200"/>
                        </a:spcAft>
                      </a:pPr>
                      <a:r>
                        <a:rPr lang="en-GB" sz="1600" dirty="0">
                          <a:effectLst/>
                          <a:latin typeface="Arial"/>
                          <a:cs typeface="Arial"/>
                        </a:rPr>
                        <a:t>Martin reported that his team has asked for the company to have a defined policy on </a:t>
                      </a:r>
                      <a:br>
                        <a:rPr lang="en-GB" sz="1600" dirty="0">
                          <a:effectLst/>
                          <a:latin typeface="Arial"/>
                          <a:cs typeface="Arial"/>
                        </a:rPr>
                      </a:br>
                      <a:r>
                        <a:rPr lang="en-GB" sz="1600" dirty="0">
                          <a:effectLst/>
                          <a:latin typeface="Arial"/>
                          <a:cs typeface="Arial"/>
                        </a:rPr>
                        <a:t>home working. From the department’s point of view, they find it quieter to work from home.</a:t>
                      </a:r>
                    </a:p>
                    <a:p>
                      <a:pPr algn="l">
                        <a:spcBef>
                          <a:spcPts val="200"/>
                        </a:spcBef>
                        <a:spcAft>
                          <a:spcPts val="200"/>
                        </a:spcAft>
                      </a:pPr>
                      <a:r>
                        <a:rPr lang="en-GB" sz="1600" dirty="0">
                          <a:effectLst/>
                          <a:latin typeface="Arial"/>
                          <a:cs typeface="Arial"/>
                        </a:rPr>
                        <a:t>Rachel raised concerns about cost, insurance and H&amp;S.</a:t>
                      </a:r>
                      <a:endParaRPr lang="en-GB" sz="1600" dirty="0">
                        <a:effectLst/>
                        <a:latin typeface="Arial" panose="020B0604020202020204" pitchFamily="34" charset="0"/>
                        <a:cs typeface="Arial" panose="020B0604020202020204" pitchFamily="34" charset="0"/>
                      </a:endParaRPr>
                    </a:p>
                    <a:p>
                      <a:pPr algn="l">
                        <a:spcBef>
                          <a:spcPts val="200"/>
                        </a:spcBef>
                        <a:spcAft>
                          <a:spcPts val="200"/>
                        </a:spcAft>
                      </a:pPr>
                      <a:r>
                        <a:rPr lang="en-GB" sz="1600" dirty="0">
                          <a:effectLst/>
                          <a:latin typeface="Arial"/>
                          <a:cs typeface="Arial"/>
                        </a:rPr>
                        <a:t>Jade was in favour of looking into it.</a:t>
                      </a:r>
                    </a:p>
                    <a:p>
                      <a:pPr algn="l">
                        <a:spcBef>
                          <a:spcPts val="200"/>
                        </a:spcBef>
                        <a:spcAft>
                          <a:spcPts val="200"/>
                        </a:spcAft>
                      </a:pPr>
                      <a:r>
                        <a:rPr lang="en-GB" sz="1600" dirty="0">
                          <a:effectLst/>
                          <a:latin typeface="Arial"/>
                          <a:cs typeface="Arial"/>
                        </a:rPr>
                        <a:t>Tracy raised concerns that her department couldn’t work from home, and it could be unfair.</a:t>
                      </a:r>
                    </a:p>
                  </a:txBody>
                  <a:tcPr marL="58282" marR="58282"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503575"/>
                  </a:ext>
                </a:extLst>
              </a:tr>
            </a:tbl>
          </a:graphicData>
        </a:graphic>
      </p:graphicFrame>
    </p:spTree>
    <p:extLst>
      <p:ext uri="{BB962C8B-B14F-4D97-AF65-F5344CB8AC3E}">
        <p14:creationId xmlns:p14="http://schemas.microsoft.com/office/powerpoint/2010/main" val="25203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F5FA-FEEA-4857-A44B-0940044896BD}"/>
              </a:ext>
            </a:extLst>
          </p:cNvPr>
          <p:cNvSpPr>
            <a:spLocks noGrp="1"/>
          </p:cNvSpPr>
          <p:nvPr>
            <p:ph type="title"/>
          </p:nvPr>
        </p:nvSpPr>
        <p:spPr/>
        <p:txBody>
          <a:bodyPr/>
          <a:lstStyle/>
          <a:p>
            <a:r>
              <a:rPr lang="en-GB" dirty="0">
                <a:solidFill>
                  <a:srgbClr val="D3107C"/>
                </a:solidFill>
              </a:rPr>
              <a:t>Any questions?</a:t>
            </a:r>
          </a:p>
        </p:txBody>
      </p:sp>
    </p:spTree>
    <p:extLst>
      <p:ext uri="{BB962C8B-B14F-4D97-AF65-F5344CB8AC3E}">
        <p14:creationId xmlns:p14="http://schemas.microsoft.com/office/powerpoint/2010/main" val="2691544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98A5D-17FB-1112-CFC5-022F30F4A950}"/>
              </a:ext>
            </a:extLst>
          </p:cNvPr>
          <p:cNvPicPr>
            <a:picLocks noChangeAspect="1"/>
          </p:cNvPicPr>
          <p:nvPr/>
        </p:nvPicPr>
        <p:blipFill>
          <a:blip r:embed="rId3"/>
          <a:stretch>
            <a:fillRect/>
          </a:stretch>
        </p:blipFill>
        <p:spPr>
          <a:xfrm>
            <a:off x="1541893" y="877603"/>
            <a:ext cx="9108213" cy="5102794"/>
          </a:xfrm>
          <a:prstGeom prst="rect">
            <a:avLst/>
          </a:prstGeom>
        </p:spPr>
      </p:pic>
      <p:sp>
        <p:nvSpPr>
          <p:cNvPr id="2" name="Title 1">
            <a:extLst>
              <a:ext uri="{FF2B5EF4-FFF2-40B4-BE49-F238E27FC236}">
                <a16:creationId xmlns:a16="http://schemas.microsoft.com/office/drawing/2014/main" id="{E7122B83-DE20-D17C-0F52-F5F0E2F5BEAD}"/>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16790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5E8-F9E3-4D90-8CA8-A2A361B927F2}"/>
              </a:ext>
            </a:extLst>
          </p:cNvPr>
          <p:cNvSpPr>
            <a:spLocks noGrp="1"/>
          </p:cNvSpPr>
          <p:nvPr>
            <p:ph type="title"/>
          </p:nvPr>
        </p:nvSpPr>
        <p:spPr>
          <a:xfrm>
            <a:off x="1025466" y="558514"/>
            <a:ext cx="7760988" cy="984535"/>
          </a:xfrm>
        </p:spPr>
        <p:txBody>
          <a:bodyPr/>
          <a:lstStyle/>
          <a:p>
            <a:r>
              <a:rPr lang="en-GB" dirty="0">
                <a:solidFill>
                  <a:schemeClr val="tx1"/>
                </a:solidFill>
              </a:rPr>
              <a:t>Learning outcomes</a:t>
            </a:r>
          </a:p>
        </p:txBody>
      </p:sp>
      <p:sp>
        <p:nvSpPr>
          <p:cNvPr id="3" name="Content Placeholder 2">
            <a:extLst>
              <a:ext uri="{FF2B5EF4-FFF2-40B4-BE49-F238E27FC236}">
                <a16:creationId xmlns:a16="http://schemas.microsoft.com/office/drawing/2014/main" id="{129D0ADA-A8F9-4242-8BEE-804A50C02E0C}"/>
              </a:ext>
            </a:extLst>
          </p:cNvPr>
          <p:cNvSpPr>
            <a:spLocks noGrp="1"/>
          </p:cNvSpPr>
          <p:nvPr>
            <p:ph idx="1"/>
          </p:nvPr>
        </p:nvSpPr>
        <p:spPr>
          <a:xfrm>
            <a:off x="1025466" y="2088943"/>
            <a:ext cx="8649874" cy="3459165"/>
          </a:xfrm>
        </p:spPr>
        <p:txBody>
          <a:bodyPr/>
          <a:lstStyle/>
          <a:p>
            <a:r>
              <a:rPr lang="en-GB" dirty="0">
                <a:solidFill>
                  <a:schemeClr val="tx1"/>
                </a:solidFill>
              </a:rPr>
              <a:t>To be able to prepare for the meeting</a:t>
            </a:r>
          </a:p>
          <a:p>
            <a:r>
              <a:rPr lang="en-GB" dirty="0">
                <a:solidFill>
                  <a:schemeClr val="tx1"/>
                </a:solidFill>
              </a:rPr>
              <a:t>To be able to use common phrases </a:t>
            </a:r>
            <a:br>
              <a:rPr lang="en-GB" dirty="0">
                <a:solidFill>
                  <a:schemeClr val="tx1"/>
                </a:solidFill>
              </a:rPr>
            </a:br>
            <a:r>
              <a:rPr lang="en-GB" dirty="0">
                <a:solidFill>
                  <a:schemeClr val="tx1"/>
                </a:solidFill>
              </a:rPr>
              <a:t>to reduce the amount of writing needed</a:t>
            </a:r>
          </a:p>
          <a:p>
            <a:r>
              <a:rPr lang="en-GB" dirty="0">
                <a:solidFill>
                  <a:schemeClr val="tx1"/>
                </a:solidFill>
              </a:rPr>
              <a:t>To be able to structure how you write </a:t>
            </a:r>
            <a:br>
              <a:rPr lang="en-GB" dirty="0">
                <a:solidFill>
                  <a:schemeClr val="tx1"/>
                </a:solidFill>
              </a:rPr>
            </a:br>
            <a:r>
              <a:rPr lang="en-GB" dirty="0">
                <a:solidFill>
                  <a:schemeClr val="tx1"/>
                </a:solidFill>
              </a:rPr>
              <a:t>the minutes</a:t>
            </a:r>
          </a:p>
          <a:p>
            <a:r>
              <a:rPr lang="en-GB" dirty="0">
                <a:solidFill>
                  <a:schemeClr val="tx1"/>
                </a:solidFill>
              </a:rPr>
              <a:t>To know what to do with the minutes </a:t>
            </a:r>
            <a:br>
              <a:rPr lang="en-GB" dirty="0">
                <a:solidFill>
                  <a:schemeClr val="tx1"/>
                </a:solidFill>
              </a:rPr>
            </a:br>
            <a:r>
              <a:rPr lang="en-GB" dirty="0">
                <a:solidFill>
                  <a:schemeClr val="tx1"/>
                </a:solidFill>
              </a:rPr>
              <a:t>after the meeting</a:t>
            </a:r>
          </a:p>
        </p:txBody>
      </p:sp>
    </p:spTree>
    <p:extLst>
      <p:ext uri="{BB962C8B-B14F-4D97-AF65-F5344CB8AC3E}">
        <p14:creationId xmlns:p14="http://schemas.microsoft.com/office/powerpoint/2010/main" val="271067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Minutes </a:t>
            </a:r>
            <a:br>
              <a:rPr lang="en-GB" dirty="0">
                <a:solidFill>
                  <a:schemeClr val="tx1"/>
                </a:solidFill>
              </a:rPr>
            </a:br>
            <a:r>
              <a:rPr lang="en-GB" dirty="0">
                <a:solidFill>
                  <a:schemeClr val="tx1"/>
                </a:solidFill>
              </a:rPr>
              <a:t>– why do we take them?</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lstStyle/>
          <a:p>
            <a:r>
              <a:rPr lang="en-GB" dirty="0">
                <a:solidFill>
                  <a:schemeClr val="tx1"/>
                </a:solidFill>
              </a:rPr>
              <a:t>Keeps members up to date if they </a:t>
            </a:r>
            <a:br>
              <a:rPr lang="en-GB" dirty="0">
                <a:solidFill>
                  <a:schemeClr val="tx1"/>
                </a:solidFill>
              </a:rPr>
            </a:br>
            <a:r>
              <a:rPr lang="en-GB" dirty="0">
                <a:solidFill>
                  <a:schemeClr val="tx1"/>
                </a:solidFill>
              </a:rPr>
              <a:t>missed the meeting</a:t>
            </a:r>
          </a:p>
          <a:p>
            <a:r>
              <a:rPr lang="en-GB" dirty="0">
                <a:solidFill>
                  <a:schemeClr val="tx1"/>
                </a:solidFill>
              </a:rPr>
              <a:t>It reminds everyone who attended </a:t>
            </a:r>
            <a:br>
              <a:rPr lang="en-GB" dirty="0">
                <a:solidFill>
                  <a:schemeClr val="tx1"/>
                </a:solidFill>
              </a:rPr>
            </a:br>
            <a:r>
              <a:rPr lang="en-GB" dirty="0">
                <a:solidFill>
                  <a:schemeClr val="tx1"/>
                </a:solidFill>
              </a:rPr>
              <a:t>what were the outcomes of the meeting</a:t>
            </a:r>
          </a:p>
          <a:p>
            <a:r>
              <a:rPr lang="en-GB" dirty="0">
                <a:solidFill>
                  <a:schemeClr val="tx1"/>
                </a:solidFill>
              </a:rPr>
              <a:t>Gives a true and accurate recording</a:t>
            </a:r>
            <a:br>
              <a:rPr lang="en-GB" dirty="0">
                <a:solidFill>
                  <a:schemeClr val="tx1"/>
                </a:solidFill>
              </a:rPr>
            </a:br>
            <a:r>
              <a:rPr lang="en-GB" dirty="0">
                <a:solidFill>
                  <a:schemeClr val="tx1"/>
                </a:solidFill>
              </a:rPr>
              <a:t>of the meeting</a:t>
            </a:r>
          </a:p>
        </p:txBody>
      </p:sp>
    </p:spTree>
    <p:extLst>
      <p:ext uri="{BB962C8B-B14F-4D97-AF65-F5344CB8AC3E}">
        <p14:creationId xmlns:p14="http://schemas.microsoft.com/office/powerpoint/2010/main" val="382231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What could go wrong?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lstStyle/>
          <a:p>
            <a:r>
              <a:rPr lang="en-GB" dirty="0">
                <a:solidFill>
                  <a:schemeClr val="tx1"/>
                </a:solidFill>
              </a:rPr>
              <a:t>You miss something </a:t>
            </a:r>
          </a:p>
          <a:p>
            <a:r>
              <a:rPr lang="en-GB" dirty="0">
                <a:solidFill>
                  <a:schemeClr val="tx1"/>
                </a:solidFill>
              </a:rPr>
              <a:t>You make spelling mistakes</a:t>
            </a:r>
          </a:p>
          <a:p>
            <a:r>
              <a:rPr lang="en-GB" dirty="0">
                <a:solidFill>
                  <a:schemeClr val="tx1"/>
                </a:solidFill>
              </a:rPr>
              <a:t>You forget to send the minutes </a:t>
            </a:r>
            <a:br>
              <a:rPr lang="en-GB" dirty="0">
                <a:solidFill>
                  <a:schemeClr val="tx1"/>
                </a:solidFill>
              </a:rPr>
            </a:br>
            <a:r>
              <a:rPr lang="en-GB" dirty="0">
                <a:solidFill>
                  <a:schemeClr val="tx1"/>
                </a:solidFill>
              </a:rPr>
              <a:t>to anyone/everyone</a:t>
            </a:r>
          </a:p>
          <a:p>
            <a:r>
              <a:rPr lang="en-GB" dirty="0">
                <a:solidFill>
                  <a:schemeClr val="tx1"/>
                </a:solidFill>
              </a:rPr>
              <a:t>You send them to the wrong person, </a:t>
            </a:r>
            <a:br>
              <a:rPr lang="en-GB" dirty="0">
                <a:solidFill>
                  <a:schemeClr val="tx1"/>
                </a:solidFill>
              </a:rPr>
            </a:br>
            <a:r>
              <a:rPr lang="en-GB" dirty="0">
                <a:solidFill>
                  <a:schemeClr val="tx1"/>
                </a:solidFill>
              </a:rPr>
              <a:t>possibly causing a GDPR breach</a:t>
            </a:r>
          </a:p>
        </p:txBody>
      </p:sp>
    </p:spTree>
    <p:extLst>
      <p:ext uri="{BB962C8B-B14F-4D97-AF65-F5344CB8AC3E}">
        <p14:creationId xmlns:p14="http://schemas.microsoft.com/office/powerpoint/2010/main" val="393210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069EF3-138B-4F12-F200-9EE7013D30AC}"/>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What are the important </a:t>
            </a:r>
            <a:br>
              <a:rPr lang="en-GB" dirty="0">
                <a:solidFill>
                  <a:schemeClr val="tx1"/>
                </a:solidFill>
              </a:rPr>
            </a:br>
            <a:r>
              <a:rPr lang="en-GB" dirty="0">
                <a:solidFill>
                  <a:schemeClr val="tx1"/>
                </a:solidFill>
              </a:rPr>
              <a:t>facts to be recorded?</a:t>
            </a:r>
          </a:p>
        </p:txBody>
      </p:sp>
      <p:sp>
        <p:nvSpPr>
          <p:cNvPr id="9" name="Content Placeholder 2">
            <a:extLst>
              <a:ext uri="{FF2B5EF4-FFF2-40B4-BE49-F238E27FC236}">
                <a16:creationId xmlns:a16="http://schemas.microsoft.com/office/drawing/2014/main" id="{90A31D54-BFFB-74AC-BA07-8E180DC5EB93}"/>
              </a:ext>
            </a:extLst>
          </p:cNvPr>
          <p:cNvSpPr>
            <a:spLocks noGrp="1"/>
          </p:cNvSpPr>
          <p:nvPr>
            <p:ph idx="1"/>
          </p:nvPr>
        </p:nvSpPr>
        <p:spPr>
          <a:xfrm>
            <a:off x="1025466" y="2542674"/>
            <a:ext cx="8649874" cy="3005434"/>
          </a:xfrm>
        </p:spPr>
        <p:txBody>
          <a:bodyPr>
            <a:noAutofit/>
          </a:bodyPr>
          <a:lstStyle/>
          <a:p>
            <a:pPr>
              <a:spcBef>
                <a:spcPts val="400"/>
              </a:spcBef>
            </a:pPr>
            <a:r>
              <a:rPr lang="en-GB" sz="2400" dirty="0">
                <a:solidFill>
                  <a:schemeClr val="tx1"/>
                </a:solidFill>
              </a:rPr>
              <a:t>When and where the meeting happened</a:t>
            </a:r>
          </a:p>
          <a:p>
            <a:pPr>
              <a:spcBef>
                <a:spcPts val="400"/>
              </a:spcBef>
            </a:pPr>
            <a:r>
              <a:rPr lang="en-GB" sz="2400" dirty="0">
                <a:solidFill>
                  <a:schemeClr val="tx1"/>
                </a:solidFill>
              </a:rPr>
              <a:t>Who did or not attend and was it in quorum</a:t>
            </a:r>
          </a:p>
          <a:p>
            <a:pPr>
              <a:spcBef>
                <a:spcPts val="400"/>
              </a:spcBef>
            </a:pPr>
            <a:r>
              <a:rPr lang="en-GB" sz="2400" dirty="0">
                <a:solidFill>
                  <a:schemeClr val="tx1"/>
                </a:solidFill>
              </a:rPr>
              <a:t>What was discussed</a:t>
            </a:r>
          </a:p>
          <a:p>
            <a:pPr>
              <a:spcBef>
                <a:spcPts val="400"/>
              </a:spcBef>
            </a:pPr>
            <a:r>
              <a:rPr lang="en-GB" sz="2400" dirty="0">
                <a:solidFill>
                  <a:schemeClr val="tx1"/>
                </a:solidFill>
              </a:rPr>
              <a:t>What was agreed</a:t>
            </a:r>
          </a:p>
          <a:p>
            <a:pPr>
              <a:spcBef>
                <a:spcPts val="400"/>
              </a:spcBef>
            </a:pPr>
            <a:r>
              <a:rPr lang="en-GB" sz="2400" dirty="0">
                <a:solidFill>
                  <a:schemeClr val="tx1"/>
                </a:solidFill>
              </a:rPr>
              <a:t>Who will be actioning the task</a:t>
            </a:r>
          </a:p>
          <a:p>
            <a:pPr>
              <a:spcBef>
                <a:spcPts val="400"/>
              </a:spcBef>
            </a:pPr>
            <a:r>
              <a:rPr lang="en-GB" sz="2400" dirty="0">
                <a:solidFill>
                  <a:schemeClr val="tx1"/>
                </a:solidFill>
              </a:rPr>
              <a:t>What time limits have been set</a:t>
            </a:r>
          </a:p>
          <a:p>
            <a:pPr>
              <a:spcBef>
                <a:spcPts val="400"/>
              </a:spcBef>
            </a:pPr>
            <a:r>
              <a:rPr lang="en-GB" sz="2400" dirty="0">
                <a:solidFill>
                  <a:schemeClr val="tx1"/>
                </a:solidFill>
              </a:rPr>
              <a:t>When the meeting ended</a:t>
            </a:r>
          </a:p>
          <a:p>
            <a:pPr>
              <a:spcBef>
                <a:spcPts val="400"/>
              </a:spcBef>
            </a:pPr>
            <a:r>
              <a:rPr lang="en-GB" sz="2400" dirty="0">
                <a:solidFill>
                  <a:schemeClr val="tx1"/>
                </a:solidFill>
              </a:rPr>
              <a:t>When is the next meeting</a:t>
            </a:r>
          </a:p>
        </p:txBody>
      </p:sp>
      <p:sp>
        <p:nvSpPr>
          <p:cNvPr id="10" name="Title 1">
            <a:extLst>
              <a:ext uri="{FF2B5EF4-FFF2-40B4-BE49-F238E27FC236}">
                <a16:creationId xmlns:a16="http://schemas.microsoft.com/office/drawing/2014/main" id="{815BC71E-4C93-9FA6-2E01-F2872A15DEF3}"/>
              </a:ext>
            </a:extLst>
          </p:cNvPr>
          <p:cNvSpPr txBox="1">
            <a:spLocks/>
          </p:cNvSpPr>
          <p:nvPr/>
        </p:nvSpPr>
        <p:spPr>
          <a:xfrm>
            <a:off x="1025466" y="6109256"/>
            <a:ext cx="7760988" cy="380459"/>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en-GB" sz="2400" b="1" dirty="0">
                <a:solidFill>
                  <a:srgbClr val="FFCB1A"/>
                </a:solidFill>
                <a:highlight>
                  <a:srgbClr val="FFCB1A"/>
                </a:highlight>
              </a:rPr>
              <a:t>-</a:t>
            </a:r>
            <a:r>
              <a:rPr lang="en-GB" sz="2400" b="1" dirty="0">
                <a:solidFill>
                  <a:schemeClr val="tx1"/>
                </a:solidFill>
                <a:highlight>
                  <a:srgbClr val="FFCB1A"/>
                </a:highlight>
              </a:rPr>
              <a:t>Not every word needs to be recorded!</a:t>
            </a:r>
            <a:r>
              <a:rPr lang="en-GB" sz="2400" b="1" dirty="0">
                <a:solidFill>
                  <a:srgbClr val="FFCB1A"/>
                </a:solidFill>
                <a:highlight>
                  <a:srgbClr val="FFCB1A"/>
                </a:highlight>
              </a:rPr>
              <a:t>-</a:t>
            </a:r>
            <a:r>
              <a:rPr lang="en-GB" sz="2400" b="1" dirty="0">
                <a:solidFill>
                  <a:schemeClr val="tx1"/>
                </a:solidFill>
                <a:highlight>
                  <a:srgbClr val="FFCB1A"/>
                </a:highlight>
              </a:rPr>
              <a:t> </a:t>
            </a:r>
          </a:p>
        </p:txBody>
      </p:sp>
    </p:spTree>
    <p:extLst>
      <p:ext uri="{BB962C8B-B14F-4D97-AF65-F5344CB8AC3E}">
        <p14:creationId xmlns:p14="http://schemas.microsoft.com/office/powerpoint/2010/main" val="88914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Preparation</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141376" y="1699417"/>
            <a:ext cx="8649874" cy="3459165"/>
          </a:xfrm>
        </p:spPr>
        <p:txBody>
          <a:bodyPr>
            <a:noAutofit/>
          </a:bodyPr>
          <a:lstStyle/>
          <a:p>
            <a:pPr>
              <a:lnSpc>
                <a:spcPct val="120000"/>
              </a:lnSpc>
              <a:spcBef>
                <a:spcPts val="400"/>
              </a:spcBef>
            </a:pPr>
            <a:r>
              <a:rPr lang="en-GB" sz="2400" dirty="0">
                <a:solidFill>
                  <a:schemeClr val="tx1"/>
                </a:solidFill>
              </a:rPr>
              <a:t>Has the paperwork for the meeting been sent out?</a:t>
            </a:r>
          </a:p>
          <a:p>
            <a:pPr>
              <a:lnSpc>
                <a:spcPct val="120000"/>
              </a:lnSpc>
              <a:spcBef>
                <a:spcPts val="400"/>
              </a:spcBef>
            </a:pPr>
            <a:r>
              <a:rPr lang="en-GB" sz="2400" dirty="0">
                <a:solidFill>
                  <a:schemeClr val="tx1"/>
                </a:solidFill>
              </a:rPr>
              <a:t>Have a template to write into</a:t>
            </a:r>
          </a:p>
          <a:p>
            <a:pPr>
              <a:lnSpc>
                <a:spcPct val="120000"/>
              </a:lnSpc>
              <a:spcBef>
                <a:spcPts val="400"/>
              </a:spcBef>
            </a:pPr>
            <a:r>
              <a:rPr lang="en-GB" sz="2400" dirty="0">
                <a:solidFill>
                  <a:schemeClr val="tx1"/>
                </a:solidFill>
              </a:rPr>
              <a:t>Is the meeting in quorum?</a:t>
            </a:r>
          </a:p>
          <a:p>
            <a:pPr>
              <a:lnSpc>
                <a:spcPct val="120000"/>
              </a:lnSpc>
              <a:spcBef>
                <a:spcPts val="400"/>
              </a:spcBef>
            </a:pPr>
            <a:r>
              <a:rPr lang="en-GB" sz="2400" dirty="0">
                <a:solidFill>
                  <a:schemeClr val="tx1"/>
                </a:solidFill>
              </a:rPr>
              <a:t>Have an agenda to work from to use as a structure</a:t>
            </a:r>
          </a:p>
          <a:p>
            <a:pPr>
              <a:lnSpc>
                <a:spcPct val="120000"/>
              </a:lnSpc>
              <a:spcBef>
                <a:spcPts val="400"/>
              </a:spcBef>
            </a:pPr>
            <a:r>
              <a:rPr lang="en-GB" sz="2400" dirty="0">
                <a:solidFill>
                  <a:schemeClr val="tx1"/>
                </a:solidFill>
              </a:rPr>
              <a:t>If it is a personal case, disciplinary/ grievance, </a:t>
            </a:r>
            <a:br>
              <a:rPr lang="en-GB" sz="2400" dirty="0">
                <a:solidFill>
                  <a:schemeClr val="tx1"/>
                </a:solidFill>
              </a:rPr>
            </a:br>
            <a:r>
              <a:rPr lang="en-GB" sz="2400" dirty="0">
                <a:solidFill>
                  <a:schemeClr val="tx1"/>
                </a:solidFill>
              </a:rPr>
              <a:t>what are the issues that need to be addressed?</a:t>
            </a:r>
          </a:p>
          <a:p>
            <a:pPr>
              <a:lnSpc>
                <a:spcPct val="120000"/>
              </a:lnSpc>
              <a:spcBef>
                <a:spcPts val="400"/>
              </a:spcBef>
            </a:pPr>
            <a:r>
              <a:rPr lang="en-GB" sz="2400" dirty="0">
                <a:solidFill>
                  <a:schemeClr val="tx1"/>
                </a:solidFill>
              </a:rPr>
              <a:t>What does the person who has called the </a:t>
            </a:r>
            <a:br>
              <a:rPr lang="en-GB" sz="2400" dirty="0">
                <a:solidFill>
                  <a:schemeClr val="tx1"/>
                </a:solidFill>
              </a:rPr>
            </a:br>
            <a:r>
              <a:rPr lang="en-GB" sz="2400" dirty="0">
                <a:solidFill>
                  <a:schemeClr val="tx1"/>
                </a:solidFill>
              </a:rPr>
              <a:t>meeting want as an outcome?</a:t>
            </a:r>
          </a:p>
          <a:p>
            <a:pPr>
              <a:lnSpc>
                <a:spcPct val="120000"/>
              </a:lnSpc>
              <a:spcBef>
                <a:spcPts val="400"/>
              </a:spcBef>
            </a:pPr>
            <a:r>
              <a:rPr lang="en-GB" sz="2400" dirty="0">
                <a:solidFill>
                  <a:schemeClr val="tx1"/>
                </a:solidFill>
              </a:rPr>
              <a:t>Can you write some parts before the meeting?</a:t>
            </a:r>
          </a:p>
        </p:txBody>
      </p:sp>
    </p:spTree>
    <p:extLst>
      <p:ext uri="{BB962C8B-B14F-4D97-AF65-F5344CB8AC3E}">
        <p14:creationId xmlns:p14="http://schemas.microsoft.com/office/powerpoint/2010/main" val="366693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During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r>
              <a:rPr lang="en-GB" sz="2000" dirty="0">
                <a:solidFill>
                  <a:schemeClr val="tx1"/>
                </a:solidFill>
                <a:latin typeface="Arial"/>
                <a:cs typeface="Arial"/>
              </a:rPr>
              <a:t>Make sure you liaise with the chair</a:t>
            </a:r>
            <a:endParaRPr lang="en-GB" sz="2000" dirty="0">
              <a:solidFill>
                <a:schemeClr val="tx1"/>
              </a:solidFill>
            </a:endParaRPr>
          </a:p>
          <a:p>
            <a:r>
              <a:rPr lang="en-GB" sz="2000" dirty="0">
                <a:solidFill>
                  <a:schemeClr val="tx1"/>
                </a:solidFill>
                <a:latin typeface="Arial"/>
                <a:cs typeface="Arial"/>
              </a:rPr>
              <a:t>An attendance sheet</a:t>
            </a:r>
          </a:p>
          <a:p>
            <a:r>
              <a:rPr lang="en-GB" sz="2000" dirty="0">
                <a:solidFill>
                  <a:schemeClr val="tx1"/>
                </a:solidFill>
                <a:latin typeface="Arial"/>
                <a:cs typeface="Arial"/>
              </a:rPr>
              <a:t>Use abbreviations where possible</a:t>
            </a:r>
          </a:p>
          <a:p>
            <a:r>
              <a:rPr lang="en-GB" sz="2000" dirty="0">
                <a:solidFill>
                  <a:schemeClr val="tx1"/>
                </a:solidFill>
                <a:latin typeface="Arial"/>
                <a:cs typeface="Arial"/>
              </a:rPr>
              <a:t>Make a plan or seating chart </a:t>
            </a:r>
            <a:endParaRPr lang="en-GB" sz="2000" dirty="0">
              <a:solidFill>
                <a:schemeClr val="tx1"/>
              </a:solidFill>
            </a:endParaRPr>
          </a:p>
          <a:p>
            <a:r>
              <a:rPr lang="en-GB" sz="2000" dirty="0">
                <a:solidFill>
                  <a:schemeClr val="tx1"/>
                </a:solidFill>
                <a:latin typeface="Arial"/>
                <a:cs typeface="Arial"/>
              </a:rPr>
              <a:t>Noting motions</a:t>
            </a:r>
          </a:p>
          <a:p>
            <a:r>
              <a:rPr lang="en-GB" sz="2000" dirty="0">
                <a:solidFill>
                  <a:schemeClr val="tx1"/>
                </a:solidFill>
                <a:latin typeface="Arial"/>
                <a:cs typeface="Arial"/>
              </a:rPr>
              <a:t>Don’t be afraid to seek clarification</a:t>
            </a:r>
          </a:p>
          <a:p>
            <a:r>
              <a:rPr lang="en-GB" sz="2000" dirty="0">
                <a:solidFill>
                  <a:schemeClr val="tx1"/>
                </a:solidFill>
                <a:latin typeface="Arial"/>
                <a:cs typeface="Arial"/>
              </a:rPr>
              <a:t>Don’t be afraid to ask for the meeting </a:t>
            </a:r>
            <a:br>
              <a:rPr lang="en-GB" sz="2000" dirty="0">
                <a:solidFill>
                  <a:schemeClr val="tx1"/>
                </a:solidFill>
                <a:latin typeface="Arial"/>
                <a:cs typeface="Arial"/>
              </a:rPr>
            </a:br>
            <a:r>
              <a:rPr lang="en-GB" sz="2000" dirty="0">
                <a:solidFill>
                  <a:schemeClr val="tx1"/>
                </a:solidFill>
                <a:latin typeface="Arial"/>
                <a:cs typeface="Arial"/>
              </a:rPr>
              <a:t>to slow down so you can catch up</a:t>
            </a:r>
          </a:p>
          <a:p>
            <a:r>
              <a:rPr lang="en-GB" sz="2000" dirty="0">
                <a:solidFill>
                  <a:schemeClr val="tx1"/>
                </a:solidFill>
                <a:latin typeface="Arial"/>
                <a:cs typeface="Arial"/>
              </a:rPr>
              <a:t>Off the record</a:t>
            </a:r>
            <a:endParaRPr lang="en-GB" sz="2000" dirty="0">
              <a:solidFill>
                <a:schemeClr val="tx1"/>
              </a:solidFill>
            </a:endParaRPr>
          </a:p>
        </p:txBody>
      </p:sp>
    </p:spTree>
    <p:extLst>
      <p:ext uri="{BB962C8B-B14F-4D97-AF65-F5344CB8AC3E}">
        <p14:creationId xmlns:p14="http://schemas.microsoft.com/office/powerpoint/2010/main" val="275835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317128" y="222615"/>
            <a:ext cx="7760988" cy="984535"/>
          </a:xfrm>
        </p:spPr>
        <p:txBody>
          <a:bodyPr/>
          <a:lstStyle/>
          <a:p>
            <a:r>
              <a:rPr lang="en-GB" dirty="0">
                <a:solidFill>
                  <a:schemeClr val="tx1"/>
                </a:solidFill>
              </a:rPr>
              <a:t>Common phrases</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523190" y="1309892"/>
            <a:ext cx="4873058" cy="3459165"/>
          </a:xfrm>
        </p:spPr>
        <p:txBody>
          <a:bodyPr>
            <a:noAutofit/>
          </a:bodyPr>
          <a:lstStyle/>
          <a:p>
            <a:pPr>
              <a:spcBef>
                <a:spcPts val="400"/>
              </a:spcBef>
            </a:pPr>
            <a:r>
              <a:rPr lang="en-GB" sz="2400" dirty="0">
                <a:solidFill>
                  <a:schemeClr val="tx1"/>
                </a:solidFill>
              </a:rPr>
              <a:t>It was reported</a:t>
            </a:r>
          </a:p>
          <a:p>
            <a:pPr>
              <a:spcBef>
                <a:spcPts val="400"/>
              </a:spcBef>
            </a:pPr>
            <a:r>
              <a:rPr lang="en-GB" sz="2400" dirty="0">
                <a:solidFill>
                  <a:schemeClr val="tx1"/>
                </a:solidFill>
                <a:latin typeface="Arial"/>
                <a:cs typeface="Arial"/>
              </a:rPr>
              <a:t>It was discussed</a:t>
            </a:r>
            <a:endParaRPr lang="en-GB" sz="2400" dirty="0">
              <a:solidFill>
                <a:schemeClr val="tx1"/>
              </a:solidFill>
            </a:endParaRPr>
          </a:p>
          <a:p>
            <a:pPr>
              <a:spcBef>
                <a:spcPts val="400"/>
              </a:spcBef>
            </a:pPr>
            <a:r>
              <a:rPr lang="en-GB" sz="2400" dirty="0">
                <a:solidFill>
                  <a:schemeClr val="tx1"/>
                </a:solidFill>
              </a:rPr>
              <a:t>It was agreed that</a:t>
            </a:r>
          </a:p>
          <a:p>
            <a:pPr>
              <a:spcBef>
                <a:spcPts val="400"/>
              </a:spcBef>
            </a:pPr>
            <a:r>
              <a:rPr lang="en-GB" sz="2400" dirty="0">
                <a:solidFill>
                  <a:schemeClr val="tx1"/>
                </a:solidFill>
                <a:latin typeface="Arial"/>
                <a:cs typeface="Arial"/>
              </a:rPr>
              <a:t>Document was presented/submitted/circulated</a:t>
            </a:r>
            <a:endParaRPr lang="en-GB" sz="2400" dirty="0">
              <a:solidFill>
                <a:schemeClr val="tx1"/>
              </a:solidFill>
            </a:endParaRPr>
          </a:p>
          <a:p>
            <a:pPr>
              <a:spcBef>
                <a:spcPts val="400"/>
              </a:spcBef>
            </a:pPr>
            <a:r>
              <a:rPr lang="en-GB" sz="2400" dirty="0">
                <a:solidFill>
                  <a:schemeClr val="tx1"/>
                </a:solidFill>
              </a:rPr>
              <a:t>The report was noted</a:t>
            </a:r>
          </a:p>
          <a:p>
            <a:pPr>
              <a:spcBef>
                <a:spcPts val="400"/>
              </a:spcBef>
            </a:pPr>
            <a:r>
              <a:rPr lang="en-GB" sz="2400" dirty="0">
                <a:solidFill>
                  <a:schemeClr val="tx1"/>
                </a:solidFill>
              </a:rPr>
              <a:t>The matter was deferred until </a:t>
            </a:r>
          </a:p>
          <a:p>
            <a:pPr>
              <a:spcBef>
                <a:spcPts val="400"/>
              </a:spcBef>
            </a:pPr>
            <a:r>
              <a:rPr lang="en-GB" sz="2400" dirty="0">
                <a:solidFill>
                  <a:schemeClr val="tx1"/>
                </a:solidFill>
              </a:rPr>
              <a:t>Mr… (or initials, but it needs to correspond with attendee list) proposed that</a:t>
            </a:r>
          </a:p>
          <a:p>
            <a:pPr>
              <a:spcBef>
                <a:spcPts val="400"/>
              </a:spcBef>
            </a:pPr>
            <a:r>
              <a:rPr lang="en-GB" sz="2400" dirty="0">
                <a:solidFill>
                  <a:schemeClr val="tx1"/>
                </a:solidFill>
              </a:rPr>
              <a:t>This was seconded by Mrs… </a:t>
            </a:r>
            <a:br>
              <a:rPr lang="en-GB" sz="2400" dirty="0">
                <a:solidFill>
                  <a:schemeClr val="tx1"/>
                </a:solidFill>
              </a:rPr>
            </a:br>
            <a:r>
              <a:rPr lang="en-GB" sz="2400" dirty="0">
                <a:solidFill>
                  <a:schemeClr val="tx1"/>
                </a:solidFill>
              </a:rPr>
              <a:t>and agreed unanimously</a:t>
            </a:r>
          </a:p>
        </p:txBody>
      </p:sp>
      <p:sp>
        <p:nvSpPr>
          <p:cNvPr id="2" name="Content Placeholder 2">
            <a:extLst>
              <a:ext uri="{FF2B5EF4-FFF2-40B4-BE49-F238E27FC236}">
                <a16:creationId xmlns:a16="http://schemas.microsoft.com/office/drawing/2014/main" id="{5D650F61-A9A7-BAD8-91F1-4DDEAB49EFFB}"/>
              </a:ext>
            </a:extLst>
          </p:cNvPr>
          <p:cNvSpPr txBox="1">
            <a:spLocks/>
          </p:cNvSpPr>
          <p:nvPr/>
        </p:nvSpPr>
        <p:spPr>
          <a:xfrm>
            <a:off x="5167592" y="1535151"/>
            <a:ext cx="6784002" cy="5322849"/>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400"/>
              </a:spcBef>
            </a:pPr>
            <a:r>
              <a:rPr lang="en-GB" sz="2400" dirty="0">
                <a:solidFill>
                  <a:schemeClr val="tx1"/>
                </a:solidFill>
              </a:rPr>
              <a:t>The motion was carried by six votes to four, with one abstention</a:t>
            </a:r>
          </a:p>
          <a:p>
            <a:pPr>
              <a:spcBef>
                <a:spcPts val="400"/>
              </a:spcBef>
            </a:pPr>
            <a:r>
              <a:rPr lang="en-GB" sz="2400" dirty="0">
                <a:solidFill>
                  <a:schemeClr val="tx1"/>
                </a:solidFill>
              </a:rPr>
              <a:t>The Chair asked for their views on</a:t>
            </a:r>
          </a:p>
          <a:p>
            <a:pPr>
              <a:spcBef>
                <a:spcPts val="400"/>
              </a:spcBef>
            </a:pPr>
            <a:r>
              <a:rPr lang="en-GB" sz="2400" dirty="0">
                <a:solidFill>
                  <a:schemeClr val="tx1"/>
                </a:solidFill>
                <a:latin typeface="Arial"/>
                <a:cs typeface="Arial"/>
              </a:rPr>
              <a:t>The project was outlined</a:t>
            </a:r>
            <a:endParaRPr lang="en-US" sz="2400" dirty="0">
              <a:solidFill>
                <a:schemeClr val="tx1"/>
              </a:solidFill>
              <a:latin typeface="Arial"/>
              <a:cs typeface="Arial"/>
            </a:endParaRPr>
          </a:p>
          <a:p>
            <a:pPr>
              <a:spcBef>
                <a:spcPts val="400"/>
              </a:spcBef>
            </a:pPr>
            <a:r>
              <a:rPr lang="en-GB" sz="2400" dirty="0">
                <a:solidFill>
                  <a:schemeClr val="tx1"/>
                </a:solidFill>
                <a:latin typeface="Arial"/>
                <a:cs typeface="Arial"/>
              </a:rPr>
              <a:t>There was a frank exchange of views</a:t>
            </a:r>
          </a:p>
          <a:p>
            <a:pPr>
              <a:spcBef>
                <a:spcPts val="400"/>
              </a:spcBef>
            </a:pPr>
            <a:r>
              <a:rPr lang="en-GB" sz="2400" dirty="0">
                <a:solidFill>
                  <a:schemeClr val="tx1"/>
                </a:solidFill>
              </a:rPr>
              <a:t>The Chair summed up by saying</a:t>
            </a:r>
          </a:p>
          <a:p>
            <a:pPr>
              <a:spcBef>
                <a:spcPts val="400"/>
              </a:spcBef>
            </a:pPr>
            <a:r>
              <a:rPr lang="en-GB" sz="2400" dirty="0">
                <a:solidFill>
                  <a:schemeClr val="tx1"/>
                </a:solidFill>
              </a:rPr>
              <a:t>In reply to a question by Mrs… </a:t>
            </a:r>
            <a:br>
              <a:rPr lang="en-GB" sz="2400" dirty="0">
                <a:solidFill>
                  <a:schemeClr val="tx1"/>
                </a:solidFill>
              </a:rPr>
            </a:br>
            <a:r>
              <a:rPr lang="en-GB" sz="2400" dirty="0">
                <a:solidFill>
                  <a:schemeClr val="tx1"/>
                </a:solidFill>
              </a:rPr>
              <a:t>the Secretary intimated that</a:t>
            </a:r>
          </a:p>
          <a:p>
            <a:pPr>
              <a:spcBef>
                <a:spcPts val="400"/>
              </a:spcBef>
            </a:pPr>
            <a:r>
              <a:rPr lang="en-GB" sz="2400" dirty="0">
                <a:solidFill>
                  <a:schemeClr val="tx1"/>
                </a:solidFill>
              </a:rPr>
              <a:t>There being no further business, </a:t>
            </a:r>
            <a:br>
              <a:rPr lang="en-GB" sz="2400" dirty="0">
                <a:solidFill>
                  <a:schemeClr val="tx1"/>
                </a:solidFill>
              </a:rPr>
            </a:br>
            <a:r>
              <a:rPr lang="en-GB" sz="2400" dirty="0">
                <a:solidFill>
                  <a:schemeClr val="tx1"/>
                </a:solidFill>
              </a:rPr>
              <a:t>the Chair thanked everyone </a:t>
            </a:r>
            <a:br>
              <a:rPr lang="en-GB" sz="2400" dirty="0">
                <a:solidFill>
                  <a:schemeClr val="tx1"/>
                </a:solidFill>
              </a:rPr>
            </a:br>
            <a:r>
              <a:rPr lang="en-GB" sz="2400" dirty="0">
                <a:solidFill>
                  <a:schemeClr val="tx1"/>
                </a:solidFill>
              </a:rPr>
              <a:t>for attending and concluded the meeting at</a:t>
            </a:r>
          </a:p>
        </p:txBody>
      </p:sp>
    </p:spTree>
    <p:extLst>
      <p:ext uri="{BB962C8B-B14F-4D97-AF65-F5344CB8AC3E}">
        <p14:creationId xmlns:p14="http://schemas.microsoft.com/office/powerpoint/2010/main" val="300080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489398" y="127210"/>
            <a:ext cx="7760988" cy="1530429"/>
          </a:xfrm>
        </p:spPr>
        <p:txBody>
          <a:bodyPr>
            <a:normAutofit/>
          </a:bodyPr>
          <a:lstStyle/>
          <a:p>
            <a:r>
              <a:rPr lang="en-GB" dirty="0">
                <a:solidFill>
                  <a:schemeClr val="tx1"/>
                </a:solidFill>
              </a:rPr>
              <a:t>Can you make a recording</a:t>
            </a:r>
            <a:br>
              <a:rPr lang="en-GB" dirty="0">
                <a:solidFill>
                  <a:schemeClr val="tx1"/>
                </a:solidFill>
              </a:rPr>
            </a:br>
            <a:r>
              <a:rPr lang="en-GB" dirty="0">
                <a:solidFill>
                  <a:schemeClr val="tx1"/>
                </a:solidFill>
              </a:rPr>
              <a:t>of a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489398" y="2406856"/>
            <a:ext cx="4536413" cy="2548233"/>
          </a:xfrm>
        </p:spPr>
        <p:txBody>
          <a:bodyPr>
            <a:noAutofit/>
          </a:bodyPr>
          <a:lstStyle/>
          <a:p>
            <a:pPr marL="0" indent="0">
              <a:spcBef>
                <a:spcPts val="400"/>
              </a:spcBef>
              <a:buNone/>
            </a:pPr>
            <a:r>
              <a:rPr lang="en-GB" sz="2400" b="1" dirty="0">
                <a:solidFill>
                  <a:schemeClr val="tx1"/>
                </a:solidFill>
              </a:rPr>
              <a:t>Advantages:</a:t>
            </a:r>
          </a:p>
          <a:p>
            <a:r>
              <a:rPr lang="en-GB" sz="2400" dirty="0">
                <a:solidFill>
                  <a:schemeClr val="tx1"/>
                </a:solidFill>
              </a:rPr>
              <a:t>Everyone can participate in the discussion</a:t>
            </a:r>
          </a:p>
          <a:p>
            <a:pPr>
              <a:spcBef>
                <a:spcPts val="400"/>
              </a:spcBef>
            </a:pPr>
            <a:r>
              <a:rPr lang="en-GB" sz="2400" dirty="0">
                <a:solidFill>
                  <a:schemeClr val="tx1"/>
                </a:solidFill>
              </a:rPr>
              <a:t>Someone not present can write </a:t>
            </a:r>
            <a:br>
              <a:rPr lang="en-GB" sz="2400" dirty="0">
                <a:solidFill>
                  <a:schemeClr val="tx1"/>
                </a:solidFill>
              </a:rPr>
            </a:br>
            <a:r>
              <a:rPr lang="en-GB" sz="2400" dirty="0">
                <a:solidFill>
                  <a:schemeClr val="tx1"/>
                </a:solidFill>
              </a:rPr>
              <a:t>the minutes </a:t>
            </a:r>
          </a:p>
          <a:p>
            <a:pPr>
              <a:spcBef>
                <a:spcPts val="400"/>
              </a:spcBef>
            </a:pPr>
            <a:r>
              <a:rPr lang="en-GB" sz="2400" dirty="0">
                <a:solidFill>
                  <a:schemeClr val="tx1"/>
                </a:solidFill>
              </a:rPr>
              <a:t>You can replay what has been said</a:t>
            </a:r>
          </a:p>
          <a:p>
            <a:pPr>
              <a:spcBef>
                <a:spcPts val="400"/>
              </a:spcBef>
            </a:pPr>
            <a:r>
              <a:rPr lang="en-GB" sz="2400" dirty="0">
                <a:solidFill>
                  <a:schemeClr val="tx1"/>
                </a:solidFill>
                <a:latin typeface="Arial"/>
                <a:cs typeface="Arial"/>
              </a:rPr>
              <a:t>Can assist members/reps with disabilities</a:t>
            </a:r>
          </a:p>
        </p:txBody>
      </p:sp>
      <p:sp>
        <p:nvSpPr>
          <p:cNvPr id="2" name="Content Placeholder 2">
            <a:extLst>
              <a:ext uri="{FF2B5EF4-FFF2-40B4-BE49-F238E27FC236}">
                <a16:creationId xmlns:a16="http://schemas.microsoft.com/office/drawing/2014/main" id="{48764804-42B4-A4FD-3213-2DB080CAA020}"/>
              </a:ext>
            </a:extLst>
          </p:cNvPr>
          <p:cNvSpPr txBox="1">
            <a:spLocks/>
          </p:cNvSpPr>
          <p:nvPr/>
        </p:nvSpPr>
        <p:spPr>
          <a:xfrm>
            <a:off x="5063041" y="2406856"/>
            <a:ext cx="5417472" cy="3697140"/>
          </a:xfrm>
          <a:prstGeom prst="rect">
            <a:avLst/>
          </a:prstGeom>
        </p:spPr>
        <p:txBody>
          <a:bodyPr vert="horz" lIns="0" tIns="0" rIns="0" bIns="0" rtlCol="0">
            <a:norm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b="1" dirty="0">
                <a:solidFill>
                  <a:schemeClr val="tx1"/>
                </a:solidFill>
              </a:rPr>
              <a:t>Disadvantages:</a:t>
            </a:r>
          </a:p>
          <a:p>
            <a:r>
              <a:rPr lang="en-GB" sz="2400" dirty="0">
                <a:solidFill>
                  <a:schemeClr val="tx1"/>
                </a:solidFill>
              </a:rPr>
              <a:t>It may be a long recording and people won’t listen to all of it</a:t>
            </a:r>
          </a:p>
          <a:p>
            <a:r>
              <a:rPr lang="en-GB" sz="2400" dirty="0">
                <a:solidFill>
                  <a:schemeClr val="tx1"/>
                </a:solidFill>
                <a:latin typeface="Arial"/>
                <a:cs typeface="Arial"/>
              </a:rPr>
              <a:t>The person listening back to </a:t>
            </a:r>
            <a:br>
              <a:rPr lang="en-GB" sz="2400" dirty="0">
                <a:solidFill>
                  <a:schemeClr val="tx1"/>
                </a:solidFill>
                <a:latin typeface="Arial"/>
                <a:cs typeface="Arial"/>
              </a:rPr>
            </a:br>
            <a:r>
              <a:rPr lang="en-GB" sz="2400" dirty="0">
                <a:solidFill>
                  <a:schemeClr val="tx1"/>
                </a:solidFill>
                <a:latin typeface="Arial"/>
                <a:cs typeface="Arial"/>
              </a:rPr>
              <a:t>the recording doesn’t recognise </a:t>
            </a:r>
            <a:br>
              <a:rPr lang="en-GB" sz="2400" dirty="0">
                <a:solidFill>
                  <a:schemeClr val="tx1"/>
                </a:solidFill>
                <a:latin typeface="Arial"/>
                <a:cs typeface="Arial"/>
              </a:rPr>
            </a:br>
            <a:r>
              <a:rPr lang="en-GB" sz="2400" dirty="0">
                <a:solidFill>
                  <a:schemeClr val="tx1"/>
                </a:solidFill>
                <a:latin typeface="Arial"/>
                <a:cs typeface="Arial"/>
              </a:rPr>
              <a:t>who is speaking/camera may </a:t>
            </a:r>
            <a:br>
              <a:rPr lang="en-GB" sz="2400" dirty="0">
                <a:solidFill>
                  <a:schemeClr val="tx1"/>
                </a:solidFill>
                <a:latin typeface="Arial"/>
                <a:cs typeface="Arial"/>
              </a:rPr>
            </a:br>
            <a:r>
              <a:rPr lang="en-GB" sz="2400" dirty="0">
                <a:solidFill>
                  <a:schemeClr val="tx1"/>
                </a:solidFill>
                <a:latin typeface="Arial"/>
                <a:cs typeface="Arial"/>
              </a:rPr>
              <a:t>not be used </a:t>
            </a:r>
            <a:endParaRPr lang="en-GB" sz="2400" dirty="0">
              <a:solidFill>
                <a:schemeClr val="tx1"/>
              </a:solidFill>
            </a:endParaRPr>
          </a:p>
        </p:txBody>
      </p:sp>
      <p:sp>
        <p:nvSpPr>
          <p:cNvPr id="3" name="Content Placeholder 2">
            <a:extLst>
              <a:ext uri="{FF2B5EF4-FFF2-40B4-BE49-F238E27FC236}">
                <a16:creationId xmlns:a16="http://schemas.microsoft.com/office/drawing/2014/main" id="{26C8A0B7-A9DD-8A39-54D2-2E9D20643F49}"/>
              </a:ext>
            </a:extLst>
          </p:cNvPr>
          <p:cNvSpPr txBox="1">
            <a:spLocks/>
          </p:cNvSpPr>
          <p:nvPr/>
        </p:nvSpPr>
        <p:spPr>
          <a:xfrm>
            <a:off x="1025465" y="1785921"/>
            <a:ext cx="8246871" cy="296780"/>
          </a:xfrm>
          <a:prstGeom prst="rect">
            <a:avLst/>
          </a:prstGeom>
        </p:spPr>
        <p:txBody>
          <a:bodyPr vert="horz" lIns="0" tIns="0" rIns="0" bIns="0" rtlCol="0">
            <a:normAutofit fontScale="85000" lnSpcReduction="20000"/>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b="1" dirty="0">
                <a:solidFill>
                  <a:srgbClr val="FFCB1A"/>
                </a:solidFill>
                <a:highlight>
                  <a:srgbClr val="FFCB1A"/>
                </a:highlight>
              </a:rPr>
              <a:t>-</a:t>
            </a:r>
            <a:r>
              <a:rPr lang="en-GB" b="1" dirty="0">
                <a:solidFill>
                  <a:schemeClr val="tx1"/>
                </a:solidFill>
                <a:highlight>
                  <a:srgbClr val="FFCB1A"/>
                </a:highlight>
              </a:rPr>
              <a:t>You need agreement from all parties</a:t>
            </a:r>
            <a:r>
              <a:rPr lang="en-GB" b="1" dirty="0">
                <a:solidFill>
                  <a:srgbClr val="FFCB1A"/>
                </a:solidFill>
                <a:highlight>
                  <a:srgbClr val="FFCB1A"/>
                </a:highlight>
              </a:rPr>
              <a:t>-</a:t>
            </a:r>
          </a:p>
        </p:txBody>
      </p:sp>
    </p:spTree>
    <p:extLst>
      <p:ext uri="{BB962C8B-B14F-4D97-AF65-F5344CB8AC3E}">
        <p14:creationId xmlns:p14="http://schemas.microsoft.com/office/powerpoint/2010/main" val="1280704600"/>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D9EA01-C770-46F9-9584-CF822ABB7447}">
  <ds:schemaRefs>
    <ds:schemaRef ds:uri="84661594-dde6-4328-a56c-b41015f23e37"/>
    <ds:schemaRef ds:uri="http://schemas.microsoft.com/office/2006/metadata/properties"/>
    <ds:schemaRef ds:uri="http://www.w3.org/XML/1998/namespace"/>
    <ds:schemaRef ds:uri="http://schemas.microsoft.com/office/2006/documentManagement/types"/>
    <ds:schemaRef ds:uri="ece3d8be-58c8-4ce1-a370-1c85f784c37e"/>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71C730F-C873-45FF-9C36-EBCDECDBAA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2247</TotalTime>
  <Words>2359</Words>
  <Application>Microsoft Office PowerPoint</Application>
  <PresentationFormat>Widescreen</PresentationFormat>
  <Paragraphs>184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Wingdings 3</vt:lpstr>
      <vt:lpstr>Prospect-Bectu-theme</vt:lpstr>
      <vt:lpstr>PowerPoint Presentation</vt:lpstr>
      <vt:lpstr>Learning outcomes</vt:lpstr>
      <vt:lpstr>Minutes  – why do we take them?</vt:lpstr>
      <vt:lpstr>What could go wrong?</vt:lpstr>
      <vt:lpstr>What are the important  facts to be recorded?</vt:lpstr>
      <vt:lpstr>Preparation</vt:lpstr>
      <vt:lpstr>During the meeting</vt:lpstr>
      <vt:lpstr>Common phrases</vt:lpstr>
      <vt:lpstr>Can you make a recording of a meeting?</vt:lpstr>
      <vt:lpstr>After the meeting</vt:lpstr>
      <vt:lpstr>Taking minutes  for an online meeting</vt:lpstr>
      <vt:lpstr>Activity A: Putting it into practice</vt:lpstr>
      <vt:lpstr>Putting it into practice:  Filled-in template</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Kathryn Sharratt</cp:lastModifiedBy>
  <cp:revision>154</cp:revision>
  <dcterms:created xsi:type="dcterms:W3CDTF">2021-10-15T09:25:42Z</dcterms:created>
  <dcterms:modified xsi:type="dcterms:W3CDTF">2025-01-10T16:40:03Z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