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551" r:id="rId5"/>
    <p:sldId id="552" r:id="rId6"/>
    <p:sldId id="565" r:id="rId7"/>
    <p:sldId id="567" r:id="rId8"/>
    <p:sldId id="575" r:id="rId9"/>
    <p:sldId id="576" r:id="rId10"/>
    <p:sldId id="577" r:id="rId11"/>
    <p:sldId id="578" r:id="rId12"/>
    <p:sldId id="554" r:id="rId13"/>
    <p:sldId id="579" r:id="rId14"/>
    <p:sldId id="580" r:id="rId15"/>
    <p:sldId id="581" r:id="rId16"/>
    <p:sldId id="582" r:id="rId17"/>
    <p:sldId id="583" r:id="rId18"/>
    <p:sldId id="584" r:id="rId19"/>
    <p:sldId id="585" r:id="rId20"/>
    <p:sldId id="586" r:id="rId21"/>
    <p:sldId id="590" r:id="rId22"/>
    <p:sldId id="589" r:id="rId23"/>
    <p:sldId id="587" r:id="rId24"/>
    <p:sldId id="592" r:id="rId25"/>
    <p:sldId id="593" r:id="rId26"/>
    <p:sldId id="562" r:id="rId27"/>
    <p:sldId id="5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1A"/>
    <a:srgbClr val="D310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49" autoAdjust="0"/>
    <p:restoredTop sz="57944" autoAdjust="0"/>
  </p:normalViewPr>
  <p:slideViewPr>
    <p:cSldViewPr snapToGrid="0">
      <p:cViewPr varScale="1">
        <p:scale>
          <a:sx n="46" d="100"/>
          <a:sy n="46" d="100"/>
        </p:scale>
        <p:origin x="1248" y="24"/>
      </p:cViewPr>
      <p:guideLst/>
    </p:cSldViewPr>
  </p:slideViewPr>
  <p:notesTextViewPr>
    <p:cViewPr>
      <p:scale>
        <a:sx n="1" d="1"/>
        <a:sy n="1" d="1"/>
      </p:scale>
      <p:origin x="0" y="0"/>
    </p:cViewPr>
  </p:notesTextViewPr>
  <p:notesViewPr>
    <p:cSldViewPr snapToGrid="0">
      <p:cViewPr varScale="1">
        <p:scale>
          <a:sx n="60" d="100"/>
          <a:sy n="60" d="100"/>
        </p:scale>
        <p:origin x="200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C245-A648-4D12-8C60-C6E238903FB6}" type="datetimeFigureOut">
              <a:t>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3ABB3-8087-4878-880E-5CF950A09EE1}" type="slidenum">
              <a:t>‹#›</a:t>
            </a:fld>
            <a:endParaRPr lang="en-GB"/>
          </a:p>
        </p:txBody>
      </p:sp>
    </p:spTree>
    <p:extLst>
      <p:ext uri="{BB962C8B-B14F-4D97-AF65-F5344CB8AC3E}">
        <p14:creationId xmlns:p14="http://schemas.microsoft.com/office/powerpoint/2010/main" val="167901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	Introduce tutor here if stand-alone course.</a:t>
            </a:r>
          </a:p>
          <a:p>
            <a:r>
              <a:rPr lang="en-GB" dirty="0">
                <a:cs typeface="Calibri"/>
              </a:rPr>
              <a:t>•	Pronoun to be mentioned</a:t>
            </a:r>
          </a:p>
          <a:p>
            <a:r>
              <a:rPr lang="en-GB" dirty="0">
                <a:cs typeface="Calibri"/>
              </a:rPr>
              <a:t>•	Go over housekeeping: muting mics until speaking and trying to not talk over people if online</a:t>
            </a:r>
          </a:p>
          <a:p>
            <a:r>
              <a:rPr lang="en-GB" dirty="0">
                <a:cs typeface="Calibri"/>
              </a:rPr>
              <a:t>Go through learning outcomes page 3/slide 2</a:t>
            </a:r>
          </a:p>
          <a:p>
            <a:r>
              <a:rPr lang="en-GB" dirty="0">
                <a:cs typeface="Calibri"/>
              </a:rPr>
              <a:t>•	To be able to prepare for the meeting</a:t>
            </a:r>
          </a:p>
          <a:p>
            <a:r>
              <a:rPr lang="en-GB" dirty="0">
                <a:cs typeface="Calibri"/>
              </a:rPr>
              <a:t>•	To be able to use common phrases to reduce the amount of writing needed</a:t>
            </a:r>
          </a:p>
          <a:p>
            <a:r>
              <a:rPr lang="en-GB" dirty="0">
                <a:cs typeface="Calibri"/>
              </a:rPr>
              <a:t>•	To be able to structure how you write the minutes</a:t>
            </a:r>
          </a:p>
          <a:p>
            <a:r>
              <a:rPr lang="en-GB" dirty="0">
                <a:cs typeface="Calibri"/>
              </a:rPr>
              <a:t>•	To know what to do with the minutes after the meeting</a:t>
            </a:r>
          </a:p>
          <a:p>
            <a:endParaRPr lang="en-GB" dirty="0">
              <a:cs typeface="Calibri"/>
            </a:endParaRPr>
          </a:p>
          <a:p>
            <a:r>
              <a:rPr lang="en-GB" dirty="0">
                <a:cs typeface="Calibri"/>
              </a:rPr>
              <a:t>Interactive course and reps are encouraged to discuss, raise items and participate in the course</a:t>
            </a:r>
          </a:p>
          <a:p>
            <a:endParaRPr lang="en-US" dirty="0">
              <a:cs typeface="Calibri"/>
            </a:endParaRPr>
          </a:p>
        </p:txBody>
      </p:sp>
      <p:sp>
        <p:nvSpPr>
          <p:cNvPr id="4" name="Slide Number Placeholder 3"/>
          <p:cNvSpPr>
            <a:spLocks noGrp="1"/>
          </p:cNvSpPr>
          <p:nvPr>
            <p:ph type="sldNum" sz="quarter" idx="5"/>
          </p:nvPr>
        </p:nvSpPr>
        <p:spPr/>
        <p:txBody>
          <a:bodyPr/>
          <a:lstStyle/>
          <a:p>
            <a:fld id="{A083ABB3-8087-4878-880E-5CF950A09EE1}" type="slidenum">
              <a:t>1</a:t>
            </a:fld>
            <a:endParaRPr lang="en-GB"/>
          </a:p>
        </p:txBody>
      </p:sp>
    </p:spTree>
    <p:extLst>
      <p:ext uri="{BB962C8B-B14F-4D97-AF65-F5344CB8AC3E}">
        <p14:creationId xmlns:p14="http://schemas.microsoft.com/office/powerpoint/2010/main" val="3571281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slide and bullet points are designed to encourage reps or committee members to have a go at running meeting and encourage them to do it as effective as possible.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10</a:t>
            </a:fld>
            <a:endParaRPr lang="en-GB"/>
          </a:p>
        </p:txBody>
      </p:sp>
    </p:spTree>
    <p:extLst>
      <p:ext uri="{BB962C8B-B14F-4D97-AF65-F5344CB8AC3E}">
        <p14:creationId xmlns:p14="http://schemas.microsoft.com/office/powerpoint/2010/main" val="286765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and stress that no one will want to attend a meeting they feel does not achieve anything.  Draw reps’ attention to the terms of reference document that they can use to work out what the meeting is for.</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11</a:t>
            </a:fld>
            <a:endParaRPr lang="en-GB"/>
          </a:p>
        </p:txBody>
      </p:sp>
    </p:spTree>
    <p:extLst>
      <p:ext uri="{BB962C8B-B14F-4D97-AF65-F5344CB8AC3E}">
        <p14:creationId xmlns:p14="http://schemas.microsoft.com/office/powerpoint/2010/main" val="64857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With this exercise we want reps to think about what kind of meeting is needed and if one is needed at all. This exercise can be done as a big group or be split into small groups and ask each group to report back.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Below are some merits to each option: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Email all the branch;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would be the correct option if you wanted to know what the members thought then decide a course of action or reply (which could be a meeting)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Call a full meeting;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would give the opportunity to give members a chance to respond and debate the offer, but could lead to a meeting that is hard to manage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Call a committee meeting;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option gives you the chance to gauge opinion and come up with a preferred answer or options to offer at a further meeting or email.</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Refer back to types of meeting, which one are you holding.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000" dirty="0">
                <a:effectLst/>
                <a:latin typeface="Arial" panose="020B0604020202020204" pitchFamily="34" charset="0"/>
                <a:ea typeface="Times New Roman" panose="02020603050405020304" pitchFamily="18" charset="0"/>
                <a:cs typeface="Times New Roman" panose="02020603050405020304" pitchFamily="18" charset="0"/>
              </a:rPr>
              <a:t>Members may want to know what their reps or the union think of the offer before they make an opinion on the offer.</a:t>
            </a:r>
            <a:endParaRPr lang="en-GB" sz="1000" dirty="0"/>
          </a:p>
        </p:txBody>
      </p:sp>
      <p:sp>
        <p:nvSpPr>
          <p:cNvPr id="4" name="Slide Number Placeholder 3"/>
          <p:cNvSpPr>
            <a:spLocks noGrp="1"/>
          </p:cNvSpPr>
          <p:nvPr>
            <p:ph type="sldNum" sz="quarter" idx="5"/>
          </p:nvPr>
        </p:nvSpPr>
        <p:spPr/>
        <p:txBody>
          <a:bodyPr/>
          <a:lstStyle/>
          <a:p>
            <a:fld id="{A083ABB3-8087-4878-880E-5CF950A09EE1}" type="slidenum">
              <a:rPr lang="en-GB" smtClean="0"/>
              <a:t>12</a:t>
            </a:fld>
            <a:endParaRPr lang="en-GB"/>
          </a:p>
        </p:txBody>
      </p:sp>
    </p:spTree>
    <p:extLst>
      <p:ext uri="{BB962C8B-B14F-4D97-AF65-F5344CB8AC3E}">
        <p14:creationId xmlns:p14="http://schemas.microsoft.com/office/powerpoint/2010/main" val="208883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Mention tools such as doodle poll to get the best day or time to maximise attendance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link is the workbook)</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Refer back to the code of conduct, booking a room etc.</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13</a:t>
            </a:fld>
            <a:endParaRPr lang="en-GB"/>
          </a:p>
        </p:txBody>
      </p:sp>
    </p:spTree>
    <p:extLst>
      <p:ext uri="{BB962C8B-B14F-4D97-AF65-F5344CB8AC3E}">
        <p14:creationId xmlns:p14="http://schemas.microsoft.com/office/powerpoint/2010/main" val="243131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Split the group up into small breakout rooms/</a:t>
            </a:r>
            <a:r>
              <a:rPr lang="en-GB"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groups </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Ask them to look at the four topics for a meeting and ask them to think how they could encourage members to attend. The sort of things we are looking for are: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Proposed contract changes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wanting to know how it will affect individuals directly and what possible options the branch members have. Stress the need for a collective response.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Annual General meeting (AGM)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give the chance to hear the latest updates elect rep roles.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Submission of the union’s annual pay claim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 chance for members to be proactive</a:t>
            </a: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and realise what they are asking the management for.</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Equality, diversity and inclusion in the workplace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we are looking at how we can encourage members to be active in their workplace and care about others. </a:t>
            </a:r>
            <a:endParaRPr lang="en-GB" sz="1000" dirty="0"/>
          </a:p>
        </p:txBody>
      </p:sp>
      <p:sp>
        <p:nvSpPr>
          <p:cNvPr id="4" name="Slide Number Placeholder 3"/>
          <p:cNvSpPr>
            <a:spLocks noGrp="1"/>
          </p:cNvSpPr>
          <p:nvPr>
            <p:ph type="sldNum" sz="quarter" idx="5"/>
          </p:nvPr>
        </p:nvSpPr>
        <p:spPr/>
        <p:txBody>
          <a:bodyPr/>
          <a:lstStyle/>
          <a:p>
            <a:fld id="{A083ABB3-8087-4878-880E-5CF950A09EE1}" type="slidenum">
              <a:rPr lang="en-GB" smtClean="0"/>
              <a:t>14</a:t>
            </a:fld>
            <a:endParaRPr lang="en-GB"/>
          </a:p>
        </p:txBody>
      </p:sp>
    </p:spTree>
    <p:extLst>
      <p:ext uri="{BB962C8B-B14F-4D97-AF65-F5344CB8AC3E}">
        <p14:creationId xmlns:p14="http://schemas.microsoft.com/office/powerpoint/2010/main" val="81280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It will be up to the Chair of the meeting to make sure the meeting works as well as possible. The committee members should support the Chair to achieve this.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lnSpc>
                <a:spcPct val="115000"/>
              </a:lnSpc>
              <a:spcBef>
                <a:spcPts val="600"/>
              </a:spcBef>
              <a:spcAft>
                <a:spcPts val="600"/>
              </a:spcAft>
            </a:pPr>
            <a:br>
              <a:rPr lang="en-GB" sz="1800" b="1" dirty="0">
                <a:effectLst/>
                <a:latin typeface="Arial" panose="020B0604020202020204" pitchFamily="34" charset="0"/>
                <a:ea typeface="Times New Roman" panose="02020603050405020304" pitchFamily="18" charset="0"/>
                <a:cs typeface="Times New Roman" panose="02020603050405020304" pitchFamily="18" charset="0"/>
              </a:rPr>
            </a:b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Agree the branch by-laws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Refer to the model by-law documents they can download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15</a:t>
            </a:fld>
            <a:endParaRPr lang="en-GB"/>
          </a:p>
        </p:txBody>
      </p:sp>
    </p:spTree>
    <p:extLst>
      <p:ext uri="{BB962C8B-B14F-4D97-AF65-F5344CB8AC3E}">
        <p14:creationId xmlns:p14="http://schemas.microsoft.com/office/powerpoint/2010/main" val="115740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Reiterate about a meeting is not worth having if it does not achieve anything. Make it clear to everyone that is what is needed to be achieved.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16</a:t>
            </a:fld>
            <a:endParaRPr lang="en-GB"/>
          </a:p>
        </p:txBody>
      </p:sp>
    </p:spTree>
    <p:extLst>
      <p:ext uri="{BB962C8B-B14F-4D97-AF65-F5344CB8AC3E}">
        <p14:creationId xmlns:p14="http://schemas.microsoft.com/office/powerpoint/2010/main" val="4294155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Stress it is important to get off to a good start.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17</a:t>
            </a:fld>
            <a:endParaRPr lang="en-GB"/>
          </a:p>
        </p:txBody>
      </p:sp>
    </p:spTree>
    <p:extLst>
      <p:ext uri="{BB962C8B-B14F-4D97-AF65-F5344CB8AC3E}">
        <p14:creationId xmlns:p14="http://schemas.microsoft.com/office/powerpoint/2010/main" val="277676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You might not need to have a meeting so completely structured but if you are having trouble getting through the business on the agenda then you must control it</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Mention the code of practice</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18</a:t>
            </a:fld>
            <a:endParaRPr lang="en-GB"/>
          </a:p>
        </p:txBody>
      </p:sp>
    </p:spTree>
    <p:extLst>
      <p:ext uri="{BB962C8B-B14F-4D97-AF65-F5344CB8AC3E}">
        <p14:creationId xmlns:p14="http://schemas.microsoft.com/office/powerpoint/2010/main" val="101281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slide more tips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19</a:t>
            </a:fld>
            <a:endParaRPr lang="en-GB"/>
          </a:p>
        </p:txBody>
      </p:sp>
    </p:spTree>
    <p:extLst>
      <p:ext uri="{BB962C8B-B14F-4D97-AF65-F5344CB8AC3E}">
        <p14:creationId xmlns:p14="http://schemas.microsoft.com/office/powerpoint/2010/main" val="19250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learning outcomes page 3/slide 2</a:t>
            </a:r>
          </a:p>
          <a:p>
            <a:r>
              <a:rPr lang="en-GB" dirty="0"/>
              <a:t>Interactive course and reps are encouraged to discuss, raise items and participate in the course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a:t>
            </a:fld>
            <a:endParaRPr lang="en-GB"/>
          </a:p>
        </p:txBody>
      </p:sp>
    </p:spTree>
    <p:extLst>
      <p:ext uri="{BB962C8B-B14F-4D97-AF65-F5344CB8AC3E}">
        <p14:creationId xmlns:p14="http://schemas.microsoft.com/office/powerpoint/2010/main" val="224648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slide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20</a:t>
            </a:fld>
            <a:endParaRPr lang="en-GB"/>
          </a:p>
        </p:txBody>
      </p:sp>
    </p:spTree>
    <p:extLst>
      <p:ext uri="{BB962C8B-B14F-4D97-AF65-F5344CB8AC3E}">
        <p14:creationId xmlns:p14="http://schemas.microsoft.com/office/powerpoint/2010/main" val="3272810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Split the group up into small breakout rooms/</a:t>
            </a:r>
            <a:r>
              <a:rPr lang="en-GB"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groups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and then ask for feedback.</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Bef>
                <a:spcPts val="600"/>
              </a:spcBef>
              <a:spcAft>
                <a:spcPts val="6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What do you think the Chair should do in the following situations?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Two members are animatedly and problematically discussing an agenda item, the Chair has tried to get them back on the subject once.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We are looking for the reps to use the things they have just learned to let the members have their say but not at detriment of the meeting</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 member is constantly putting their point of view at length on all the agenda items and replying to other members point of view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Once again we are looking for the reps to look to control that person’s behaviour by giving others the chance to speak and sticking to the rules such as the right to reply once</a:t>
            </a:r>
            <a:endParaRPr lang="en-GB" sz="1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15000"/>
              </a:lnSpc>
              <a:spcBef>
                <a:spcPts val="600"/>
              </a:spcBef>
              <a:spcAft>
                <a:spcPts val="600"/>
              </a:spcAft>
              <a:buFont typeface="Symbol" panose="05050102010706020507" pitchFamily="18" charset="2"/>
              <a:buChar char=""/>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A member makes a derogatory comment to another member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We are looking for reps to bring up the code of practice and challenge behaviour. Try to draw out how they would word the challenge.</a:t>
            </a:r>
            <a:endParaRPr lang="en-GB" sz="1000" dirty="0"/>
          </a:p>
        </p:txBody>
      </p:sp>
      <p:sp>
        <p:nvSpPr>
          <p:cNvPr id="4" name="Slide Number Placeholder 3"/>
          <p:cNvSpPr>
            <a:spLocks noGrp="1"/>
          </p:cNvSpPr>
          <p:nvPr>
            <p:ph type="sldNum" sz="quarter" idx="5"/>
          </p:nvPr>
        </p:nvSpPr>
        <p:spPr/>
        <p:txBody>
          <a:bodyPr/>
          <a:lstStyle/>
          <a:p>
            <a:fld id="{A083ABB3-8087-4878-880E-5CF950A09EE1}" type="slidenum">
              <a:rPr lang="en-GB" smtClean="0"/>
              <a:t>21</a:t>
            </a:fld>
            <a:endParaRPr lang="en-GB"/>
          </a:p>
        </p:txBody>
      </p:sp>
    </p:spTree>
    <p:extLst>
      <p:ext uri="{BB962C8B-B14F-4D97-AF65-F5344CB8AC3E}">
        <p14:creationId xmlns:p14="http://schemas.microsoft.com/office/powerpoint/2010/main" val="4291372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On the last point it is worth raising that if it is a face-to-face meeting putting it on the agenda about a social may encourage attendance.</a:t>
            </a:r>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22</a:t>
            </a:fld>
            <a:endParaRPr lang="en-GB"/>
          </a:p>
        </p:txBody>
      </p:sp>
    </p:spTree>
    <p:extLst>
      <p:ext uri="{BB962C8B-B14F-4D97-AF65-F5344CB8AC3E}">
        <p14:creationId xmlns:p14="http://schemas.microsoft.com/office/powerpoint/2010/main" val="408752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any questions and advertise about the other short courses </a:t>
            </a:r>
          </a:p>
          <a:p>
            <a:r>
              <a:rPr lang="en-GB" dirty="0"/>
              <a:t>How to have an effective branch</a:t>
            </a:r>
          </a:p>
          <a:p>
            <a:r>
              <a:rPr lang="en-GB" dirty="0"/>
              <a:t>How to have an effective union meeting</a:t>
            </a:r>
          </a:p>
          <a:p>
            <a:r>
              <a:rPr lang="en-GB" dirty="0"/>
              <a:t>How to give an effective speech (public Speaking)</a:t>
            </a:r>
          </a:p>
          <a:p>
            <a:r>
              <a:rPr lang="en-GB" dirty="0"/>
              <a:t>How to write an effective motion?? Idea for the future</a:t>
            </a: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23</a:t>
            </a:fld>
            <a:endParaRPr lang="en-GB"/>
          </a:p>
        </p:txBody>
      </p:sp>
    </p:spTree>
    <p:extLst>
      <p:ext uri="{BB962C8B-B14F-4D97-AF65-F5344CB8AC3E}">
        <p14:creationId xmlns:p14="http://schemas.microsoft.com/office/powerpoint/2010/main" val="4002943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0" algn="l">
              <a:spcBef>
                <a:spcPts val="600"/>
              </a:spcBef>
              <a:spcAft>
                <a:spcPts val="600"/>
              </a:spcAf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Chair role . </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The Chair presides at all branch conferences or committee meetings and is responsible for: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1. the proper conduct of the meeting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2. ensuring that business is kept moving</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3. clarifying the issues under discussion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4. ensuring that clear decisions are reached and recorded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br>
              <a:rPr lang="en-GB" sz="800" b="1" dirty="0">
                <a:effectLst/>
                <a:latin typeface="Arial" panose="020B0604020202020204" pitchFamily="34" charset="0"/>
                <a:ea typeface="Times New Roman" panose="02020603050405020304" pitchFamily="18" charset="0"/>
                <a:cs typeface="Times New Roman" panose="02020603050405020304" pitchFamily="18" charset="0"/>
              </a:rPr>
            </a:b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Secretary role</a:t>
            </a:r>
            <a:r>
              <a:rPr lang="en-GB" sz="800" b="1" dirty="0">
                <a:latin typeface="Calibri" panose="020F0502020204030204" pitchFamily="34" charset="0"/>
                <a:ea typeface="Times New Roman" panose="02020603050405020304" pitchFamily="18" charset="0"/>
                <a:cs typeface="Times New Roman" panose="02020603050405020304" pitchFamily="18" charset="0"/>
              </a:rPr>
              <a:t>. </a:t>
            </a:r>
            <a:r>
              <a:rPr lang="en-GB" sz="800" dirty="0">
                <a:effectLst/>
                <a:latin typeface="Arial" panose="020B0604020202020204" pitchFamily="34" charset="0"/>
                <a:ea typeface="Times New Roman" panose="02020603050405020304" pitchFamily="18" charset="0"/>
                <a:cs typeface="Times New Roman" panose="02020603050405020304" pitchFamily="18" charset="0"/>
              </a:rPr>
              <a:t>This is the key role in most branches / sections / sub-sections. The Secretary’s duties include: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1. calling committee meetings, conferences or annual general meetings and making all associated practical arrangements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2. preparing and circulating agendas, minutes and action lists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3. submitting to the committee matters referred to them by Prospect / Bectu headquarters or by any member or body with which the branch is associated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4. during meetings, assisting the President / Chair by presenting information and introducing items for which they are responsible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5. maintaining branch records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6. dealing with correspondence and liaising with Prospect / Bectu headquarters as required</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7. guide the branches development through preparation and implementation of a branch development plan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lgn="l">
              <a:spcBef>
                <a:spcPts val="600"/>
              </a:spcBef>
              <a:spcAft>
                <a:spcPts val="600"/>
              </a:spcAft>
            </a:pPr>
            <a:r>
              <a:rPr lang="en-GB" sz="800" dirty="0">
                <a:effectLst/>
                <a:latin typeface="Arial" panose="020B0604020202020204" pitchFamily="34" charset="0"/>
                <a:ea typeface="Times New Roman" panose="02020603050405020304" pitchFamily="18" charset="0"/>
                <a:cs typeface="Times New Roman" panose="02020603050405020304" pitchFamily="18" charset="0"/>
              </a:rPr>
              <a:t>8. communication with members - circulars / newsletters. Can be delegated to Communications Rep if available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6000"/>
            <a:r>
              <a:rPr lang="en-GB" sz="800" dirty="0">
                <a:effectLst/>
                <a:latin typeface="Arial" panose="020B0604020202020204" pitchFamily="34" charset="0"/>
                <a:ea typeface="Times New Roman" panose="02020603050405020304" pitchFamily="18" charset="0"/>
                <a:cs typeface="Times New Roman" panose="02020603050405020304" pitchFamily="18" charset="0"/>
              </a:rPr>
              <a:t>9. takes responsibility for case management and distributing casework as appropriate</a:t>
            </a:r>
            <a:endParaRPr lang="en-GB" sz="800" dirty="0"/>
          </a:p>
        </p:txBody>
      </p:sp>
      <p:sp>
        <p:nvSpPr>
          <p:cNvPr id="4" name="Slide Number Placeholder 3"/>
          <p:cNvSpPr>
            <a:spLocks noGrp="1"/>
          </p:cNvSpPr>
          <p:nvPr>
            <p:ph type="sldNum" sz="quarter" idx="5"/>
          </p:nvPr>
        </p:nvSpPr>
        <p:spPr/>
        <p:txBody>
          <a:bodyPr/>
          <a:lstStyle/>
          <a:p>
            <a:fld id="{A083ABB3-8087-4878-880E-5CF950A09EE1}" type="slidenum">
              <a:rPr lang="en-GB" smtClean="0"/>
              <a:t>3</a:t>
            </a:fld>
            <a:endParaRPr lang="en-GB"/>
          </a:p>
        </p:txBody>
      </p:sp>
    </p:spTree>
    <p:extLst>
      <p:ext uri="{BB962C8B-B14F-4D97-AF65-F5344CB8AC3E}">
        <p14:creationId xmlns:p14="http://schemas.microsoft.com/office/powerpoint/2010/main" val="170102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Typical types of meetings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Branch meeting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solidFill>
                  <a:srgbClr val="000000"/>
                </a:solidFill>
                <a:effectLst/>
                <a:latin typeface="Arial" panose="020B0604020202020204" pitchFamily="34" charset="0"/>
                <a:ea typeface="Times New Roman" panose="02020603050405020304" pitchFamily="18" charset="0"/>
              </a:rPr>
              <a:t>An example would be where a meeting is called to discuss an issue. A meeting like this is normally open to all branch members and sometimes to non-members too.</a:t>
            </a:r>
            <a:r>
              <a:rPr lang="en-GB" sz="800" b="1" dirty="0">
                <a:solidFill>
                  <a:srgbClr val="000000"/>
                </a:solidFill>
                <a:effectLst/>
                <a:latin typeface="Arial" panose="020B0604020202020204" pitchFamily="34"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AGM (Annual General Meeting)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A specific yearly meeting that members can be elected to be reps and branch posts. It also provides an update on the work the branch has done over the year.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Negotiation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type of meeting could be between delegations from management and a branch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Consultation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type of meeting could be held by reps to ask members opinion on a topic or hosted by the management to look for views on suggested changes affecting the workforce.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1-1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sort of meeting would normally be between a rep and a member about a personal issue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b="1" dirty="0">
                <a:solidFill>
                  <a:srgbClr val="000000"/>
                </a:solidFill>
                <a:effectLst/>
                <a:latin typeface="Arial" panose="020B0604020202020204" pitchFamily="34" charset="0"/>
                <a:ea typeface="Times New Roman" panose="02020603050405020304" pitchFamily="18" charset="0"/>
              </a:rPr>
              <a:t>Working party meeting </a:t>
            </a:r>
            <a:endParaRPr lang="en-GB" sz="800" dirty="0">
              <a:effectLst/>
              <a:latin typeface="Times New Roman" panose="02020603050405020304" pitchFamily="18" charset="0"/>
              <a:ea typeface="Times New Roman" panose="02020603050405020304" pitchFamily="18" charset="0"/>
            </a:endParaRPr>
          </a:p>
          <a:p>
            <a:pPr fontAlgn="base">
              <a:lnSpc>
                <a:spcPct val="115000"/>
              </a:lnSpc>
              <a:spcBef>
                <a:spcPts val="600"/>
              </a:spcBef>
              <a:spcAft>
                <a:spcPts val="600"/>
              </a:spcAft>
            </a:pPr>
            <a:r>
              <a:rPr lang="en-GB" sz="800" dirty="0">
                <a:effectLst/>
                <a:latin typeface="Arial" panose="020B0604020202020204" pitchFamily="34" charset="0"/>
                <a:ea typeface="Times New Roman" panose="02020603050405020304" pitchFamily="18" charset="0"/>
              </a:rPr>
              <a:t>This could be with a group of members or between members and management to come up with options/solutions to a particular problem. </a:t>
            </a:r>
            <a:endParaRPr lang="en-GB" sz="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4</a:t>
            </a:fld>
            <a:endParaRPr lang="en-GB"/>
          </a:p>
        </p:txBody>
      </p:sp>
    </p:spTree>
    <p:extLst>
      <p:ext uri="{BB962C8B-B14F-4D97-AF65-F5344CB8AC3E}">
        <p14:creationId xmlns:p14="http://schemas.microsoft.com/office/powerpoint/2010/main" val="159906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In workplace/external hire (health &amp; safety, fire drills toilets etc) </a:t>
            </a:r>
            <a:endParaRPr lang="en-GB" sz="1800" dirty="0">
              <a:effectLst/>
              <a:latin typeface="Times New Roman" panose="02020603050405020304" pitchFamily="18" charset="0"/>
              <a:ea typeface="Times New Roman" panose="02020603050405020304" pitchFamily="18" charset="0"/>
            </a:endParaRPr>
          </a:p>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Agree the rules of the meeting beforehand – instructed by Branch Chair (hand up to speak for example)</a:t>
            </a:r>
            <a:endParaRPr lang="en-GB" sz="1800" dirty="0">
              <a:effectLst/>
              <a:latin typeface="Times New Roman" panose="02020603050405020304" pitchFamily="18" charset="0"/>
              <a:ea typeface="Times New Roman" panose="02020603050405020304" pitchFamily="18" charset="0"/>
            </a:endParaRPr>
          </a:p>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Set parameters (what the meeting needs to achieve)</a:t>
            </a:r>
            <a:endParaRPr lang="en-GB" sz="1800" dirty="0">
              <a:effectLst/>
              <a:latin typeface="Times New Roman" panose="02020603050405020304" pitchFamily="18" charset="0"/>
              <a:ea typeface="Times New Roman" panose="02020603050405020304" pitchFamily="18" charset="0"/>
            </a:endParaRPr>
          </a:p>
          <a:p>
            <a:pPr marL="342900" lvl="0" indent="-342900" algn="l" fontAlgn="base">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Do's &amp; Don'ts (how those attending are expected to behave)</a:t>
            </a:r>
          </a:p>
        </p:txBody>
      </p:sp>
      <p:sp>
        <p:nvSpPr>
          <p:cNvPr id="4" name="Slide Number Placeholder 3"/>
          <p:cNvSpPr>
            <a:spLocks noGrp="1"/>
          </p:cNvSpPr>
          <p:nvPr>
            <p:ph type="sldNum" sz="quarter" idx="5"/>
          </p:nvPr>
        </p:nvSpPr>
        <p:spPr/>
        <p:txBody>
          <a:bodyPr/>
          <a:lstStyle/>
          <a:p>
            <a:fld id="{A083ABB3-8087-4878-880E-5CF950A09EE1}" type="slidenum">
              <a:rPr lang="en-GB" smtClean="0"/>
              <a:t>5</a:t>
            </a:fld>
            <a:endParaRPr lang="en-GB"/>
          </a:p>
        </p:txBody>
      </p:sp>
    </p:spTree>
    <p:extLst>
      <p:ext uri="{BB962C8B-B14F-4D97-AF65-F5344CB8AC3E}">
        <p14:creationId xmlns:p14="http://schemas.microsoft.com/office/powerpoint/2010/main" val="3923693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the responsibility of all representatives and staff to ensure, to the extent they are able, that this code of conduct is implemented effectively. </a:t>
            </a:r>
          </a:p>
          <a:p>
            <a:r>
              <a:rPr lang="en-GB" dirty="0"/>
              <a:t>Go through slide</a:t>
            </a:r>
          </a:p>
        </p:txBody>
      </p:sp>
      <p:sp>
        <p:nvSpPr>
          <p:cNvPr id="4" name="Slide Number Placeholder 3"/>
          <p:cNvSpPr>
            <a:spLocks noGrp="1"/>
          </p:cNvSpPr>
          <p:nvPr>
            <p:ph type="sldNum" sz="quarter" idx="5"/>
          </p:nvPr>
        </p:nvSpPr>
        <p:spPr/>
        <p:txBody>
          <a:bodyPr/>
          <a:lstStyle/>
          <a:p>
            <a:fld id="{A083ABB3-8087-4878-880E-5CF950A09EE1}" type="slidenum">
              <a:rPr lang="en-GB" smtClean="0"/>
              <a:t>6</a:t>
            </a:fld>
            <a:endParaRPr lang="en-GB"/>
          </a:p>
        </p:txBody>
      </p:sp>
    </p:spTree>
    <p:extLst>
      <p:ext uri="{BB962C8B-B14F-4D97-AF65-F5344CB8AC3E}">
        <p14:creationId xmlns:p14="http://schemas.microsoft.com/office/powerpoint/2010/main" val="143055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407"/>
          </a:xfrm>
        </p:spPr>
        <p:txBody>
          <a:bodyPr/>
          <a:lstStyle/>
          <a:p>
            <a:r>
              <a:rPr lang="en-GB" dirty="0"/>
              <a:t>Go through slide </a:t>
            </a:r>
          </a:p>
        </p:txBody>
      </p:sp>
      <p:sp>
        <p:nvSpPr>
          <p:cNvPr id="4" name="Slide Number Placeholder 3"/>
          <p:cNvSpPr>
            <a:spLocks noGrp="1"/>
          </p:cNvSpPr>
          <p:nvPr>
            <p:ph type="sldNum" sz="quarter" idx="5"/>
          </p:nvPr>
        </p:nvSpPr>
        <p:spPr/>
        <p:txBody>
          <a:bodyPr/>
          <a:lstStyle/>
          <a:p>
            <a:fld id="{A083ABB3-8087-4878-880E-5CF950A09EE1}" type="slidenum">
              <a:rPr lang="en-GB" smtClean="0"/>
              <a:t>7</a:t>
            </a:fld>
            <a:endParaRPr lang="en-GB"/>
          </a:p>
        </p:txBody>
      </p:sp>
    </p:spTree>
    <p:extLst>
      <p:ext uri="{BB962C8B-B14F-4D97-AF65-F5344CB8AC3E}">
        <p14:creationId xmlns:p14="http://schemas.microsoft.com/office/powerpoint/2010/main" val="207351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7407"/>
          </a:xfrm>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Briefly explain that the union rules requires that meeting must be held. The reason for this is to allow democratic process to happen. It is in a branch’s best interest to encourage members to get involved and talk with each other.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8</a:t>
            </a:fld>
            <a:endParaRPr lang="en-GB"/>
          </a:p>
        </p:txBody>
      </p:sp>
    </p:spTree>
    <p:extLst>
      <p:ext uri="{BB962C8B-B14F-4D97-AF65-F5344CB8AC3E}">
        <p14:creationId xmlns:p14="http://schemas.microsoft.com/office/powerpoint/2010/main" val="369571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600"/>
              </a:spcBef>
              <a:spcAft>
                <a:spcPts val="6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Go through the slide may be add an instance that you have had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083ABB3-8087-4878-880E-5CF950A09EE1}" type="slidenum">
              <a:rPr lang="en-GB" smtClean="0"/>
              <a:t>9</a:t>
            </a:fld>
            <a:endParaRPr lang="en-GB"/>
          </a:p>
        </p:txBody>
      </p:sp>
    </p:spTree>
    <p:extLst>
      <p:ext uri="{BB962C8B-B14F-4D97-AF65-F5344CB8AC3E}">
        <p14:creationId xmlns:p14="http://schemas.microsoft.com/office/powerpoint/2010/main" val="353068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3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880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39960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02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0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1F516E-2CDE-45FE-AF1A-763E6F62560E}"/>
              </a:ext>
            </a:extLst>
          </p:cNvPr>
          <p:cNvSpPr txBox="1">
            <a:spLocks/>
          </p:cNvSpPr>
          <p:nvPr/>
        </p:nvSpPr>
        <p:spPr>
          <a:xfrm>
            <a:off x="1484316" y="1336431"/>
            <a:ext cx="7463608" cy="2706180"/>
          </a:xfrm>
          <a:prstGeom prst="rect">
            <a:avLst/>
          </a:prstGeom>
        </p:spPr>
        <p:txBody>
          <a:bodyPr vert="horz" lIns="0" tIns="0" rIns="0" bIns="0" rtlCol="0" anchor="b"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fontAlgn="auto">
              <a:spcAft>
                <a:spcPts val="600"/>
              </a:spcAft>
              <a:buClrTx/>
              <a:buSzTx/>
              <a:tabLst/>
              <a:defRPr/>
            </a:pPr>
            <a:r>
              <a:rPr kumimoji="0" lang="en-US" sz="7200" b="1" i="0" u="none" strike="noStrike" kern="1200" cap="none" spc="0" normalizeH="0" baseline="0" noProof="0" dirty="0">
                <a:ln>
                  <a:noFill/>
                </a:ln>
                <a:solidFill>
                  <a:schemeClr val="tx1"/>
                </a:solidFill>
                <a:effectLst/>
                <a:uLnTx/>
                <a:uFillTx/>
                <a:latin typeface="Arial" charset="0"/>
                <a:ea typeface="Arial" charset="0"/>
                <a:cs typeface="Arial" charset="0"/>
              </a:rPr>
              <a:t>How to…</a:t>
            </a:r>
          </a:p>
          <a:p>
            <a:pPr marL="0" marR="0" lvl="0" indent="0" fontAlgn="auto">
              <a:spcAft>
                <a:spcPts val="600"/>
              </a:spcAft>
              <a:buClrTx/>
              <a:buSzTx/>
              <a:tabLst/>
              <a:defRPr/>
            </a:pPr>
            <a:r>
              <a:rPr kumimoji="0" lang="en-US" sz="3900" b="0" i="0" u="none" strike="noStrike" kern="1200" cap="none" spc="0" normalizeH="0" baseline="0" noProof="0" dirty="0">
                <a:ln>
                  <a:noFill/>
                </a:ln>
                <a:solidFill>
                  <a:schemeClr val="tx1"/>
                </a:solidFill>
                <a:effectLst/>
                <a:uLnTx/>
                <a:uFillTx/>
                <a:latin typeface="Arial" charset="0"/>
                <a:ea typeface="Arial" charset="0"/>
                <a:cs typeface="Arial" charset="0"/>
              </a:rPr>
              <a:t>run an effective union meeting</a:t>
            </a:r>
          </a:p>
        </p:txBody>
      </p:sp>
    </p:spTree>
    <p:extLst>
      <p:ext uri="{BB962C8B-B14F-4D97-AF65-F5344CB8AC3E}">
        <p14:creationId xmlns:p14="http://schemas.microsoft.com/office/powerpoint/2010/main" val="386520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Don’t worry</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a:buClr>
                <a:srgbClr val="FFCB1A"/>
              </a:buClr>
            </a:pPr>
            <a:r>
              <a:rPr lang="en-GB" sz="2400" dirty="0">
                <a:solidFill>
                  <a:schemeClr val="tx1"/>
                </a:solidFill>
                <a:latin typeface="Arial"/>
                <a:cs typeface="Arial"/>
              </a:rPr>
              <a:t>Make sure that the meeting is properly advertised</a:t>
            </a:r>
          </a:p>
          <a:p>
            <a:pPr>
              <a:buClr>
                <a:srgbClr val="FFCB1A"/>
              </a:buClr>
            </a:pPr>
            <a:r>
              <a:rPr lang="en-GB" sz="2400" dirty="0">
                <a:solidFill>
                  <a:schemeClr val="tx1"/>
                </a:solidFill>
                <a:latin typeface="Arial"/>
                <a:cs typeface="Arial"/>
              </a:rPr>
              <a:t>Set simple rules for the meeting so the person chairing </a:t>
            </a:r>
            <a:br>
              <a:rPr lang="en-GB" sz="2400" dirty="0">
                <a:solidFill>
                  <a:schemeClr val="tx1"/>
                </a:solidFill>
                <a:latin typeface="Arial"/>
                <a:cs typeface="Arial"/>
              </a:rPr>
            </a:br>
            <a:r>
              <a:rPr lang="en-GB" sz="2400" dirty="0">
                <a:solidFill>
                  <a:schemeClr val="tx1"/>
                </a:solidFill>
                <a:latin typeface="Arial"/>
                <a:cs typeface="Arial"/>
              </a:rPr>
              <a:t>the meeting can run the meeting smoothly.</a:t>
            </a:r>
          </a:p>
          <a:p>
            <a:pPr>
              <a:buClr>
                <a:srgbClr val="FFCB1A"/>
              </a:buClr>
            </a:pPr>
            <a:r>
              <a:rPr lang="en-GB" sz="2400" dirty="0">
                <a:solidFill>
                  <a:schemeClr val="tx1"/>
                </a:solidFill>
                <a:latin typeface="Arial"/>
                <a:cs typeface="Arial"/>
              </a:rPr>
              <a:t>Always be clear what needs to be achieved at the meeting </a:t>
            </a:r>
            <a:br>
              <a:rPr lang="en-GB" sz="2400" dirty="0">
                <a:solidFill>
                  <a:schemeClr val="tx1"/>
                </a:solidFill>
                <a:latin typeface="Arial"/>
                <a:cs typeface="Arial"/>
              </a:rPr>
            </a:br>
            <a:r>
              <a:rPr lang="en-GB" sz="2400" dirty="0">
                <a:solidFill>
                  <a:schemeClr val="tx1"/>
                </a:solidFill>
                <a:latin typeface="Arial"/>
                <a:cs typeface="Arial"/>
              </a:rPr>
              <a:t>and allow for that to happen</a:t>
            </a:r>
          </a:p>
          <a:p>
            <a:pPr>
              <a:buClr>
                <a:srgbClr val="FFCB1A"/>
              </a:buClr>
            </a:pPr>
            <a:r>
              <a:rPr lang="en-GB" sz="2400" dirty="0">
                <a:solidFill>
                  <a:schemeClr val="tx1"/>
                </a:solidFill>
                <a:latin typeface="Arial"/>
                <a:cs typeface="Arial"/>
              </a:rPr>
              <a:t>Make it clear to those that have attended what they </a:t>
            </a:r>
            <a:br>
              <a:rPr lang="en-GB" sz="2400" dirty="0">
                <a:solidFill>
                  <a:schemeClr val="tx1"/>
                </a:solidFill>
                <a:latin typeface="Arial"/>
                <a:cs typeface="Arial"/>
              </a:rPr>
            </a:br>
            <a:r>
              <a:rPr lang="en-GB" sz="2400" dirty="0">
                <a:solidFill>
                  <a:schemeClr val="tx1"/>
                </a:solidFill>
                <a:latin typeface="Arial"/>
                <a:cs typeface="Arial"/>
              </a:rPr>
              <a:t>have achieved by attending</a:t>
            </a:r>
            <a:endParaRPr lang="en-GB" sz="2000" dirty="0">
              <a:solidFill>
                <a:schemeClr val="tx1"/>
              </a:solidFill>
              <a:latin typeface="Arial"/>
              <a:cs typeface="Arial"/>
            </a:endParaRPr>
          </a:p>
        </p:txBody>
      </p:sp>
    </p:spTree>
    <p:extLst>
      <p:ext uri="{BB962C8B-B14F-4D97-AF65-F5344CB8AC3E}">
        <p14:creationId xmlns:p14="http://schemas.microsoft.com/office/powerpoint/2010/main" val="305376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Preparation</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marL="0" indent="0">
              <a:buNone/>
            </a:pPr>
            <a:r>
              <a:rPr lang="en-GB" sz="2400" dirty="0">
                <a:solidFill>
                  <a:schemeClr val="tx1"/>
                </a:solidFill>
                <a:latin typeface="Arial"/>
                <a:cs typeface="Arial"/>
              </a:rPr>
              <a:t>Do we need a meeting and what is the purpose and objective? </a:t>
            </a:r>
            <a:endParaRPr lang="en-US" sz="2400" dirty="0">
              <a:solidFill>
                <a:schemeClr val="tx1"/>
              </a:solidFill>
              <a:latin typeface="Arial"/>
              <a:cs typeface="Arial"/>
            </a:endParaRPr>
          </a:p>
          <a:p>
            <a:pPr marL="0" indent="0">
              <a:buNone/>
            </a:pPr>
            <a:r>
              <a:rPr lang="en-GB" sz="2400" dirty="0">
                <a:solidFill>
                  <a:schemeClr val="tx1"/>
                </a:solidFill>
                <a:latin typeface="Arial"/>
                <a:cs typeface="Arial"/>
              </a:rPr>
              <a:t>We can check this by answering the questions in this checklist:</a:t>
            </a:r>
          </a:p>
          <a:p>
            <a:pPr>
              <a:spcBef>
                <a:spcPts val="900"/>
              </a:spcBef>
              <a:buClr>
                <a:srgbClr val="FFCB1A"/>
              </a:buClr>
            </a:pPr>
            <a:r>
              <a:rPr lang="en-GB" sz="2400" dirty="0">
                <a:solidFill>
                  <a:schemeClr val="tx1"/>
                </a:solidFill>
                <a:effectLst/>
                <a:latin typeface="Arial"/>
                <a:ea typeface="Times" panose="02020603050405020304" pitchFamily="18" charset="0"/>
                <a:cs typeface="Arial"/>
              </a:rPr>
              <a:t>Have I defined a purpose for the meeting?</a:t>
            </a:r>
          </a:p>
          <a:p>
            <a:pPr>
              <a:buClr>
                <a:srgbClr val="FFCB1A"/>
              </a:buClr>
            </a:pPr>
            <a:r>
              <a:rPr lang="en-GB" sz="2400" dirty="0">
                <a:solidFill>
                  <a:schemeClr val="tx1"/>
                </a:solidFill>
                <a:effectLst/>
                <a:latin typeface="Arial"/>
                <a:ea typeface="Times" panose="02020603050405020304" pitchFamily="18" charset="0"/>
                <a:cs typeface="Arial"/>
              </a:rPr>
              <a:t>How could we benefit </a:t>
            </a:r>
            <a:r>
              <a:rPr lang="en-GB" sz="2400" dirty="0">
                <a:solidFill>
                  <a:schemeClr val="tx1"/>
                </a:solidFill>
                <a:latin typeface="Arial"/>
                <a:ea typeface="Times" panose="02020603050405020304" pitchFamily="18" charset="0"/>
                <a:cs typeface="Arial"/>
              </a:rPr>
              <a:t>by</a:t>
            </a:r>
            <a:r>
              <a:rPr lang="en-GB" sz="2400" dirty="0">
                <a:solidFill>
                  <a:schemeClr val="tx1"/>
                </a:solidFill>
                <a:effectLst/>
                <a:latin typeface="Arial"/>
                <a:ea typeface="Times" panose="02020603050405020304" pitchFamily="18" charset="0"/>
                <a:cs typeface="Arial"/>
              </a:rPr>
              <a:t> having a meeting about this?</a:t>
            </a:r>
          </a:p>
          <a:p>
            <a:pPr>
              <a:buClr>
                <a:srgbClr val="FFCB1A"/>
              </a:buClr>
            </a:pPr>
            <a:r>
              <a:rPr lang="en-GB" sz="2400" dirty="0">
                <a:solidFill>
                  <a:schemeClr val="tx1"/>
                </a:solidFill>
                <a:effectLst/>
                <a:latin typeface="Arial"/>
                <a:ea typeface="Times" panose="02020603050405020304" pitchFamily="18" charset="0"/>
                <a:cs typeface="Arial"/>
              </a:rPr>
              <a:t>Does more than one person need to attend?</a:t>
            </a:r>
          </a:p>
          <a:p>
            <a:pPr>
              <a:buClr>
                <a:srgbClr val="FFCB1A"/>
              </a:buClr>
            </a:pPr>
            <a:r>
              <a:rPr lang="en-GB" sz="2400" dirty="0">
                <a:solidFill>
                  <a:schemeClr val="tx1"/>
                </a:solidFill>
                <a:effectLst/>
                <a:latin typeface="Arial"/>
                <a:ea typeface="Times" panose="02020603050405020304" pitchFamily="18" charset="0"/>
                <a:cs typeface="Arial"/>
              </a:rPr>
              <a:t>Is this </a:t>
            </a:r>
            <a:r>
              <a:rPr lang="en-GB" sz="2400" dirty="0">
                <a:solidFill>
                  <a:schemeClr val="tx1"/>
                </a:solidFill>
                <a:latin typeface="Arial"/>
                <a:ea typeface="Times" panose="02020603050405020304" pitchFamily="18" charset="0"/>
                <a:cs typeface="Arial"/>
              </a:rPr>
              <a:t>an issue</a:t>
            </a:r>
            <a:r>
              <a:rPr lang="en-GB" sz="2400" dirty="0">
                <a:solidFill>
                  <a:schemeClr val="tx1"/>
                </a:solidFill>
                <a:effectLst/>
                <a:latin typeface="Arial"/>
                <a:ea typeface="Times" panose="02020603050405020304" pitchFamily="18" charset="0"/>
                <a:cs typeface="Arial"/>
              </a:rPr>
              <a:t> that would benefit from being discussed,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or is it purely a distribution of information?</a:t>
            </a:r>
          </a:p>
          <a:p>
            <a:pPr>
              <a:buClr>
                <a:srgbClr val="FFCB1A"/>
              </a:buClr>
            </a:pPr>
            <a:r>
              <a:rPr lang="en-GB" sz="2400" dirty="0">
                <a:solidFill>
                  <a:schemeClr val="tx1"/>
                </a:solidFill>
                <a:effectLst/>
                <a:latin typeface="Arial"/>
                <a:ea typeface="Times" panose="02020603050405020304" pitchFamily="18" charset="0"/>
                <a:cs typeface="Arial"/>
              </a:rPr>
              <a:t>What is the desired outcome?</a:t>
            </a:r>
            <a:endParaRPr lang="en-GB" sz="3600" dirty="0">
              <a:solidFill>
                <a:schemeClr val="tx1"/>
              </a:solidFill>
              <a:latin typeface="Arial"/>
              <a:cs typeface="Arial"/>
            </a:endParaRPr>
          </a:p>
        </p:txBody>
      </p:sp>
    </p:spTree>
    <p:extLst>
      <p:ext uri="{BB962C8B-B14F-4D97-AF65-F5344CB8AC3E}">
        <p14:creationId xmlns:p14="http://schemas.microsoft.com/office/powerpoint/2010/main" val="261057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Activity A: Check the </a:t>
            </a:r>
            <a:br>
              <a:rPr lang="en-GB" dirty="0">
                <a:solidFill>
                  <a:schemeClr val="tx1"/>
                </a:solidFill>
              </a:rPr>
            </a:br>
            <a:r>
              <a:rPr lang="en-GB" dirty="0">
                <a:solidFill>
                  <a:schemeClr val="tx1"/>
                </a:solidFill>
              </a:rPr>
              <a:t>purpose of a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Autofit/>
          </a:bodyPr>
          <a:lstStyle/>
          <a:p>
            <a:pPr marL="0" indent="0">
              <a:buNone/>
            </a:pPr>
            <a:r>
              <a:rPr lang="en-GB" sz="2400" dirty="0">
                <a:solidFill>
                  <a:schemeClr val="tx1"/>
                </a:solidFill>
              </a:rPr>
              <a:t>The management have made a pay offer with a couple </a:t>
            </a:r>
            <a:br>
              <a:rPr lang="en-GB" sz="2400" dirty="0">
                <a:solidFill>
                  <a:schemeClr val="tx1"/>
                </a:solidFill>
              </a:rPr>
            </a:br>
            <a:r>
              <a:rPr lang="en-GB" sz="2400" dirty="0">
                <a:solidFill>
                  <a:schemeClr val="tx1"/>
                </a:solidFill>
              </a:rPr>
              <a:t>of conditions. </a:t>
            </a:r>
            <a:r>
              <a:rPr lang="en-GB" sz="2400" b="1" dirty="0">
                <a:solidFill>
                  <a:schemeClr val="tx1"/>
                </a:solidFill>
              </a:rPr>
              <a:t>As Chair, you must decide on which </a:t>
            </a:r>
            <a:br>
              <a:rPr lang="en-GB" sz="2400" b="1" dirty="0">
                <a:solidFill>
                  <a:schemeClr val="tx1"/>
                </a:solidFill>
              </a:rPr>
            </a:br>
            <a:r>
              <a:rPr lang="en-GB" sz="2400" b="1" dirty="0">
                <a:solidFill>
                  <a:schemeClr val="tx1"/>
                </a:solidFill>
              </a:rPr>
              <a:t>course of action to follow next:</a:t>
            </a:r>
          </a:p>
          <a:p>
            <a:pPr marL="514350" indent="-514350">
              <a:buClrTx/>
              <a:buFont typeface="+mj-lt"/>
              <a:buAutoNum type="arabicPeriod"/>
            </a:pPr>
            <a:r>
              <a:rPr lang="en-GB" sz="2400" dirty="0">
                <a:solidFill>
                  <a:schemeClr val="tx1"/>
                </a:solidFill>
              </a:rPr>
              <a:t>Email all the branch members with the offer </a:t>
            </a:r>
            <a:br>
              <a:rPr lang="en-GB" sz="2400" dirty="0">
                <a:solidFill>
                  <a:schemeClr val="tx1"/>
                </a:solidFill>
              </a:rPr>
            </a:br>
            <a:r>
              <a:rPr lang="en-GB" sz="2400" dirty="0">
                <a:solidFill>
                  <a:schemeClr val="tx1"/>
                </a:solidFill>
              </a:rPr>
              <a:t>asking for comment</a:t>
            </a:r>
          </a:p>
          <a:p>
            <a:pPr marL="514350" indent="-514350">
              <a:buClrTx/>
              <a:buFont typeface="+mj-lt"/>
              <a:buAutoNum type="arabicPeriod"/>
            </a:pPr>
            <a:r>
              <a:rPr lang="en-GB" sz="2400" dirty="0">
                <a:solidFill>
                  <a:schemeClr val="tx1"/>
                </a:solidFill>
              </a:rPr>
              <a:t>Call a full branch meeting</a:t>
            </a:r>
          </a:p>
          <a:p>
            <a:pPr marL="514350" indent="-514350">
              <a:buClrTx/>
              <a:buFont typeface="+mj-lt"/>
              <a:buAutoNum type="arabicPeriod"/>
            </a:pPr>
            <a:r>
              <a:rPr lang="en-GB" sz="2400" dirty="0">
                <a:solidFill>
                  <a:schemeClr val="tx1"/>
                </a:solidFill>
              </a:rPr>
              <a:t>Call a committee meeting </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9287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Scheduling a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4"/>
            <a:ext cx="8649874" cy="3390878"/>
          </a:xfrm>
        </p:spPr>
        <p:txBody>
          <a:bodyPr>
            <a:noAutofit/>
          </a:bodyPr>
          <a:lstStyle/>
          <a:p>
            <a:pPr>
              <a:buClr>
                <a:srgbClr val="FFCB1A"/>
              </a:buClr>
              <a:buFont typeface="Arial" panose="020B0604020202020204" pitchFamily="34" charset="0"/>
              <a:buChar char="•"/>
            </a:pPr>
            <a:r>
              <a:rPr lang="en-GB" sz="2400" dirty="0">
                <a:solidFill>
                  <a:schemeClr val="tx1"/>
                </a:solidFill>
                <a:effectLst/>
                <a:latin typeface="Arial"/>
                <a:ea typeface="Times" panose="02020603050405020304" pitchFamily="18" charset="0"/>
                <a:cs typeface="Arial"/>
              </a:rPr>
              <a:t>It is very important that a meeting is scheduled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to allow as many members to attend as possible.</a:t>
            </a:r>
            <a:r>
              <a:rPr lang="en-GB" sz="2400" dirty="0">
                <a:solidFill>
                  <a:schemeClr val="tx1"/>
                </a:solidFill>
                <a:latin typeface="Arial"/>
                <a:ea typeface="Times" panose="02020603050405020304" pitchFamily="18" charset="0"/>
                <a:cs typeface="Arial"/>
              </a:rPr>
              <a:t> </a:t>
            </a:r>
            <a:endParaRPr lang="en-GB" sz="2400" dirty="0">
              <a:solidFill>
                <a:schemeClr val="tx1"/>
              </a:solidFill>
              <a:effectLst/>
              <a:latin typeface="Arial" panose="020B0604020202020204" pitchFamily="34" charset="0"/>
              <a:ea typeface="Times" panose="02020603050405020304" pitchFamily="18" charset="0"/>
            </a:endParaRPr>
          </a:p>
          <a:p>
            <a:pPr lvl="0">
              <a:spcBef>
                <a:spcPts val="900"/>
              </a:spcBef>
              <a:buClr>
                <a:srgbClr val="FFCB1A"/>
              </a:buClr>
              <a:buFont typeface="Arial" panose="020B0604020202020204" pitchFamily="34" charset="0"/>
              <a:buChar char="•"/>
            </a:pPr>
            <a:r>
              <a:rPr lang="en-GB" sz="2400" dirty="0">
                <a:solidFill>
                  <a:schemeClr val="tx1"/>
                </a:solidFill>
                <a:effectLst/>
                <a:latin typeface="Arial"/>
                <a:ea typeface="Times" panose="02020603050405020304" pitchFamily="18" charset="0"/>
                <a:cs typeface="Arial"/>
              </a:rPr>
              <a:t>Allow enough time for discussion and a decision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made on the purpose of the meeting</a:t>
            </a:r>
          </a:p>
          <a:p>
            <a:pPr>
              <a:buClr>
                <a:srgbClr val="FFCB1A"/>
              </a:buClr>
              <a:buFont typeface="Arial" panose="020B0604020202020204" pitchFamily="34" charset="0"/>
              <a:buChar char="•"/>
            </a:pPr>
            <a:r>
              <a:rPr lang="en-GB" sz="2400" dirty="0">
                <a:solidFill>
                  <a:schemeClr val="tx1"/>
                </a:solidFill>
                <a:latin typeface="Arial"/>
                <a:ea typeface="Times" panose="02020603050405020304" pitchFamily="18" charset="0"/>
                <a:cs typeface="Arial"/>
              </a:rPr>
              <a:t>Allow </a:t>
            </a:r>
            <a:r>
              <a:rPr lang="en-GB" sz="2400" dirty="0">
                <a:solidFill>
                  <a:schemeClr val="tx1"/>
                </a:solidFill>
                <a:effectLst/>
                <a:latin typeface="Arial"/>
                <a:ea typeface="Times" panose="02020603050405020304" pitchFamily="18" charset="0"/>
                <a:cs typeface="Arial"/>
              </a:rPr>
              <a:t>enough time after the meeting to be able</a:t>
            </a:r>
            <a:r>
              <a:rPr lang="en-GB" sz="2400" dirty="0">
                <a:solidFill>
                  <a:schemeClr val="tx1"/>
                </a:solidFill>
                <a:latin typeface="Arial"/>
                <a:ea typeface="Times" panose="02020603050405020304" pitchFamily="18" charset="0"/>
                <a:cs typeface="Arial"/>
              </a:rPr>
              <a:t> to</a:t>
            </a:r>
            <a:r>
              <a:rPr lang="en-GB" sz="2400" dirty="0">
                <a:solidFill>
                  <a:schemeClr val="tx1"/>
                </a:solidFill>
                <a:effectLst/>
                <a:latin typeface="Arial"/>
                <a:ea typeface="Times" panose="02020603050405020304" pitchFamily="18" charset="0"/>
                <a:cs typeface="Arial"/>
              </a:rPr>
              <a:t> act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on any decisions</a:t>
            </a:r>
            <a:r>
              <a:rPr lang="en-GB" sz="2400" dirty="0">
                <a:solidFill>
                  <a:schemeClr val="tx1"/>
                </a:solidFill>
                <a:latin typeface="Arial"/>
                <a:ea typeface="Times" panose="02020603050405020304" pitchFamily="18" charset="0"/>
                <a:cs typeface="Arial"/>
              </a:rPr>
              <a:t>,</a:t>
            </a:r>
            <a:r>
              <a:rPr lang="en-GB" sz="2400" dirty="0">
                <a:solidFill>
                  <a:schemeClr val="tx1"/>
                </a:solidFill>
                <a:effectLst/>
                <a:latin typeface="Arial"/>
                <a:ea typeface="Times" panose="02020603050405020304" pitchFamily="18" charset="0"/>
                <a:cs typeface="Arial"/>
              </a:rPr>
              <a:t> </a:t>
            </a:r>
            <a:r>
              <a:rPr lang="en-GB" sz="2400" dirty="0">
                <a:solidFill>
                  <a:schemeClr val="tx1"/>
                </a:solidFill>
                <a:latin typeface="Arial"/>
                <a:ea typeface="Times" panose="02020603050405020304" pitchFamily="18" charset="0"/>
                <a:cs typeface="Arial"/>
              </a:rPr>
              <a:t>particularly </a:t>
            </a:r>
            <a:r>
              <a:rPr lang="en-GB" sz="2400" dirty="0">
                <a:solidFill>
                  <a:schemeClr val="tx1"/>
                </a:solidFill>
                <a:effectLst/>
                <a:latin typeface="Arial"/>
                <a:ea typeface="Times" panose="02020603050405020304" pitchFamily="18" charset="0"/>
                <a:cs typeface="Arial"/>
              </a:rPr>
              <a:t>if there is a time limit for </a:t>
            </a:r>
            <a:br>
              <a:rPr lang="en-GB" sz="2400" dirty="0">
                <a:solidFill>
                  <a:schemeClr val="tx1"/>
                </a:solidFill>
                <a:effectLst/>
                <a:latin typeface="Arial"/>
                <a:ea typeface="Times" panose="02020603050405020304" pitchFamily="18" charset="0"/>
                <a:cs typeface="Arial"/>
              </a:rPr>
            </a:br>
            <a:r>
              <a:rPr lang="en-GB" sz="2400" dirty="0">
                <a:solidFill>
                  <a:schemeClr val="tx1"/>
                </a:solidFill>
                <a:effectLst/>
                <a:latin typeface="Arial"/>
                <a:ea typeface="Times" panose="02020603050405020304" pitchFamily="18" charset="0"/>
                <a:cs typeface="Arial"/>
              </a:rPr>
              <a:t>response to management, for instance.</a:t>
            </a:r>
            <a:r>
              <a:rPr lang="en-GB" sz="2400" dirty="0">
                <a:solidFill>
                  <a:schemeClr val="tx1"/>
                </a:solidFill>
                <a:latin typeface="Arial"/>
                <a:ea typeface="Times" panose="02020603050405020304" pitchFamily="18" charset="0"/>
                <a:cs typeface="Arial"/>
              </a:rPr>
              <a:t> </a:t>
            </a:r>
            <a:endParaRPr lang="en-GB" sz="2400" dirty="0">
              <a:solidFill>
                <a:schemeClr val="tx1"/>
              </a:solidFill>
              <a:effectLst/>
              <a:latin typeface="Arial" panose="020B0604020202020204" pitchFamily="34" charset="0"/>
              <a:ea typeface="Times" panose="02020603050405020304" pitchFamily="18" charset="0"/>
            </a:endParaRPr>
          </a:p>
        </p:txBody>
      </p:sp>
    </p:spTree>
    <p:extLst>
      <p:ext uri="{BB962C8B-B14F-4D97-AF65-F5344CB8AC3E}">
        <p14:creationId xmlns:p14="http://schemas.microsoft.com/office/powerpoint/2010/main" val="358514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225228"/>
            <a:ext cx="7760988" cy="1855765"/>
          </a:xfrm>
        </p:spPr>
        <p:txBody>
          <a:bodyPr>
            <a:normAutofit/>
          </a:bodyPr>
          <a:lstStyle/>
          <a:p>
            <a:r>
              <a:rPr lang="en-GB" dirty="0">
                <a:solidFill>
                  <a:schemeClr val="tx1"/>
                </a:solidFill>
              </a:rPr>
              <a:t>Activity B: What would persuade a member </a:t>
            </a:r>
            <a:br>
              <a:rPr lang="en-GB" dirty="0">
                <a:solidFill>
                  <a:schemeClr val="tx1"/>
                </a:solidFill>
              </a:rPr>
            </a:br>
            <a:r>
              <a:rPr lang="en-GB" dirty="0">
                <a:solidFill>
                  <a:schemeClr val="tx1"/>
                </a:solidFill>
              </a:rPr>
              <a:t>to attend a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199650"/>
            <a:ext cx="8649874" cy="2673340"/>
          </a:xfrm>
        </p:spPr>
        <p:txBody>
          <a:bodyPr>
            <a:noAutofit/>
          </a:bodyPr>
          <a:lstStyle/>
          <a:p>
            <a:pPr marL="0" indent="0">
              <a:buNone/>
            </a:pPr>
            <a:r>
              <a:rPr lang="en-GB" sz="2400" dirty="0">
                <a:solidFill>
                  <a:schemeClr val="tx1"/>
                </a:solidFill>
                <a:effectLst/>
                <a:latin typeface="Arial" panose="020B0604020202020204" pitchFamily="34" charset="0"/>
                <a:ea typeface="Times" panose="02020603050405020304" pitchFamily="18" charset="0"/>
              </a:rPr>
              <a:t>In your breakout groups, discuss what would you could put in your </a:t>
            </a:r>
            <a:br>
              <a:rPr lang="en-GB" sz="2400" dirty="0">
                <a:solidFill>
                  <a:schemeClr val="tx1"/>
                </a:solidFill>
                <a:effectLst/>
                <a:latin typeface="Arial" panose="020B0604020202020204" pitchFamily="34" charset="0"/>
                <a:ea typeface="Times" panose="02020603050405020304" pitchFamily="18" charset="0"/>
              </a:rPr>
            </a:br>
            <a:r>
              <a:rPr lang="en-GB" sz="2400" dirty="0">
                <a:solidFill>
                  <a:schemeClr val="tx1"/>
                </a:solidFill>
                <a:effectLst/>
                <a:latin typeface="Arial" panose="020B0604020202020204" pitchFamily="34" charset="0"/>
                <a:ea typeface="Times" panose="02020603050405020304" pitchFamily="18" charset="0"/>
              </a:rPr>
              <a:t>calling notice to persuade a member to attend the following meeting:</a:t>
            </a:r>
          </a:p>
          <a:p>
            <a:pPr>
              <a:buClr>
                <a:srgbClr val="FFCB1A"/>
              </a:buClr>
              <a:buFont typeface="Arial" panose="020B0604020202020204" pitchFamily="34" charset="0"/>
              <a:buChar char="•"/>
            </a:pPr>
            <a:r>
              <a:rPr lang="en-GB" sz="2400" dirty="0">
                <a:solidFill>
                  <a:schemeClr val="tx1"/>
                </a:solidFill>
              </a:rPr>
              <a:t>Proposed contract changes</a:t>
            </a:r>
          </a:p>
          <a:p>
            <a:pPr>
              <a:buClr>
                <a:srgbClr val="FFCB1A"/>
              </a:buClr>
              <a:buFont typeface="Arial" panose="020B0604020202020204" pitchFamily="34" charset="0"/>
              <a:buChar char="•"/>
            </a:pPr>
            <a:r>
              <a:rPr lang="en-GB" sz="2400" dirty="0">
                <a:solidFill>
                  <a:schemeClr val="tx1"/>
                </a:solidFill>
              </a:rPr>
              <a:t>Annual General Meeting (AGM)</a:t>
            </a:r>
          </a:p>
          <a:p>
            <a:pPr>
              <a:buClr>
                <a:srgbClr val="FFCB1A"/>
              </a:buClr>
              <a:buFont typeface="Arial" panose="020B0604020202020204" pitchFamily="34" charset="0"/>
              <a:buChar char="•"/>
            </a:pPr>
            <a:r>
              <a:rPr lang="en-GB" sz="2400" dirty="0">
                <a:solidFill>
                  <a:schemeClr val="tx1"/>
                </a:solidFill>
              </a:rPr>
              <a:t>Submission of the union’s annual pay claim</a:t>
            </a:r>
          </a:p>
          <a:p>
            <a:pPr>
              <a:buClr>
                <a:srgbClr val="FFCB1A"/>
              </a:buClr>
              <a:buFont typeface="Arial" panose="020B0604020202020204" pitchFamily="34" charset="0"/>
              <a:buChar char="•"/>
            </a:pPr>
            <a:r>
              <a:rPr lang="en-GB" sz="2400" dirty="0">
                <a:solidFill>
                  <a:schemeClr val="tx1"/>
                </a:solidFill>
              </a:rPr>
              <a:t>Equality, diversity and inclusion in the workplace</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333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During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4"/>
            <a:ext cx="8649874" cy="3390878"/>
          </a:xfrm>
        </p:spPr>
        <p:txBody>
          <a:bodyPr>
            <a:noAutofit/>
          </a:bodyPr>
          <a:lstStyle/>
          <a:p>
            <a:pPr marL="0" indent="0">
              <a:buClrTx/>
              <a:buNone/>
            </a:pPr>
            <a:r>
              <a:rPr lang="en-GB" sz="2400" dirty="0">
                <a:solidFill>
                  <a:schemeClr val="tx1"/>
                </a:solidFill>
                <a:latin typeface="Arial"/>
                <a:cs typeface="Arial"/>
              </a:rPr>
              <a:t>The chair has the responsibility to:</a:t>
            </a:r>
          </a:p>
          <a:p>
            <a:pPr>
              <a:buClr>
                <a:srgbClr val="FFCB1A"/>
              </a:buClr>
            </a:pPr>
            <a:r>
              <a:rPr lang="en-GB" sz="2400" dirty="0">
                <a:solidFill>
                  <a:schemeClr val="tx1"/>
                </a:solidFill>
                <a:latin typeface="Arial"/>
                <a:cs typeface="Arial"/>
              </a:rPr>
              <a:t>agree or remind everyone of the branch by-laws/</a:t>
            </a:r>
            <a:br>
              <a:rPr lang="en-GB" sz="2400" dirty="0">
                <a:solidFill>
                  <a:schemeClr val="tx1"/>
                </a:solidFill>
                <a:latin typeface="Arial"/>
                <a:cs typeface="Arial"/>
              </a:rPr>
            </a:br>
            <a:r>
              <a:rPr lang="en-GB" sz="2400" dirty="0">
                <a:solidFill>
                  <a:schemeClr val="tx1"/>
                </a:solidFill>
                <a:latin typeface="Arial"/>
                <a:cs typeface="Arial"/>
              </a:rPr>
              <a:t>agreed etiquette</a:t>
            </a:r>
            <a:endParaRPr lang="en-GB" sz="2400" dirty="0">
              <a:solidFill>
                <a:schemeClr val="tx1"/>
              </a:solidFill>
              <a:cs typeface="Arial"/>
            </a:endParaRPr>
          </a:p>
          <a:p>
            <a:pPr>
              <a:buClr>
                <a:srgbClr val="FFCB1A"/>
              </a:buClr>
            </a:pPr>
            <a:r>
              <a:rPr lang="en-GB" sz="2400" dirty="0">
                <a:solidFill>
                  <a:schemeClr val="tx1"/>
                </a:solidFill>
                <a:latin typeface="Arial"/>
                <a:cs typeface="Arial"/>
              </a:rPr>
              <a:t>keep the structure of the meeting (stick to the agenda)</a:t>
            </a:r>
          </a:p>
          <a:p>
            <a:pPr>
              <a:buClr>
                <a:srgbClr val="FFCB1A"/>
              </a:buClr>
            </a:pPr>
            <a:r>
              <a:rPr lang="en-GB" sz="2400" dirty="0">
                <a:solidFill>
                  <a:schemeClr val="tx1"/>
                </a:solidFill>
                <a:latin typeface="Arial"/>
                <a:cs typeface="Arial"/>
              </a:rPr>
              <a:t>achieve the reason for the meeting</a:t>
            </a:r>
          </a:p>
          <a:p>
            <a:pPr>
              <a:buClr>
                <a:srgbClr val="FFCB1A"/>
              </a:buClr>
            </a:pPr>
            <a:r>
              <a:rPr lang="en-GB" sz="2400" dirty="0">
                <a:solidFill>
                  <a:schemeClr val="tx1"/>
                </a:solidFill>
                <a:latin typeface="Arial"/>
                <a:cs typeface="Arial"/>
              </a:rPr>
              <a:t>control the participants at the meeting</a:t>
            </a:r>
          </a:p>
        </p:txBody>
      </p:sp>
    </p:spTree>
    <p:extLst>
      <p:ext uri="{BB962C8B-B14F-4D97-AF65-F5344CB8AC3E}">
        <p14:creationId xmlns:p14="http://schemas.microsoft.com/office/powerpoint/2010/main" val="300568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The structure </a:t>
            </a:r>
            <a:br>
              <a:rPr lang="en-GB" dirty="0">
                <a:solidFill>
                  <a:schemeClr val="tx1"/>
                </a:solidFill>
              </a:rPr>
            </a:br>
            <a:r>
              <a:rPr lang="en-GB" dirty="0">
                <a:solidFill>
                  <a:schemeClr val="tx1"/>
                </a:solidFill>
              </a:rPr>
              <a:t>of the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371758"/>
            <a:ext cx="8649874" cy="3005434"/>
          </a:xfrm>
        </p:spPr>
        <p:txBody>
          <a:bodyPr>
            <a:noAutofit/>
          </a:bodyPr>
          <a:lstStyle/>
          <a:p>
            <a:pPr>
              <a:spcBef>
                <a:spcPts val="400"/>
              </a:spcBef>
              <a:buClr>
                <a:srgbClr val="FFCB1A"/>
              </a:buClr>
            </a:pPr>
            <a:r>
              <a:rPr lang="en-GB" sz="2400" dirty="0">
                <a:solidFill>
                  <a:schemeClr val="tx1"/>
                </a:solidFill>
              </a:rPr>
              <a:t>Opening and introductions</a:t>
            </a:r>
          </a:p>
          <a:p>
            <a:pPr>
              <a:spcBef>
                <a:spcPts val="400"/>
              </a:spcBef>
              <a:buClr>
                <a:srgbClr val="FFCB1A"/>
              </a:buClr>
            </a:pPr>
            <a:r>
              <a:rPr lang="en-GB" sz="2400" dirty="0">
                <a:solidFill>
                  <a:schemeClr val="tx1"/>
                </a:solidFill>
              </a:rPr>
              <a:t>Business of the meeting</a:t>
            </a:r>
          </a:p>
          <a:p>
            <a:pPr>
              <a:spcBef>
                <a:spcPts val="400"/>
              </a:spcBef>
              <a:buClr>
                <a:srgbClr val="FFCB1A"/>
              </a:buClr>
            </a:pPr>
            <a:r>
              <a:rPr lang="en-GB" sz="2400" dirty="0">
                <a:solidFill>
                  <a:schemeClr val="tx1"/>
                </a:solidFill>
              </a:rPr>
              <a:t>Closure</a:t>
            </a:r>
          </a:p>
          <a:p>
            <a:pPr marL="0" indent="0">
              <a:lnSpc>
                <a:spcPct val="200000"/>
              </a:lnSpc>
              <a:spcBef>
                <a:spcPts val="400"/>
              </a:spcBef>
              <a:buClrTx/>
              <a:buNone/>
            </a:pPr>
            <a:r>
              <a:rPr lang="en-GB" sz="2400" b="1" dirty="0">
                <a:solidFill>
                  <a:schemeClr val="tx1"/>
                </a:solidFill>
              </a:rPr>
              <a:t>The business of the meeting must achieve:</a:t>
            </a:r>
          </a:p>
          <a:p>
            <a:pPr>
              <a:spcBef>
                <a:spcPts val="400"/>
              </a:spcBef>
              <a:buClr>
                <a:srgbClr val="FFCB1A"/>
              </a:buClr>
            </a:pPr>
            <a:r>
              <a:rPr lang="en-GB" sz="2400" dirty="0">
                <a:solidFill>
                  <a:schemeClr val="tx1"/>
                </a:solidFill>
              </a:rPr>
              <a:t>allow for discussion</a:t>
            </a:r>
          </a:p>
          <a:p>
            <a:pPr>
              <a:spcBef>
                <a:spcPts val="400"/>
              </a:spcBef>
              <a:buClr>
                <a:srgbClr val="FFCB1A"/>
              </a:buClr>
            </a:pPr>
            <a:r>
              <a:rPr lang="en-GB" sz="2400" dirty="0">
                <a:solidFill>
                  <a:schemeClr val="tx1"/>
                </a:solidFill>
              </a:rPr>
              <a:t>allow opinions to be expressed</a:t>
            </a:r>
          </a:p>
          <a:p>
            <a:pPr>
              <a:spcBef>
                <a:spcPts val="400"/>
              </a:spcBef>
              <a:buClr>
                <a:srgbClr val="FFCB1A"/>
              </a:buClr>
            </a:pPr>
            <a:r>
              <a:rPr lang="en-GB" sz="2400" dirty="0">
                <a:solidFill>
                  <a:schemeClr val="tx1"/>
                </a:solidFill>
              </a:rPr>
              <a:t>objectives reached</a:t>
            </a:r>
          </a:p>
          <a:p>
            <a:pPr>
              <a:spcBef>
                <a:spcPts val="400"/>
              </a:spcBef>
              <a:buClr>
                <a:srgbClr val="FFCB1A"/>
              </a:buClr>
            </a:pPr>
            <a:r>
              <a:rPr lang="en-GB" sz="2400" dirty="0">
                <a:solidFill>
                  <a:schemeClr val="tx1"/>
                </a:solidFill>
              </a:rPr>
              <a:t>decisions made</a:t>
            </a:r>
            <a:endParaRPr lang="en-GB" sz="2000" dirty="0">
              <a:solidFill>
                <a:schemeClr val="tx1"/>
              </a:solidFill>
            </a:endParaRP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140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Opening and </a:t>
            </a:r>
            <a:br>
              <a:rPr lang="en-GB" dirty="0">
                <a:solidFill>
                  <a:schemeClr val="tx1"/>
                </a:solidFill>
              </a:rPr>
            </a:br>
            <a:r>
              <a:rPr lang="en-GB" dirty="0">
                <a:solidFill>
                  <a:schemeClr val="tx1"/>
                </a:solidFill>
              </a:rPr>
              <a:t>introductions</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Autofit/>
          </a:bodyPr>
          <a:lstStyle/>
          <a:p>
            <a:pPr>
              <a:buClr>
                <a:srgbClr val="FFCB1A"/>
              </a:buClr>
            </a:pPr>
            <a:r>
              <a:rPr lang="en-GB" sz="2400" dirty="0">
                <a:solidFill>
                  <a:schemeClr val="tx1"/>
                </a:solidFill>
              </a:rPr>
              <a:t>Make sure everyone feels welcome</a:t>
            </a:r>
          </a:p>
          <a:p>
            <a:pPr>
              <a:buClr>
                <a:srgbClr val="FFCB1A"/>
              </a:buClr>
            </a:pPr>
            <a:r>
              <a:rPr lang="en-GB" sz="2400" dirty="0">
                <a:solidFill>
                  <a:schemeClr val="tx1"/>
                </a:solidFill>
              </a:rPr>
              <a:t>Make sure everyone has an agenda </a:t>
            </a:r>
          </a:p>
          <a:p>
            <a:pPr>
              <a:buClr>
                <a:srgbClr val="FFCB1A"/>
              </a:buClr>
            </a:pPr>
            <a:r>
              <a:rPr lang="en-GB" sz="2400" dirty="0">
                <a:solidFill>
                  <a:schemeClr val="tx1"/>
                </a:solidFill>
              </a:rPr>
              <a:t>Introduce yourself and other speakers</a:t>
            </a:r>
          </a:p>
          <a:p>
            <a:pPr>
              <a:buClr>
                <a:srgbClr val="FFCB1A"/>
              </a:buClr>
            </a:pPr>
            <a:r>
              <a:rPr lang="en-GB" sz="2400" dirty="0">
                <a:solidFill>
                  <a:schemeClr val="tx1"/>
                </a:solidFill>
              </a:rPr>
              <a:t>Tell everyone what the meeting is about</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964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336323"/>
            <a:ext cx="7760988" cy="984535"/>
          </a:xfrm>
        </p:spPr>
        <p:txBody>
          <a:bodyPr/>
          <a:lstStyle/>
          <a:p>
            <a:r>
              <a:rPr lang="en-GB" dirty="0">
                <a:solidFill>
                  <a:schemeClr val="tx1"/>
                </a:solidFill>
              </a:rPr>
              <a:t>Running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1699417"/>
            <a:ext cx="8649874" cy="3459165"/>
          </a:xfrm>
        </p:spPr>
        <p:txBody>
          <a:bodyPr>
            <a:noAutofit/>
          </a:bodyPr>
          <a:lstStyle/>
          <a:p>
            <a:pPr marL="0" indent="0">
              <a:buClrTx/>
              <a:buNone/>
            </a:pPr>
            <a:r>
              <a:rPr lang="en-GB" sz="2400" dirty="0">
                <a:solidFill>
                  <a:schemeClr val="tx1"/>
                </a:solidFill>
                <a:latin typeface="Arial"/>
                <a:cs typeface="Arial"/>
              </a:rPr>
              <a:t>Set some rules for the meeting</a:t>
            </a:r>
          </a:p>
          <a:p>
            <a:pPr>
              <a:buClr>
                <a:srgbClr val="FFCB1A"/>
              </a:buClr>
            </a:pPr>
            <a:r>
              <a:rPr lang="en-GB" sz="2400" dirty="0">
                <a:solidFill>
                  <a:schemeClr val="tx1"/>
                </a:solidFill>
                <a:latin typeface="Arial"/>
                <a:cs typeface="Arial"/>
              </a:rPr>
              <a:t>Ask people to speak through the chair</a:t>
            </a:r>
          </a:p>
          <a:p>
            <a:pPr>
              <a:buClr>
                <a:srgbClr val="FFCB1A"/>
              </a:buClr>
            </a:pPr>
            <a:r>
              <a:rPr lang="en-GB" sz="2400" dirty="0">
                <a:solidFill>
                  <a:schemeClr val="tx1"/>
                </a:solidFill>
                <a:latin typeface="Arial"/>
                <a:cs typeface="Arial"/>
              </a:rPr>
              <a:t>Don’t interrupt other people</a:t>
            </a:r>
          </a:p>
          <a:p>
            <a:pPr>
              <a:buClr>
                <a:srgbClr val="FFCB1A"/>
              </a:buClr>
            </a:pPr>
            <a:r>
              <a:rPr lang="en-GB" sz="2400" dirty="0">
                <a:solidFill>
                  <a:schemeClr val="tx1"/>
                </a:solidFill>
                <a:latin typeface="Arial"/>
                <a:cs typeface="Arial"/>
              </a:rPr>
              <a:t>Stick to the item on the agenda</a:t>
            </a:r>
          </a:p>
          <a:p>
            <a:pPr>
              <a:buClr>
                <a:srgbClr val="FFCB1A"/>
              </a:buClr>
            </a:pPr>
            <a:r>
              <a:rPr lang="en-GB" sz="2400" dirty="0">
                <a:solidFill>
                  <a:schemeClr val="tx1"/>
                </a:solidFill>
                <a:latin typeface="Arial"/>
                <a:cs typeface="Arial"/>
              </a:rPr>
              <a:t>Don’t talk amongst each other</a:t>
            </a:r>
          </a:p>
          <a:p>
            <a:pPr>
              <a:buClr>
                <a:srgbClr val="FFCB1A"/>
              </a:buClr>
            </a:pPr>
            <a:r>
              <a:rPr lang="en-GB" sz="2400" dirty="0">
                <a:solidFill>
                  <a:schemeClr val="tx1"/>
                </a:solidFill>
                <a:latin typeface="Arial"/>
                <a:cs typeface="Arial"/>
              </a:rPr>
              <a:t>Respect other people’s views</a:t>
            </a:r>
          </a:p>
          <a:p>
            <a:pPr>
              <a:buClr>
                <a:srgbClr val="FFCB1A"/>
              </a:buClr>
            </a:pPr>
            <a:r>
              <a:rPr lang="en-GB" sz="2400" dirty="0">
                <a:solidFill>
                  <a:schemeClr val="tx1"/>
                </a:solidFill>
                <a:latin typeface="Arial"/>
                <a:cs typeface="Arial"/>
              </a:rPr>
              <a:t>Keep contributions short and to the point</a:t>
            </a:r>
          </a:p>
          <a:p>
            <a:pPr>
              <a:buClr>
                <a:srgbClr val="FFCB1A"/>
              </a:buClr>
            </a:pPr>
            <a:r>
              <a:rPr lang="en-GB" sz="2400" dirty="0">
                <a:solidFill>
                  <a:schemeClr val="tx1"/>
                </a:solidFill>
                <a:latin typeface="Arial"/>
                <a:cs typeface="Arial"/>
              </a:rPr>
              <a:t>Start and finish the meeting on time</a:t>
            </a:r>
            <a:endParaRPr lang="en-GB" sz="2000" dirty="0">
              <a:solidFill>
                <a:schemeClr val="tx1"/>
              </a:solidFill>
              <a:latin typeface="Arial"/>
              <a:cs typeface="Arial"/>
            </a:endParaRPr>
          </a:p>
        </p:txBody>
      </p:sp>
    </p:spTree>
    <p:extLst>
      <p:ext uri="{BB962C8B-B14F-4D97-AF65-F5344CB8AC3E}">
        <p14:creationId xmlns:p14="http://schemas.microsoft.com/office/powerpoint/2010/main" val="346366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800179" y="233769"/>
            <a:ext cx="8290812" cy="1041119"/>
          </a:xfrm>
        </p:spPr>
        <p:txBody>
          <a:bodyPr>
            <a:normAutofit/>
          </a:bodyPr>
          <a:lstStyle/>
          <a:p>
            <a:r>
              <a:rPr lang="en-GB" dirty="0">
                <a:solidFill>
                  <a:schemeClr val="tx1"/>
                </a:solidFill>
              </a:rPr>
              <a:t>Getting through the business</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633967" y="1559596"/>
            <a:ext cx="9331668" cy="3153564"/>
          </a:xfrm>
        </p:spPr>
        <p:txBody>
          <a:bodyPr>
            <a:noAutofit/>
          </a:bodyPr>
          <a:lstStyle/>
          <a:p>
            <a:pPr>
              <a:buClr>
                <a:srgbClr val="FFCB1A"/>
              </a:buClr>
            </a:pPr>
            <a:r>
              <a:rPr lang="en-GB" sz="2400" dirty="0">
                <a:solidFill>
                  <a:schemeClr val="tx1"/>
                </a:solidFill>
              </a:rPr>
              <a:t>Have a clear agenda with rough timings</a:t>
            </a:r>
          </a:p>
          <a:p>
            <a:pPr>
              <a:buClr>
                <a:srgbClr val="FFCB1A"/>
              </a:buClr>
            </a:pPr>
            <a:r>
              <a:rPr lang="en-GB" sz="2400" dirty="0">
                <a:solidFill>
                  <a:schemeClr val="tx1"/>
                </a:solidFill>
              </a:rPr>
              <a:t>Someone briefly introduces each agenda</a:t>
            </a:r>
          </a:p>
          <a:p>
            <a:pPr>
              <a:buClr>
                <a:srgbClr val="FFCB1A"/>
              </a:buClr>
            </a:pPr>
            <a:r>
              <a:rPr lang="en-GB" sz="2400" dirty="0">
                <a:solidFill>
                  <a:schemeClr val="tx1"/>
                </a:solidFill>
              </a:rPr>
              <a:t>The chair should take time to go over the issues and explain why they are being discussed</a:t>
            </a:r>
          </a:p>
          <a:p>
            <a:pPr>
              <a:buClr>
                <a:srgbClr val="FFCB1A"/>
              </a:buClr>
            </a:pPr>
            <a:r>
              <a:rPr lang="en-GB" sz="2400" dirty="0">
                <a:solidFill>
                  <a:schemeClr val="tx1"/>
                </a:solidFill>
              </a:rPr>
              <a:t>The chair should always keep an eye on the time and move items on if necessary</a:t>
            </a:r>
          </a:p>
          <a:p>
            <a:pPr>
              <a:buClr>
                <a:srgbClr val="FFCB1A"/>
              </a:buClr>
            </a:pPr>
            <a:r>
              <a:rPr lang="en-GB" sz="2400" dirty="0">
                <a:solidFill>
                  <a:schemeClr val="tx1"/>
                </a:solidFill>
              </a:rPr>
              <a:t>Stick to the agenda item under discussion</a:t>
            </a:r>
          </a:p>
          <a:p>
            <a:pPr>
              <a:buClr>
                <a:srgbClr val="FFCB1A"/>
              </a:buClr>
            </a:pPr>
            <a:r>
              <a:rPr lang="en-GB" sz="2400" dirty="0">
                <a:solidFill>
                  <a:schemeClr val="tx1"/>
                </a:solidFill>
              </a:rPr>
              <a:t>Stop private conversations and asides as soon as they start</a:t>
            </a:r>
          </a:p>
          <a:p>
            <a:pPr>
              <a:buClr>
                <a:srgbClr val="FFCB1A"/>
              </a:buClr>
            </a:pPr>
            <a:r>
              <a:rPr lang="en-GB" sz="2400" dirty="0">
                <a:solidFill>
                  <a:schemeClr val="tx1"/>
                </a:solidFill>
              </a:rPr>
              <a:t>The chair should tell the meeting what decisions need to be made and why, </a:t>
            </a:r>
            <a:r>
              <a:rPr lang="en-GB" sz="2400" dirty="0" err="1">
                <a:solidFill>
                  <a:schemeClr val="tx1"/>
                </a:solidFill>
              </a:rPr>
              <a:t>eg</a:t>
            </a:r>
            <a:r>
              <a:rPr lang="en-GB" sz="2400" dirty="0">
                <a:solidFill>
                  <a:schemeClr val="tx1"/>
                </a:solidFill>
              </a:rPr>
              <a:t> “I’m going to give this discussion                        another five minutes and then draw it to a close.”</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7880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5E8-F9E3-4D90-8CA8-A2A361B927F2}"/>
              </a:ext>
            </a:extLst>
          </p:cNvPr>
          <p:cNvSpPr>
            <a:spLocks noGrp="1"/>
          </p:cNvSpPr>
          <p:nvPr>
            <p:ph type="title"/>
          </p:nvPr>
        </p:nvSpPr>
        <p:spPr>
          <a:xfrm>
            <a:off x="1025466" y="558514"/>
            <a:ext cx="7760988" cy="984535"/>
          </a:xfrm>
        </p:spPr>
        <p:txBody>
          <a:bodyPr/>
          <a:lstStyle/>
          <a:p>
            <a:r>
              <a:rPr lang="en-GB" dirty="0">
                <a:solidFill>
                  <a:schemeClr val="tx1"/>
                </a:solidFill>
              </a:rPr>
              <a:t>Learning outcomes</a:t>
            </a:r>
          </a:p>
        </p:txBody>
      </p:sp>
      <p:sp>
        <p:nvSpPr>
          <p:cNvPr id="3" name="Content Placeholder 2">
            <a:extLst>
              <a:ext uri="{FF2B5EF4-FFF2-40B4-BE49-F238E27FC236}">
                <a16:creationId xmlns:a16="http://schemas.microsoft.com/office/drawing/2014/main" id="{129D0ADA-A8F9-4242-8BEE-804A50C02E0C}"/>
              </a:ext>
            </a:extLst>
          </p:cNvPr>
          <p:cNvSpPr>
            <a:spLocks noGrp="1"/>
          </p:cNvSpPr>
          <p:nvPr>
            <p:ph idx="1"/>
          </p:nvPr>
        </p:nvSpPr>
        <p:spPr>
          <a:xfrm>
            <a:off x="1025466" y="2088943"/>
            <a:ext cx="7888289" cy="3459165"/>
          </a:xfrm>
        </p:spPr>
        <p:txBody>
          <a:bodyPr/>
          <a:lstStyle/>
          <a:p>
            <a:pPr>
              <a:buClr>
                <a:srgbClr val="FFCB1A"/>
              </a:buClr>
            </a:pPr>
            <a:r>
              <a:rPr lang="en-GB" dirty="0">
                <a:solidFill>
                  <a:schemeClr val="tx1"/>
                </a:solidFill>
              </a:rPr>
              <a:t>To be able to prepare for the meeting</a:t>
            </a:r>
          </a:p>
          <a:p>
            <a:pPr>
              <a:buClr>
                <a:srgbClr val="FFCB1A"/>
              </a:buClr>
            </a:pPr>
            <a:r>
              <a:rPr lang="en-GB" dirty="0">
                <a:solidFill>
                  <a:schemeClr val="tx1"/>
                </a:solidFill>
              </a:rPr>
              <a:t>To be able to encourage meeting attendance</a:t>
            </a:r>
          </a:p>
          <a:p>
            <a:pPr>
              <a:buClr>
                <a:srgbClr val="FFCB1A"/>
              </a:buClr>
            </a:pPr>
            <a:r>
              <a:rPr lang="en-GB" dirty="0">
                <a:solidFill>
                  <a:schemeClr val="tx1"/>
                </a:solidFill>
              </a:rPr>
              <a:t>To be able to reach the objective </a:t>
            </a:r>
            <a:br>
              <a:rPr lang="en-GB" dirty="0">
                <a:solidFill>
                  <a:schemeClr val="tx1"/>
                </a:solidFill>
              </a:rPr>
            </a:br>
            <a:r>
              <a:rPr lang="en-GB" dirty="0">
                <a:solidFill>
                  <a:schemeClr val="tx1"/>
                </a:solidFill>
              </a:rPr>
              <a:t>of the meeting</a:t>
            </a:r>
          </a:p>
          <a:p>
            <a:pPr>
              <a:buClr>
                <a:srgbClr val="FFCB1A"/>
              </a:buClr>
            </a:pPr>
            <a:r>
              <a:rPr lang="en-GB" dirty="0">
                <a:solidFill>
                  <a:schemeClr val="tx1"/>
                </a:solidFill>
              </a:rPr>
              <a:t>To know what to do about disruptions </a:t>
            </a:r>
            <a:br>
              <a:rPr lang="en-GB" dirty="0">
                <a:solidFill>
                  <a:schemeClr val="tx1"/>
                </a:solidFill>
              </a:rPr>
            </a:br>
            <a:r>
              <a:rPr lang="en-GB" dirty="0">
                <a:solidFill>
                  <a:schemeClr val="tx1"/>
                </a:solidFill>
              </a:rPr>
              <a:t>in a meeting</a:t>
            </a:r>
          </a:p>
        </p:txBody>
      </p:sp>
    </p:spTree>
    <p:extLst>
      <p:ext uri="{BB962C8B-B14F-4D97-AF65-F5344CB8AC3E}">
        <p14:creationId xmlns:p14="http://schemas.microsoft.com/office/powerpoint/2010/main" val="271067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Remember:</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a:buClr>
                <a:srgbClr val="FFCB1A"/>
              </a:buClr>
            </a:pPr>
            <a:r>
              <a:rPr lang="en-GB" sz="2400" dirty="0">
                <a:solidFill>
                  <a:schemeClr val="tx1"/>
                </a:solidFill>
                <a:latin typeface="Arial"/>
                <a:cs typeface="Arial"/>
              </a:rPr>
              <a:t>The Chair and other committee members shouldn’t use </a:t>
            </a:r>
            <a:br>
              <a:rPr lang="en-GB" sz="2400" dirty="0">
                <a:solidFill>
                  <a:schemeClr val="tx1"/>
                </a:solidFill>
                <a:latin typeface="Arial"/>
                <a:cs typeface="Arial"/>
              </a:rPr>
            </a:br>
            <a:r>
              <a:rPr lang="en-GB" sz="2400" dirty="0">
                <a:solidFill>
                  <a:schemeClr val="tx1"/>
                </a:solidFill>
                <a:latin typeface="Arial"/>
                <a:cs typeface="Arial"/>
              </a:rPr>
              <a:t>their position as an opportunity to impose their views.</a:t>
            </a:r>
          </a:p>
          <a:p>
            <a:pPr>
              <a:buClr>
                <a:srgbClr val="FFCB1A"/>
              </a:buClr>
            </a:pPr>
            <a:r>
              <a:rPr lang="en-GB" sz="2400" dirty="0">
                <a:solidFill>
                  <a:schemeClr val="tx1"/>
                </a:solidFill>
                <a:latin typeface="Arial"/>
                <a:cs typeface="Arial"/>
              </a:rPr>
              <a:t>The Chair is there to facilitate the meeting, not dominate it.</a:t>
            </a:r>
          </a:p>
          <a:p>
            <a:pPr>
              <a:buClr>
                <a:srgbClr val="FFCB1A"/>
              </a:buClr>
            </a:pPr>
            <a:r>
              <a:rPr lang="en-GB" sz="2400" dirty="0">
                <a:solidFill>
                  <a:schemeClr val="tx1"/>
                </a:solidFill>
                <a:latin typeface="Arial"/>
                <a:cs typeface="Arial"/>
              </a:rPr>
              <a:t>Listen to other people.</a:t>
            </a:r>
          </a:p>
          <a:p>
            <a:pPr>
              <a:buClr>
                <a:srgbClr val="FFCB1A"/>
              </a:buClr>
            </a:pPr>
            <a:r>
              <a:rPr lang="en-GB" sz="2400" dirty="0">
                <a:solidFill>
                  <a:schemeClr val="tx1"/>
                </a:solidFill>
                <a:latin typeface="Arial"/>
                <a:cs typeface="Arial"/>
              </a:rPr>
              <a:t>Make sure all viewpoints get heard – including those </a:t>
            </a:r>
            <a:br>
              <a:rPr lang="en-GB" sz="2400" dirty="0">
                <a:solidFill>
                  <a:schemeClr val="tx1"/>
                </a:solidFill>
                <a:latin typeface="Arial"/>
                <a:cs typeface="Arial"/>
              </a:rPr>
            </a:br>
            <a:r>
              <a:rPr lang="en-GB" sz="2400" dirty="0">
                <a:solidFill>
                  <a:schemeClr val="tx1"/>
                </a:solidFill>
                <a:latin typeface="Arial"/>
                <a:cs typeface="Arial"/>
              </a:rPr>
              <a:t>you disagree with.</a:t>
            </a:r>
          </a:p>
          <a:p>
            <a:pPr>
              <a:buClr>
                <a:srgbClr val="FFCB1A"/>
              </a:buClr>
            </a:pPr>
            <a:r>
              <a:rPr lang="en-GB" sz="2400" dirty="0">
                <a:solidFill>
                  <a:schemeClr val="tx1"/>
                </a:solidFill>
                <a:latin typeface="Arial"/>
                <a:cs typeface="Arial"/>
              </a:rPr>
              <a:t>The chair should not be under-assertive. Members will </a:t>
            </a:r>
            <a:br>
              <a:rPr lang="en-GB" sz="2400" dirty="0">
                <a:solidFill>
                  <a:schemeClr val="tx1"/>
                </a:solidFill>
                <a:latin typeface="Arial"/>
                <a:cs typeface="Arial"/>
              </a:rPr>
            </a:br>
            <a:r>
              <a:rPr lang="en-GB" sz="2400" dirty="0">
                <a:solidFill>
                  <a:schemeClr val="tx1"/>
                </a:solidFill>
                <a:latin typeface="Arial"/>
                <a:cs typeface="Arial"/>
              </a:rPr>
              <a:t>be looking to the Chair to run the meeting and the Chair </a:t>
            </a:r>
            <a:br>
              <a:rPr lang="en-GB" sz="2400" dirty="0">
                <a:solidFill>
                  <a:schemeClr val="tx1"/>
                </a:solidFill>
                <a:latin typeface="Arial"/>
                <a:cs typeface="Arial"/>
              </a:rPr>
            </a:br>
            <a:r>
              <a:rPr lang="en-GB" sz="2400" dirty="0">
                <a:solidFill>
                  <a:schemeClr val="tx1"/>
                </a:solidFill>
                <a:latin typeface="Arial"/>
                <a:cs typeface="Arial"/>
              </a:rPr>
              <a:t>should not be afraid of speaking out.</a:t>
            </a:r>
            <a:endParaRPr lang="en-GB" sz="2400" dirty="0">
              <a:solidFill>
                <a:schemeClr val="tx1"/>
              </a:solidFill>
              <a:cs typeface="Arial"/>
            </a:endParaRPr>
          </a:p>
        </p:txBody>
      </p:sp>
    </p:spTree>
    <p:extLst>
      <p:ext uri="{BB962C8B-B14F-4D97-AF65-F5344CB8AC3E}">
        <p14:creationId xmlns:p14="http://schemas.microsoft.com/office/powerpoint/2010/main" val="169597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379052"/>
            <a:ext cx="7760988" cy="1530429"/>
          </a:xfrm>
        </p:spPr>
        <p:txBody>
          <a:bodyPr>
            <a:normAutofit/>
          </a:bodyPr>
          <a:lstStyle/>
          <a:p>
            <a:r>
              <a:rPr lang="en-GB" dirty="0">
                <a:solidFill>
                  <a:schemeClr val="tx1"/>
                </a:solidFill>
              </a:rPr>
              <a:t>Activity C: How would </a:t>
            </a:r>
            <a:br>
              <a:rPr lang="en-GB" dirty="0">
                <a:solidFill>
                  <a:schemeClr val="tx1"/>
                </a:solidFill>
              </a:rPr>
            </a:br>
            <a:r>
              <a:rPr lang="en-GB" dirty="0">
                <a:solidFill>
                  <a:schemeClr val="tx1"/>
                </a:solidFill>
              </a:rPr>
              <a:t>you control the meeting?</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115385"/>
            <a:ext cx="8649874" cy="3005434"/>
          </a:xfrm>
        </p:spPr>
        <p:txBody>
          <a:bodyPr>
            <a:noAutofit/>
          </a:bodyPr>
          <a:lstStyle/>
          <a:p>
            <a:pPr marL="0" indent="0">
              <a:buNone/>
            </a:pPr>
            <a:r>
              <a:rPr lang="en-GB" sz="2400" dirty="0">
                <a:solidFill>
                  <a:schemeClr val="tx1"/>
                </a:solidFill>
                <a:latin typeface="Arial"/>
                <a:cs typeface="Arial"/>
              </a:rPr>
              <a:t>What do you think the Chair should do in the following situations?</a:t>
            </a:r>
          </a:p>
          <a:p>
            <a:pPr>
              <a:buClr>
                <a:srgbClr val="FFCB1A"/>
              </a:buClr>
            </a:pPr>
            <a:r>
              <a:rPr lang="en-GB" sz="2400" dirty="0">
                <a:solidFill>
                  <a:schemeClr val="tx1"/>
                </a:solidFill>
                <a:latin typeface="Arial"/>
                <a:cs typeface="Arial"/>
              </a:rPr>
              <a:t>Two members are animatedly and problematically discussing </a:t>
            </a:r>
            <a:br>
              <a:rPr lang="en-GB" sz="2400" dirty="0">
                <a:solidFill>
                  <a:schemeClr val="tx1"/>
                </a:solidFill>
                <a:latin typeface="Arial"/>
                <a:cs typeface="Arial"/>
              </a:rPr>
            </a:br>
            <a:r>
              <a:rPr lang="en-GB" sz="2400" dirty="0">
                <a:solidFill>
                  <a:schemeClr val="tx1"/>
                </a:solidFill>
                <a:latin typeface="Arial"/>
                <a:cs typeface="Arial"/>
              </a:rPr>
              <a:t>an agenda item, the Chair has tried to get them back on the </a:t>
            </a:r>
            <a:br>
              <a:rPr lang="en-GB" sz="2400" dirty="0">
                <a:solidFill>
                  <a:schemeClr val="tx1"/>
                </a:solidFill>
                <a:latin typeface="Arial"/>
                <a:cs typeface="Arial"/>
              </a:rPr>
            </a:br>
            <a:r>
              <a:rPr lang="en-GB" sz="2400" dirty="0">
                <a:solidFill>
                  <a:schemeClr val="tx1"/>
                </a:solidFill>
                <a:latin typeface="Arial"/>
                <a:cs typeface="Arial"/>
              </a:rPr>
              <a:t>subject once already, but they continue.</a:t>
            </a:r>
          </a:p>
          <a:p>
            <a:pPr>
              <a:buClr>
                <a:srgbClr val="FFCB1A"/>
              </a:buClr>
            </a:pPr>
            <a:r>
              <a:rPr lang="en-GB" sz="2400" dirty="0">
                <a:solidFill>
                  <a:schemeClr val="tx1"/>
                </a:solidFill>
                <a:latin typeface="Arial"/>
                <a:cs typeface="Arial"/>
              </a:rPr>
              <a:t>A member is constantly putting their point of view at length </a:t>
            </a:r>
            <a:br>
              <a:rPr lang="en-GB" sz="2400" dirty="0">
                <a:solidFill>
                  <a:schemeClr val="tx1"/>
                </a:solidFill>
                <a:latin typeface="Arial"/>
                <a:cs typeface="Arial"/>
              </a:rPr>
            </a:br>
            <a:r>
              <a:rPr lang="en-GB" sz="2400" dirty="0">
                <a:solidFill>
                  <a:schemeClr val="tx1"/>
                </a:solidFill>
                <a:latin typeface="Arial"/>
                <a:cs typeface="Arial"/>
              </a:rPr>
              <a:t>on all the agenda items and replying to other members’</a:t>
            </a:r>
            <a:br>
              <a:rPr lang="en-GB" sz="2400" dirty="0">
                <a:solidFill>
                  <a:schemeClr val="tx1"/>
                </a:solidFill>
                <a:latin typeface="Arial"/>
                <a:cs typeface="Arial"/>
              </a:rPr>
            </a:br>
            <a:r>
              <a:rPr lang="en-GB" sz="2400" dirty="0">
                <a:solidFill>
                  <a:schemeClr val="tx1"/>
                </a:solidFill>
                <a:latin typeface="Arial"/>
                <a:cs typeface="Arial"/>
              </a:rPr>
              <a:t>point of view negatively </a:t>
            </a:r>
            <a:endParaRPr lang="en-GB" sz="2400" dirty="0">
              <a:solidFill>
                <a:schemeClr val="tx1"/>
              </a:solidFill>
            </a:endParaRPr>
          </a:p>
          <a:p>
            <a:pPr>
              <a:buClr>
                <a:srgbClr val="FFCB1A"/>
              </a:buClr>
            </a:pPr>
            <a:r>
              <a:rPr lang="en-GB" sz="2400" dirty="0">
                <a:solidFill>
                  <a:schemeClr val="tx1"/>
                </a:solidFill>
                <a:latin typeface="Arial"/>
                <a:cs typeface="Arial"/>
              </a:rPr>
              <a:t>A member makes a derogatory comment </a:t>
            </a:r>
            <a:br>
              <a:rPr lang="en-GB" sz="2400" dirty="0">
                <a:solidFill>
                  <a:schemeClr val="tx1"/>
                </a:solidFill>
                <a:latin typeface="Arial"/>
                <a:cs typeface="Arial"/>
              </a:rPr>
            </a:br>
            <a:r>
              <a:rPr lang="en-GB" sz="2400" dirty="0">
                <a:solidFill>
                  <a:schemeClr val="tx1"/>
                </a:solidFill>
                <a:latin typeface="Arial"/>
                <a:cs typeface="Arial"/>
              </a:rPr>
              <a:t>to another member</a:t>
            </a:r>
          </a:p>
        </p:txBody>
      </p:sp>
      <p:sp>
        <p:nvSpPr>
          <p:cNvPr id="2" name="TextBox 1">
            <a:extLst>
              <a:ext uri="{FF2B5EF4-FFF2-40B4-BE49-F238E27FC236}">
                <a16:creationId xmlns:a16="http://schemas.microsoft.com/office/drawing/2014/main" id="{6835D2FC-9A15-9373-F4E5-A2DA0068C9E8}"/>
              </a:ext>
            </a:extLst>
          </p:cNvPr>
          <p:cNvSpPr txBox="1"/>
          <p:nvPr/>
        </p:nvSpPr>
        <p:spPr>
          <a:xfrm>
            <a:off x="4539108" y="60389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6791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Closing the meeting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noAutofit/>
          </a:bodyPr>
          <a:lstStyle/>
          <a:p>
            <a:pPr marL="0" indent="0">
              <a:buNone/>
            </a:pPr>
            <a:r>
              <a:rPr lang="en-GB" sz="2400" dirty="0">
                <a:solidFill>
                  <a:schemeClr val="tx1"/>
                </a:solidFill>
              </a:rPr>
              <a:t>Closing the meeting, the Chair should do the following:</a:t>
            </a:r>
          </a:p>
          <a:p>
            <a:pPr>
              <a:buClr>
                <a:srgbClr val="FFCB1A"/>
              </a:buClr>
            </a:pPr>
            <a:r>
              <a:rPr lang="en-GB" sz="2400" dirty="0">
                <a:solidFill>
                  <a:schemeClr val="tx1"/>
                </a:solidFill>
              </a:rPr>
              <a:t>Summarise what has been agreed and the actions </a:t>
            </a:r>
            <a:br>
              <a:rPr lang="en-GB" sz="2400" dirty="0">
                <a:solidFill>
                  <a:schemeClr val="tx1"/>
                </a:solidFill>
              </a:rPr>
            </a:br>
            <a:r>
              <a:rPr lang="en-GB" sz="2400" dirty="0">
                <a:solidFill>
                  <a:schemeClr val="tx1"/>
                </a:solidFill>
              </a:rPr>
              <a:t>to be done by whom</a:t>
            </a:r>
          </a:p>
          <a:p>
            <a:pPr>
              <a:buClr>
                <a:srgbClr val="FFCB1A"/>
              </a:buClr>
            </a:pPr>
            <a:r>
              <a:rPr lang="en-GB" sz="2400" dirty="0">
                <a:solidFill>
                  <a:schemeClr val="tx1"/>
                </a:solidFill>
              </a:rPr>
              <a:t>Date of next meeting </a:t>
            </a:r>
          </a:p>
          <a:p>
            <a:pPr>
              <a:buClr>
                <a:srgbClr val="FFCB1A"/>
              </a:buClr>
            </a:pPr>
            <a:r>
              <a:rPr lang="en-GB" sz="2400" dirty="0">
                <a:solidFill>
                  <a:schemeClr val="tx1"/>
                </a:solidFill>
              </a:rPr>
              <a:t>Thank everyone for attending</a:t>
            </a:r>
          </a:p>
          <a:p>
            <a:pPr>
              <a:buClr>
                <a:srgbClr val="FFCB1A"/>
              </a:buClr>
            </a:pPr>
            <a:r>
              <a:rPr lang="en-GB" sz="2400" dirty="0">
                <a:solidFill>
                  <a:schemeClr val="tx1"/>
                </a:solidFill>
              </a:rPr>
              <a:t>It may worth allowing time after the meeting </a:t>
            </a:r>
            <a:br>
              <a:rPr lang="en-GB" sz="2400" dirty="0">
                <a:solidFill>
                  <a:schemeClr val="tx1"/>
                </a:solidFill>
              </a:rPr>
            </a:br>
            <a:r>
              <a:rPr lang="en-GB" sz="2400" dirty="0">
                <a:solidFill>
                  <a:schemeClr val="tx1"/>
                </a:solidFill>
              </a:rPr>
              <a:t>for some social interaction</a:t>
            </a:r>
          </a:p>
        </p:txBody>
      </p:sp>
    </p:spTree>
    <p:extLst>
      <p:ext uri="{BB962C8B-B14F-4D97-AF65-F5344CB8AC3E}">
        <p14:creationId xmlns:p14="http://schemas.microsoft.com/office/powerpoint/2010/main" val="21837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F5FA-FEEA-4857-A44B-0940044896BD}"/>
              </a:ext>
            </a:extLst>
          </p:cNvPr>
          <p:cNvSpPr>
            <a:spLocks noGrp="1"/>
          </p:cNvSpPr>
          <p:nvPr>
            <p:ph type="title"/>
          </p:nvPr>
        </p:nvSpPr>
        <p:spPr/>
        <p:txBody>
          <a:bodyPr/>
          <a:lstStyle/>
          <a:p>
            <a:r>
              <a:rPr lang="en-GB" dirty="0">
                <a:solidFill>
                  <a:srgbClr val="D3107C"/>
                </a:solidFill>
              </a:rPr>
              <a:t>Any questions?</a:t>
            </a:r>
          </a:p>
        </p:txBody>
      </p:sp>
    </p:spTree>
    <p:extLst>
      <p:ext uri="{BB962C8B-B14F-4D97-AF65-F5344CB8AC3E}">
        <p14:creationId xmlns:p14="http://schemas.microsoft.com/office/powerpoint/2010/main" val="269154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8A944-D13B-E648-F81E-D02DAE2ED9B7}"/>
              </a:ext>
            </a:extLst>
          </p:cNvPr>
          <p:cNvPicPr>
            <a:picLocks noChangeAspect="1"/>
          </p:cNvPicPr>
          <p:nvPr/>
        </p:nvPicPr>
        <p:blipFill>
          <a:blip r:embed="rId2"/>
          <a:stretch>
            <a:fillRect/>
          </a:stretch>
        </p:blipFill>
        <p:spPr>
          <a:xfrm>
            <a:off x="1541893" y="877603"/>
            <a:ext cx="9108213" cy="5102794"/>
          </a:xfrm>
          <a:prstGeom prst="rect">
            <a:avLst/>
          </a:prstGeom>
        </p:spPr>
      </p:pic>
      <p:sp>
        <p:nvSpPr>
          <p:cNvPr id="2" name="Title 1">
            <a:extLst>
              <a:ext uri="{FF2B5EF4-FFF2-40B4-BE49-F238E27FC236}">
                <a16:creationId xmlns:a16="http://schemas.microsoft.com/office/drawing/2014/main" id="{233B55D6-0198-8075-1D24-B62C8035B127}"/>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52471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Branch roles we refer to </a:t>
            </a:r>
            <a:br>
              <a:rPr lang="en-GB" dirty="0">
                <a:solidFill>
                  <a:schemeClr val="tx1"/>
                </a:solidFill>
              </a:rPr>
            </a:br>
            <a:r>
              <a:rPr lang="en-GB" dirty="0">
                <a:solidFill>
                  <a:schemeClr val="tx1"/>
                </a:solidFill>
              </a:rPr>
              <a:t>in this training session</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rmAutofit/>
          </a:bodyPr>
          <a:lstStyle/>
          <a:p>
            <a:r>
              <a:rPr lang="en-GB" sz="2400" dirty="0">
                <a:solidFill>
                  <a:schemeClr val="tx1"/>
                </a:solidFill>
                <a:latin typeface="Arial"/>
                <a:cs typeface="Arial"/>
              </a:rPr>
              <a:t>Chair/President/Convenor</a:t>
            </a:r>
            <a:endParaRPr lang="en-GB" sz="2400" dirty="0">
              <a:solidFill>
                <a:schemeClr val="tx1"/>
              </a:solidFill>
              <a:cs typeface="Arial"/>
            </a:endParaRPr>
          </a:p>
          <a:p>
            <a:r>
              <a:rPr lang="en-GB" sz="2400" dirty="0">
                <a:solidFill>
                  <a:schemeClr val="tx1"/>
                </a:solidFill>
                <a:latin typeface="Arial"/>
                <a:cs typeface="Arial"/>
              </a:rPr>
              <a:t>Branch Secretary/Chief Steward</a:t>
            </a:r>
          </a:p>
          <a:p>
            <a:r>
              <a:rPr lang="en-GB" sz="2400" dirty="0">
                <a:solidFill>
                  <a:schemeClr val="tx1"/>
                </a:solidFill>
                <a:latin typeface="Arial"/>
                <a:cs typeface="Arial"/>
              </a:rPr>
              <a:t>For clarity, this training is also pertinent to vice/assistant </a:t>
            </a:r>
            <a:br>
              <a:rPr lang="en-GB" sz="2400" dirty="0">
                <a:solidFill>
                  <a:schemeClr val="tx1"/>
                </a:solidFill>
                <a:latin typeface="Arial"/>
                <a:cs typeface="Arial"/>
              </a:rPr>
            </a:br>
            <a:r>
              <a:rPr lang="en-GB" sz="2400" dirty="0">
                <a:solidFill>
                  <a:schemeClr val="tx1"/>
                </a:solidFill>
                <a:latin typeface="Arial"/>
                <a:cs typeface="Arial"/>
              </a:rPr>
              <a:t>roles covering the above roles in their absence</a:t>
            </a:r>
          </a:p>
          <a:p>
            <a:r>
              <a:rPr lang="en-GB" sz="2400" dirty="0">
                <a:solidFill>
                  <a:schemeClr val="tx1"/>
                </a:solidFill>
                <a:latin typeface="Arial"/>
                <a:cs typeface="Arial"/>
              </a:rPr>
              <a:t>More details on other branch roles are covered </a:t>
            </a:r>
            <a:br>
              <a:rPr lang="en-GB" sz="2400" dirty="0">
                <a:solidFill>
                  <a:schemeClr val="tx1"/>
                </a:solidFill>
                <a:latin typeface="Arial"/>
                <a:cs typeface="Arial"/>
              </a:rPr>
            </a:br>
            <a:r>
              <a:rPr lang="en-GB" sz="2400" dirty="0">
                <a:solidFill>
                  <a:schemeClr val="tx1"/>
                </a:solidFill>
                <a:latin typeface="Arial"/>
                <a:cs typeface="Arial"/>
              </a:rPr>
              <a:t>in our ‘How to run an effective branch'</a:t>
            </a:r>
            <a:endParaRPr lang="en-GB" sz="2400" dirty="0">
              <a:solidFill>
                <a:schemeClr val="tx1"/>
              </a:solidFill>
            </a:endParaRPr>
          </a:p>
        </p:txBody>
      </p:sp>
    </p:spTree>
    <p:extLst>
      <p:ext uri="{BB962C8B-B14F-4D97-AF65-F5344CB8AC3E}">
        <p14:creationId xmlns:p14="http://schemas.microsoft.com/office/powerpoint/2010/main" val="382231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Typical types of meetings</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4"/>
            <a:ext cx="8649874" cy="2746194"/>
          </a:xfrm>
        </p:spPr>
        <p:txBody>
          <a:bodyPr>
            <a:noAutofit/>
          </a:bodyPr>
          <a:lstStyle/>
          <a:p>
            <a:r>
              <a:rPr lang="en-GB" sz="2000" dirty="0">
                <a:solidFill>
                  <a:schemeClr val="tx1"/>
                </a:solidFill>
                <a:latin typeface="Arial"/>
                <a:cs typeface="Arial"/>
              </a:rPr>
              <a:t>Branch meeting</a:t>
            </a:r>
            <a:endParaRPr lang="en-GB" sz="2000" dirty="0">
              <a:solidFill>
                <a:schemeClr val="tx1"/>
              </a:solidFill>
            </a:endParaRPr>
          </a:p>
          <a:p>
            <a:r>
              <a:rPr lang="en-GB" sz="2000" dirty="0">
                <a:solidFill>
                  <a:schemeClr val="tx1"/>
                </a:solidFill>
                <a:latin typeface="Arial"/>
                <a:cs typeface="Arial"/>
              </a:rPr>
              <a:t>AGM (Annual General Meeting)</a:t>
            </a:r>
          </a:p>
          <a:p>
            <a:r>
              <a:rPr lang="en-GB" sz="2000" dirty="0">
                <a:solidFill>
                  <a:schemeClr val="tx1"/>
                </a:solidFill>
                <a:latin typeface="Arial"/>
                <a:cs typeface="Arial"/>
              </a:rPr>
              <a:t>Negotiation</a:t>
            </a:r>
          </a:p>
          <a:p>
            <a:r>
              <a:rPr lang="en-GB" sz="2000" dirty="0">
                <a:solidFill>
                  <a:schemeClr val="tx1"/>
                </a:solidFill>
                <a:latin typeface="Arial"/>
                <a:cs typeface="Arial"/>
              </a:rPr>
              <a:t>Consultation</a:t>
            </a:r>
          </a:p>
          <a:p>
            <a:r>
              <a:rPr lang="en-GB" sz="2000" dirty="0">
                <a:solidFill>
                  <a:schemeClr val="tx1"/>
                </a:solidFill>
                <a:latin typeface="Arial"/>
                <a:cs typeface="Arial"/>
              </a:rPr>
              <a:t>1-1</a:t>
            </a:r>
          </a:p>
          <a:p>
            <a:r>
              <a:rPr lang="en-GB" sz="2000" dirty="0">
                <a:solidFill>
                  <a:schemeClr val="tx1"/>
                </a:solidFill>
                <a:latin typeface="Arial"/>
                <a:cs typeface="Arial"/>
              </a:rPr>
              <a:t>Working party meeting</a:t>
            </a:r>
          </a:p>
        </p:txBody>
      </p:sp>
      <p:sp>
        <p:nvSpPr>
          <p:cNvPr id="2" name="Content Placeholder 2">
            <a:extLst>
              <a:ext uri="{FF2B5EF4-FFF2-40B4-BE49-F238E27FC236}">
                <a16:creationId xmlns:a16="http://schemas.microsoft.com/office/drawing/2014/main" id="{BDE195BF-12C1-746D-F4C5-EC3680009830}"/>
              </a:ext>
            </a:extLst>
          </p:cNvPr>
          <p:cNvSpPr txBox="1">
            <a:spLocks/>
          </p:cNvSpPr>
          <p:nvPr/>
        </p:nvSpPr>
        <p:spPr>
          <a:xfrm>
            <a:off x="1025466" y="4970290"/>
            <a:ext cx="8649874" cy="2746194"/>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000" b="1" dirty="0">
                <a:solidFill>
                  <a:schemeClr val="tx1"/>
                </a:solidFill>
              </a:rPr>
              <a:t>This list is not exhaustive! </a:t>
            </a:r>
            <a:r>
              <a:rPr lang="en-GB" sz="2000" dirty="0">
                <a:solidFill>
                  <a:schemeClr val="tx1"/>
                </a:solidFill>
              </a:rPr>
              <a:t>Other meeting types </a:t>
            </a:r>
            <a:br>
              <a:rPr lang="en-GB" sz="2000" dirty="0">
                <a:solidFill>
                  <a:schemeClr val="tx1"/>
                </a:solidFill>
              </a:rPr>
            </a:br>
            <a:r>
              <a:rPr lang="en-GB" sz="2000" dirty="0">
                <a:solidFill>
                  <a:schemeClr val="tx1"/>
                </a:solidFill>
              </a:rPr>
              <a:t>can be discussed where relevant to the branch. </a:t>
            </a:r>
          </a:p>
          <a:p>
            <a:endParaRPr lang="en-GB" sz="2000" dirty="0">
              <a:solidFill>
                <a:schemeClr val="tx1"/>
              </a:solidFill>
              <a:latin typeface="Arial"/>
              <a:cs typeface="Arial"/>
            </a:endParaRPr>
          </a:p>
        </p:txBody>
      </p:sp>
    </p:spTree>
    <p:extLst>
      <p:ext uri="{BB962C8B-B14F-4D97-AF65-F5344CB8AC3E}">
        <p14:creationId xmlns:p14="http://schemas.microsoft.com/office/powerpoint/2010/main" val="366693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C89CF2-3529-6D7C-BAEC-E5E3EB59D20E}"/>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Code of conduct</a:t>
            </a:r>
            <a:br>
              <a:rPr lang="en-GB" dirty="0">
                <a:solidFill>
                  <a:schemeClr val="tx1"/>
                </a:solidFill>
              </a:rPr>
            </a:br>
            <a:r>
              <a:rPr lang="en-GB" dirty="0">
                <a:solidFill>
                  <a:schemeClr val="tx1"/>
                </a:solidFill>
              </a:rPr>
              <a:t>at meetings</a:t>
            </a:r>
          </a:p>
        </p:txBody>
      </p:sp>
      <p:sp>
        <p:nvSpPr>
          <p:cNvPr id="5" name="Content Placeholder 2">
            <a:extLst>
              <a:ext uri="{FF2B5EF4-FFF2-40B4-BE49-F238E27FC236}">
                <a16:creationId xmlns:a16="http://schemas.microsoft.com/office/drawing/2014/main" id="{39F45F3F-DA08-6563-DF70-813F14D0D6A4}"/>
              </a:ext>
            </a:extLst>
          </p:cNvPr>
          <p:cNvSpPr>
            <a:spLocks noGrp="1"/>
          </p:cNvSpPr>
          <p:nvPr>
            <p:ph idx="1"/>
          </p:nvPr>
        </p:nvSpPr>
        <p:spPr>
          <a:xfrm>
            <a:off x="1025466" y="2542674"/>
            <a:ext cx="8649874" cy="3005434"/>
          </a:xfrm>
        </p:spPr>
        <p:txBody>
          <a:bodyPr>
            <a:normAutofit/>
          </a:bodyPr>
          <a:lstStyle/>
          <a:p>
            <a:r>
              <a:rPr lang="en-GB" sz="2400" dirty="0">
                <a:solidFill>
                  <a:schemeClr val="tx1"/>
                </a:solidFill>
                <a:latin typeface="Arial"/>
                <a:cs typeface="Arial"/>
              </a:rPr>
              <a:t>In workplace/external hire (health &amp; safety)</a:t>
            </a:r>
          </a:p>
          <a:p>
            <a:r>
              <a:rPr lang="en-GB" sz="2400" dirty="0">
                <a:solidFill>
                  <a:schemeClr val="tx1"/>
                </a:solidFill>
                <a:latin typeface="Arial"/>
                <a:cs typeface="Arial"/>
              </a:rPr>
              <a:t>Online versus In-person</a:t>
            </a:r>
          </a:p>
          <a:p>
            <a:r>
              <a:rPr lang="en-GB" sz="2400" dirty="0">
                <a:solidFill>
                  <a:schemeClr val="tx1"/>
                </a:solidFill>
                <a:latin typeface="Arial"/>
                <a:cs typeface="Arial"/>
              </a:rPr>
              <a:t>Agree the rules of the meeting beforehand </a:t>
            </a:r>
            <a:br>
              <a:rPr lang="en-GB" sz="2400" dirty="0">
                <a:solidFill>
                  <a:schemeClr val="tx1"/>
                </a:solidFill>
                <a:latin typeface="Arial"/>
                <a:cs typeface="Arial"/>
              </a:rPr>
            </a:br>
            <a:r>
              <a:rPr lang="en-GB" sz="2400" dirty="0">
                <a:solidFill>
                  <a:schemeClr val="tx1"/>
                </a:solidFill>
                <a:latin typeface="Arial"/>
                <a:cs typeface="Arial"/>
              </a:rPr>
              <a:t>– instructed by Branch Chair</a:t>
            </a:r>
            <a:endParaRPr lang="en-GB" sz="2400" dirty="0">
              <a:solidFill>
                <a:schemeClr val="tx1"/>
              </a:solidFill>
            </a:endParaRPr>
          </a:p>
          <a:p>
            <a:r>
              <a:rPr lang="en-GB" sz="2400" dirty="0">
                <a:solidFill>
                  <a:schemeClr val="tx1"/>
                </a:solidFill>
                <a:latin typeface="Arial"/>
                <a:cs typeface="Arial"/>
              </a:rPr>
              <a:t>Set parameters</a:t>
            </a:r>
          </a:p>
          <a:p>
            <a:r>
              <a:rPr lang="en-GB" sz="2400" dirty="0">
                <a:solidFill>
                  <a:schemeClr val="tx1"/>
                </a:solidFill>
                <a:latin typeface="Arial"/>
                <a:cs typeface="Arial"/>
              </a:rPr>
              <a:t>Do's &amp; Don'ts</a:t>
            </a:r>
          </a:p>
        </p:txBody>
      </p:sp>
    </p:spTree>
    <p:extLst>
      <p:ext uri="{BB962C8B-B14F-4D97-AF65-F5344CB8AC3E}">
        <p14:creationId xmlns:p14="http://schemas.microsoft.com/office/powerpoint/2010/main" val="400713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363712" y="182499"/>
            <a:ext cx="7760988" cy="984535"/>
          </a:xfrm>
        </p:spPr>
        <p:txBody>
          <a:bodyPr/>
          <a:lstStyle/>
          <a:p>
            <a:r>
              <a:rPr lang="en-GB" dirty="0">
                <a:solidFill>
                  <a:schemeClr val="tx1"/>
                </a:solidFill>
              </a:rPr>
              <a:t>Code of conduct for reps</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360863" y="1329404"/>
            <a:ext cx="8649874" cy="2746194"/>
          </a:xfrm>
        </p:spPr>
        <p:txBody>
          <a:bodyPr>
            <a:noAutofit/>
          </a:bodyPr>
          <a:lstStyle/>
          <a:p>
            <a:r>
              <a:rPr lang="en-GB" sz="2400" dirty="0">
                <a:solidFill>
                  <a:schemeClr val="tx1"/>
                </a:solidFill>
              </a:rPr>
              <a:t>Responsibilities</a:t>
            </a:r>
          </a:p>
          <a:p>
            <a:r>
              <a:rPr lang="en-GB" sz="2400" dirty="0">
                <a:solidFill>
                  <a:schemeClr val="tx1"/>
                </a:solidFill>
              </a:rPr>
              <a:t>Act honestly, responsibly and with integrity</a:t>
            </a:r>
          </a:p>
          <a:p>
            <a:r>
              <a:rPr lang="en-GB" sz="2400" dirty="0">
                <a:solidFill>
                  <a:schemeClr val="tx1"/>
                </a:solidFill>
              </a:rPr>
              <a:t>Communicate respectfully and honestly</a:t>
            </a:r>
          </a:p>
          <a:p>
            <a:r>
              <a:rPr lang="en-GB" sz="2400" dirty="0">
                <a:solidFill>
                  <a:schemeClr val="tx1"/>
                </a:solidFill>
              </a:rPr>
              <a:t>Treat others with fairness, dignity, and respect. </a:t>
            </a:r>
          </a:p>
          <a:p>
            <a:r>
              <a:rPr lang="en-GB" sz="2400" dirty="0">
                <a:solidFill>
                  <a:schemeClr val="tx1"/>
                </a:solidFill>
              </a:rPr>
              <a:t>Encourage the open expression of views at meetings but accept </a:t>
            </a:r>
            <a:br>
              <a:rPr lang="en-GB" sz="2400" dirty="0">
                <a:solidFill>
                  <a:schemeClr val="tx1"/>
                </a:solidFill>
              </a:rPr>
            </a:br>
            <a:r>
              <a:rPr lang="en-GB" sz="2400" dirty="0">
                <a:solidFill>
                  <a:schemeClr val="tx1"/>
                </a:solidFill>
              </a:rPr>
              <a:t>collective responsibility for all decisions and policies once finalised</a:t>
            </a:r>
          </a:p>
          <a:p>
            <a:r>
              <a:rPr lang="en-GB" sz="2400" dirty="0">
                <a:solidFill>
                  <a:schemeClr val="tx1"/>
                </a:solidFill>
              </a:rPr>
              <a:t>Not behave in ways that may cause physical or mental harm </a:t>
            </a:r>
            <a:br>
              <a:rPr lang="en-GB" sz="2400" dirty="0">
                <a:solidFill>
                  <a:schemeClr val="tx1"/>
                </a:solidFill>
              </a:rPr>
            </a:br>
            <a:r>
              <a:rPr lang="en-GB" sz="2400" dirty="0">
                <a:solidFill>
                  <a:schemeClr val="tx1"/>
                </a:solidFill>
              </a:rPr>
              <a:t>or distress to another person, such as verbal abuse, physical abuse, assault, bullying, or discrimination or harassment</a:t>
            </a:r>
          </a:p>
        </p:txBody>
      </p:sp>
    </p:spTree>
    <p:extLst>
      <p:ext uri="{BB962C8B-B14F-4D97-AF65-F5344CB8AC3E}">
        <p14:creationId xmlns:p14="http://schemas.microsoft.com/office/powerpoint/2010/main" val="361713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069EF3-138B-4F12-F200-9EE7013D30AC}"/>
              </a:ext>
            </a:extLst>
          </p:cNvPr>
          <p:cNvSpPr>
            <a:spLocks noGrp="1"/>
          </p:cNvSpPr>
          <p:nvPr>
            <p:ph type="title"/>
          </p:nvPr>
        </p:nvSpPr>
        <p:spPr>
          <a:xfrm>
            <a:off x="863096" y="421782"/>
            <a:ext cx="7760988" cy="1530429"/>
          </a:xfrm>
        </p:spPr>
        <p:txBody>
          <a:bodyPr>
            <a:normAutofit/>
          </a:bodyPr>
          <a:lstStyle/>
          <a:p>
            <a:r>
              <a:rPr lang="en-GB" dirty="0">
                <a:solidFill>
                  <a:schemeClr val="tx1"/>
                </a:solidFill>
              </a:rPr>
              <a:t>The values and </a:t>
            </a:r>
            <a:br>
              <a:rPr lang="en-GB" dirty="0">
                <a:solidFill>
                  <a:schemeClr val="tx1"/>
                </a:solidFill>
              </a:rPr>
            </a:br>
            <a:r>
              <a:rPr lang="en-GB" dirty="0">
                <a:solidFill>
                  <a:schemeClr val="tx1"/>
                </a:solidFill>
              </a:rPr>
              <a:t>behaviour of reps</a:t>
            </a:r>
          </a:p>
        </p:txBody>
      </p:sp>
      <p:sp>
        <p:nvSpPr>
          <p:cNvPr id="9" name="Content Placeholder 2">
            <a:extLst>
              <a:ext uri="{FF2B5EF4-FFF2-40B4-BE49-F238E27FC236}">
                <a16:creationId xmlns:a16="http://schemas.microsoft.com/office/drawing/2014/main" id="{90A31D54-BFFB-74AC-BA07-8E180DC5EB93}"/>
              </a:ext>
            </a:extLst>
          </p:cNvPr>
          <p:cNvSpPr>
            <a:spLocks noGrp="1"/>
          </p:cNvSpPr>
          <p:nvPr>
            <p:ph idx="1"/>
          </p:nvPr>
        </p:nvSpPr>
        <p:spPr>
          <a:xfrm>
            <a:off x="1025466" y="2542674"/>
            <a:ext cx="2783438" cy="3005434"/>
          </a:xfrm>
        </p:spPr>
        <p:txBody>
          <a:bodyPr>
            <a:noAutofit/>
          </a:bodyPr>
          <a:lstStyle/>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Able to network</a:t>
            </a:r>
          </a:p>
        </p:txBody>
      </p:sp>
      <p:sp>
        <p:nvSpPr>
          <p:cNvPr id="2" name="Content Placeholder 2">
            <a:extLst>
              <a:ext uri="{FF2B5EF4-FFF2-40B4-BE49-F238E27FC236}">
                <a16:creationId xmlns:a16="http://schemas.microsoft.com/office/drawing/2014/main" id="{46AB9778-AB16-36D1-A428-9A6974A09727}"/>
              </a:ext>
            </a:extLst>
          </p:cNvPr>
          <p:cNvSpPr txBox="1">
            <a:spLocks/>
          </p:cNvSpPr>
          <p:nvPr/>
        </p:nvSpPr>
        <p:spPr>
          <a:xfrm>
            <a:off x="3985754" y="2542674"/>
            <a:ext cx="4125434" cy="3005434"/>
          </a:xfrm>
          <a:prstGeom prst="rect">
            <a:avLst/>
          </a:prstGeom>
        </p:spPr>
        <p:txBody>
          <a:bodyPr vert="horz" lIns="0" tIns="0" rIns="0" bIns="0" rtlCol="0">
            <a:noAutofit/>
          </a:bodyPr>
          <a:lst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indent="-342900">
              <a:spcBef>
                <a:spcPts val="900"/>
              </a:spcBef>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solidFill>
                  <a:schemeClr val="tx1"/>
                </a:solidFill>
                <a:latin typeface="Arial" panose="020B0604020202020204" pitchFamily="34" charset="0"/>
                <a:cs typeface="Arial" panose="020B0604020202020204" pitchFamily="34" charset="0"/>
              </a:rPr>
              <a:t>A sounding board for ideas</a:t>
            </a:r>
          </a:p>
        </p:txBody>
      </p:sp>
    </p:spTree>
    <p:extLst>
      <p:ext uri="{BB962C8B-B14F-4D97-AF65-F5344CB8AC3E}">
        <p14:creationId xmlns:p14="http://schemas.microsoft.com/office/powerpoint/2010/main" val="245422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069EF3-138B-4F12-F200-9EE7013D30AC}"/>
              </a:ext>
            </a:extLst>
          </p:cNvPr>
          <p:cNvSpPr>
            <a:spLocks noGrp="1"/>
          </p:cNvSpPr>
          <p:nvPr>
            <p:ph type="title"/>
          </p:nvPr>
        </p:nvSpPr>
        <p:spPr>
          <a:xfrm>
            <a:off x="1025466" y="558514"/>
            <a:ext cx="7760988" cy="1530429"/>
          </a:xfrm>
        </p:spPr>
        <p:txBody>
          <a:bodyPr>
            <a:normAutofit/>
          </a:bodyPr>
          <a:lstStyle/>
          <a:p>
            <a:r>
              <a:rPr lang="en-GB" dirty="0">
                <a:solidFill>
                  <a:schemeClr val="tx1"/>
                </a:solidFill>
              </a:rPr>
              <a:t>Branch meetings – why </a:t>
            </a:r>
            <a:br>
              <a:rPr lang="en-GB" dirty="0">
                <a:solidFill>
                  <a:schemeClr val="tx1"/>
                </a:solidFill>
              </a:rPr>
            </a:br>
            <a:r>
              <a:rPr lang="en-GB" dirty="0">
                <a:solidFill>
                  <a:schemeClr val="tx1"/>
                </a:solidFill>
              </a:rPr>
              <a:t>do we need to do them?</a:t>
            </a:r>
          </a:p>
        </p:txBody>
      </p:sp>
      <p:sp>
        <p:nvSpPr>
          <p:cNvPr id="9" name="Content Placeholder 2">
            <a:extLst>
              <a:ext uri="{FF2B5EF4-FFF2-40B4-BE49-F238E27FC236}">
                <a16:creationId xmlns:a16="http://schemas.microsoft.com/office/drawing/2014/main" id="{90A31D54-BFFB-74AC-BA07-8E180DC5EB93}"/>
              </a:ext>
            </a:extLst>
          </p:cNvPr>
          <p:cNvSpPr>
            <a:spLocks noGrp="1"/>
          </p:cNvSpPr>
          <p:nvPr>
            <p:ph idx="1"/>
          </p:nvPr>
        </p:nvSpPr>
        <p:spPr>
          <a:xfrm>
            <a:off x="1025464" y="2542674"/>
            <a:ext cx="8520187" cy="3005434"/>
          </a:xfrm>
        </p:spPr>
        <p:txBody>
          <a:bodyPr>
            <a:noAutofit/>
          </a:bodyPr>
          <a:lstStyle/>
          <a:p>
            <a:pPr>
              <a:buClr>
                <a:srgbClr val="FFCB1A"/>
              </a:buClr>
            </a:pPr>
            <a:r>
              <a:rPr lang="en-GB" sz="2400" dirty="0">
                <a:solidFill>
                  <a:schemeClr val="tx1"/>
                </a:solidFill>
              </a:rPr>
              <a:t>The Prospect Rulebook says a branch has to hold </a:t>
            </a:r>
            <a:br>
              <a:rPr lang="en-GB" sz="2400" dirty="0">
                <a:solidFill>
                  <a:schemeClr val="tx1"/>
                </a:solidFill>
              </a:rPr>
            </a:br>
            <a:r>
              <a:rPr lang="en-GB" sz="2400" dirty="0">
                <a:solidFill>
                  <a:schemeClr val="tx1"/>
                </a:solidFill>
              </a:rPr>
              <a:t>at least one general meeting annually or bi-annually </a:t>
            </a:r>
          </a:p>
          <a:p>
            <a:pPr>
              <a:buClr>
                <a:srgbClr val="FFCB1A"/>
              </a:buClr>
            </a:pPr>
            <a:r>
              <a:rPr lang="en-GB" sz="2400" dirty="0">
                <a:solidFill>
                  <a:schemeClr val="tx1"/>
                </a:solidFill>
              </a:rPr>
              <a:t>It ensures democratic process is done</a:t>
            </a:r>
          </a:p>
          <a:p>
            <a:pPr>
              <a:buClr>
                <a:srgbClr val="FFCB1A"/>
              </a:buClr>
            </a:pPr>
            <a:r>
              <a:rPr lang="en-GB" sz="2400" dirty="0">
                <a:solidFill>
                  <a:schemeClr val="tx1"/>
                </a:solidFill>
              </a:rPr>
              <a:t>It gives everyone the opportunity to have their say</a:t>
            </a:r>
          </a:p>
          <a:p>
            <a:pPr>
              <a:buClr>
                <a:srgbClr val="FFCB1A"/>
              </a:buClr>
            </a:pPr>
            <a:r>
              <a:rPr lang="en-GB" sz="2400" dirty="0">
                <a:solidFill>
                  <a:schemeClr val="tx1"/>
                </a:solidFill>
              </a:rPr>
              <a:t>They keep members up to date and involved in issues</a:t>
            </a:r>
          </a:p>
          <a:p>
            <a:pPr>
              <a:buClr>
                <a:srgbClr val="FFCB1A"/>
              </a:buClr>
            </a:pPr>
            <a:r>
              <a:rPr lang="en-GB" sz="2400" dirty="0">
                <a:solidFill>
                  <a:schemeClr val="tx1"/>
                </a:solidFill>
              </a:rPr>
              <a:t>It provides the opportunity to have an agreed plan </a:t>
            </a:r>
            <a:br>
              <a:rPr lang="en-GB" sz="2400" dirty="0">
                <a:solidFill>
                  <a:schemeClr val="tx1"/>
                </a:solidFill>
              </a:rPr>
            </a:br>
            <a:r>
              <a:rPr lang="en-GB" sz="2400" dirty="0">
                <a:solidFill>
                  <a:schemeClr val="tx1"/>
                </a:solidFill>
              </a:rPr>
              <a:t>to go forward</a:t>
            </a:r>
          </a:p>
        </p:txBody>
      </p:sp>
    </p:spTree>
    <p:extLst>
      <p:ext uri="{BB962C8B-B14F-4D97-AF65-F5344CB8AC3E}">
        <p14:creationId xmlns:p14="http://schemas.microsoft.com/office/powerpoint/2010/main" val="277699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366D88-DFE6-6C0C-77E9-B938D81EB3F4}"/>
              </a:ext>
            </a:extLst>
          </p:cNvPr>
          <p:cNvSpPr>
            <a:spLocks noGrp="1"/>
          </p:cNvSpPr>
          <p:nvPr>
            <p:ph type="title"/>
          </p:nvPr>
        </p:nvSpPr>
        <p:spPr>
          <a:xfrm>
            <a:off x="1025466" y="558514"/>
            <a:ext cx="7760988" cy="984535"/>
          </a:xfrm>
        </p:spPr>
        <p:txBody>
          <a:bodyPr/>
          <a:lstStyle/>
          <a:p>
            <a:r>
              <a:rPr lang="en-GB" dirty="0">
                <a:solidFill>
                  <a:schemeClr val="tx1"/>
                </a:solidFill>
              </a:rPr>
              <a:t>What could go wrong?</a:t>
            </a:r>
          </a:p>
        </p:txBody>
      </p:sp>
      <p:sp>
        <p:nvSpPr>
          <p:cNvPr id="15" name="Content Placeholder 2">
            <a:extLst>
              <a:ext uri="{FF2B5EF4-FFF2-40B4-BE49-F238E27FC236}">
                <a16:creationId xmlns:a16="http://schemas.microsoft.com/office/drawing/2014/main" id="{134A12A4-D7D2-7652-6A8D-6E3310609F46}"/>
              </a:ext>
            </a:extLst>
          </p:cNvPr>
          <p:cNvSpPr>
            <a:spLocks noGrp="1"/>
          </p:cNvSpPr>
          <p:nvPr>
            <p:ph idx="1"/>
          </p:nvPr>
        </p:nvSpPr>
        <p:spPr>
          <a:xfrm>
            <a:off x="1025466" y="2088943"/>
            <a:ext cx="8649874" cy="3459165"/>
          </a:xfrm>
        </p:spPr>
        <p:txBody>
          <a:bodyPr/>
          <a:lstStyle/>
          <a:p>
            <a:pPr>
              <a:buClr>
                <a:srgbClr val="FFCB1A"/>
              </a:buClr>
            </a:pPr>
            <a:r>
              <a:rPr lang="en-GB" dirty="0">
                <a:solidFill>
                  <a:schemeClr val="tx1"/>
                </a:solidFill>
                <a:latin typeface="Arial"/>
                <a:cs typeface="Arial"/>
              </a:rPr>
              <a:t>No one turns up </a:t>
            </a:r>
            <a:endParaRPr lang="en-GB" dirty="0">
              <a:solidFill>
                <a:schemeClr val="tx1"/>
              </a:solidFill>
            </a:endParaRPr>
          </a:p>
          <a:p>
            <a:pPr>
              <a:buClr>
                <a:srgbClr val="FFCB1A"/>
              </a:buClr>
            </a:pPr>
            <a:r>
              <a:rPr lang="en-GB" dirty="0">
                <a:solidFill>
                  <a:schemeClr val="tx1"/>
                </a:solidFill>
                <a:latin typeface="Arial"/>
                <a:cs typeface="Arial"/>
              </a:rPr>
              <a:t>Disagreements during a meeting </a:t>
            </a:r>
            <a:br>
              <a:rPr lang="en-GB" dirty="0">
                <a:solidFill>
                  <a:schemeClr val="tx1"/>
                </a:solidFill>
                <a:latin typeface="Arial"/>
                <a:cs typeface="Arial"/>
              </a:rPr>
            </a:br>
            <a:r>
              <a:rPr lang="en-GB" dirty="0">
                <a:solidFill>
                  <a:schemeClr val="tx1"/>
                </a:solidFill>
                <a:latin typeface="Arial"/>
                <a:cs typeface="Arial"/>
              </a:rPr>
              <a:t>could end up as ongoing feuds </a:t>
            </a:r>
            <a:endParaRPr lang="en-GB" dirty="0">
              <a:solidFill>
                <a:schemeClr val="tx1"/>
              </a:solidFill>
            </a:endParaRPr>
          </a:p>
          <a:p>
            <a:pPr>
              <a:buClr>
                <a:srgbClr val="FFCB1A"/>
              </a:buClr>
            </a:pPr>
            <a:r>
              <a:rPr lang="en-GB" dirty="0">
                <a:solidFill>
                  <a:schemeClr val="tx1"/>
                </a:solidFill>
                <a:latin typeface="Arial"/>
                <a:cs typeface="Arial"/>
              </a:rPr>
              <a:t>No agreements on actions are made</a:t>
            </a:r>
          </a:p>
          <a:p>
            <a:pPr>
              <a:buClr>
                <a:srgbClr val="FFCB1A"/>
              </a:buClr>
            </a:pPr>
            <a:r>
              <a:rPr lang="en-GB" dirty="0">
                <a:solidFill>
                  <a:schemeClr val="tx1"/>
                </a:solidFill>
                <a:latin typeface="Arial"/>
                <a:cs typeface="Arial"/>
              </a:rPr>
              <a:t>Everyone feels the meetings are </a:t>
            </a:r>
            <a:br>
              <a:rPr lang="en-GB" dirty="0">
                <a:solidFill>
                  <a:schemeClr val="tx1"/>
                </a:solidFill>
                <a:latin typeface="Arial"/>
                <a:cs typeface="Arial"/>
              </a:rPr>
            </a:br>
            <a:r>
              <a:rPr lang="en-GB" dirty="0">
                <a:solidFill>
                  <a:schemeClr val="tx1"/>
                </a:solidFill>
                <a:latin typeface="Arial"/>
                <a:cs typeface="Arial"/>
              </a:rPr>
              <a:t>a waste of time</a:t>
            </a:r>
          </a:p>
        </p:txBody>
      </p:sp>
    </p:spTree>
    <p:extLst>
      <p:ext uri="{BB962C8B-B14F-4D97-AF65-F5344CB8AC3E}">
        <p14:creationId xmlns:p14="http://schemas.microsoft.com/office/powerpoint/2010/main" val="3932108110"/>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e3d8be-58c8-4ce1-a370-1c85f784c37e">
      <Terms xmlns="http://schemas.microsoft.com/office/infopath/2007/PartnerControls"/>
    </lcf76f155ced4ddcb4097134ff3c332f>
    <TaxCatchAll xmlns="84661594-dde6-4328-a56c-b41015f23e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6" ma:contentTypeDescription="Create a new document." ma:contentTypeScope="" ma:versionID="3b5b24d50bf75c11a61a1a0c5a648330">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c564422826b675961111b397bda09bf6"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a046b9e-0396-45c7-95d1-dee923a8d141}" ma:internalName="TaxCatchAll" ma:showField="CatchAllData" ma:web="84661594-dde6-4328-a56c-b41015f23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9EA01-C770-46F9-9584-CF822ABB7447}">
  <ds:schemaRefs>
    <ds:schemaRef ds:uri="http://schemas.microsoft.com/office/infopath/2007/PartnerControls"/>
    <ds:schemaRef ds:uri="http://www.w3.org/XML/1998/namespace"/>
    <ds:schemaRef ds:uri="ece3d8be-58c8-4ce1-a370-1c85f784c37e"/>
    <ds:schemaRef ds:uri="http://purl.org/dc/terms/"/>
    <ds:schemaRef ds:uri="http://purl.org/dc/elements/1.1/"/>
    <ds:schemaRef ds:uri="84661594-dde6-4328-a56c-b41015f23e37"/>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FB27112-8DA3-49B9-91A6-FD0EDFD87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1C730F-C873-45FF-9C36-EBCDECDBAA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2349</TotalTime>
  <Words>2753</Words>
  <Application>Microsoft Office PowerPoint</Application>
  <PresentationFormat>Widescreen</PresentationFormat>
  <Paragraphs>251</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Times New Roman</vt:lpstr>
      <vt:lpstr>Wingdings 3</vt:lpstr>
      <vt:lpstr>Prospect-Bectu-theme</vt:lpstr>
      <vt:lpstr>PowerPoint Presentation</vt:lpstr>
      <vt:lpstr>Learning outcomes</vt:lpstr>
      <vt:lpstr>Branch roles we refer to  in this training session</vt:lpstr>
      <vt:lpstr>Typical types of meetings</vt:lpstr>
      <vt:lpstr>Code of conduct at meetings</vt:lpstr>
      <vt:lpstr>Code of conduct for reps</vt:lpstr>
      <vt:lpstr>The values and  behaviour of reps</vt:lpstr>
      <vt:lpstr>Branch meetings – why  do we need to do them?</vt:lpstr>
      <vt:lpstr>What could go wrong?</vt:lpstr>
      <vt:lpstr>Don’t worry</vt:lpstr>
      <vt:lpstr>Preparation</vt:lpstr>
      <vt:lpstr>Activity A: Check the  purpose of a meeting</vt:lpstr>
      <vt:lpstr>Scheduling a meeting</vt:lpstr>
      <vt:lpstr>Activity B: What would persuade a member  to attend a meeting?</vt:lpstr>
      <vt:lpstr>During the meeting</vt:lpstr>
      <vt:lpstr>The structure  of the meeting</vt:lpstr>
      <vt:lpstr>Opening and  introductions</vt:lpstr>
      <vt:lpstr>Running the meeting</vt:lpstr>
      <vt:lpstr>Getting through the business</vt:lpstr>
      <vt:lpstr>Remember:</vt:lpstr>
      <vt:lpstr>Activity C: How would  you control the meeting?</vt:lpstr>
      <vt:lpstr>Closing the meeting</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Kathryn Sharratt</cp:lastModifiedBy>
  <cp:revision>158</cp:revision>
  <dcterms:created xsi:type="dcterms:W3CDTF">2021-10-15T09:25:42Z</dcterms:created>
  <dcterms:modified xsi:type="dcterms:W3CDTF">2025-01-10T16:38:30Z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1281440193</vt:i4>
  </property>
  <property fmtid="{D5CDD505-2E9C-101B-9397-08002B2CF9AE}" pid="4" name="_NewReviewCycle">
    <vt:lpwstr/>
  </property>
  <property fmtid="{D5CDD505-2E9C-101B-9397-08002B2CF9AE}" pid="5" name="_EmailSubject">
    <vt:lpwstr>Reps' Training Pathway link - UPDATE</vt:lpwstr>
  </property>
  <property fmtid="{D5CDD505-2E9C-101B-9397-08002B2CF9AE}" pid="6" name="_AuthorEmail">
    <vt:lpwstr>Kathryn.Sharratt@prospect.org.uk</vt:lpwstr>
  </property>
  <property fmtid="{D5CDD505-2E9C-101B-9397-08002B2CF9AE}" pid="7" name="_AuthorEmailDisplayName">
    <vt:lpwstr>Kathryn Sharratt</vt:lpwstr>
  </property>
  <property fmtid="{D5CDD505-2E9C-101B-9397-08002B2CF9AE}" pid="8" name="MediaServiceImageTags">
    <vt:lpwstr/>
  </property>
</Properties>
</file>