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Lst>
  <p:notesMasterIdLst>
    <p:notesMasterId r:id="rId102"/>
  </p:notesMasterIdLst>
  <p:handoutMasterIdLst>
    <p:handoutMasterId r:id="rId103"/>
  </p:handoutMasterIdLst>
  <p:sldIdLst>
    <p:sldId id="674" r:id="rId5"/>
    <p:sldId id="640" r:id="rId6"/>
    <p:sldId id="675" r:id="rId7"/>
    <p:sldId id="642" r:id="rId8"/>
    <p:sldId id="511" r:id="rId9"/>
    <p:sldId id="661" r:id="rId10"/>
    <p:sldId id="513" r:id="rId11"/>
    <p:sldId id="669" r:id="rId12"/>
    <p:sldId id="582" r:id="rId13"/>
    <p:sldId id="515" r:id="rId14"/>
    <p:sldId id="514" r:id="rId15"/>
    <p:sldId id="643" r:id="rId16"/>
    <p:sldId id="517" r:id="rId17"/>
    <p:sldId id="644" r:id="rId18"/>
    <p:sldId id="645" r:id="rId19"/>
    <p:sldId id="521" r:id="rId20"/>
    <p:sldId id="522" r:id="rId21"/>
    <p:sldId id="523" r:id="rId22"/>
    <p:sldId id="524" r:id="rId23"/>
    <p:sldId id="593" r:id="rId24"/>
    <p:sldId id="525" r:id="rId25"/>
    <p:sldId id="527" r:id="rId26"/>
    <p:sldId id="526" r:id="rId27"/>
    <p:sldId id="528" r:id="rId28"/>
    <p:sldId id="628" r:id="rId29"/>
    <p:sldId id="529" r:id="rId30"/>
    <p:sldId id="530" r:id="rId31"/>
    <p:sldId id="531" r:id="rId32"/>
    <p:sldId id="676" r:id="rId33"/>
    <p:sldId id="534" r:id="rId34"/>
    <p:sldId id="677" r:id="rId35"/>
    <p:sldId id="646" r:id="rId36"/>
    <p:sldId id="635" r:id="rId37"/>
    <p:sldId id="636" r:id="rId38"/>
    <p:sldId id="637" r:id="rId39"/>
    <p:sldId id="638" r:id="rId40"/>
    <p:sldId id="639" r:id="rId41"/>
    <p:sldId id="633" r:id="rId42"/>
    <p:sldId id="563" r:id="rId43"/>
    <p:sldId id="594" r:id="rId44"/>
    <p:sldId id="678" r:id="rId45"/>
    <p:sldId id="549" r:id="rId46"/>
    <p:sldId id="550" r:id="rId47"/>
    <p:sldId id="551" r:id="rId48"/>
    <p:sldId id="552" r:id="rId49"/>
    <p:sldId id="647" r:id="rId50"/>
    <p:sldId id="648" r:id="rId51"/>
    <p:sldId id="679" r:id="rId52"/>
    <p:sldId id="680" r:id="rId53"/>
    <p:sldId id="694" r:id="rId54"/>
    <p:sldId id="681" r:id="rId55"/>
    <p:sldId id="545" r:id="rId56"/>
    <p:sldId id="546" r:id="rId57"/>
    <p:sldId id="554" r:id="rId58"/>
    <p:sldId id="627" r:id="rId59"/>
    <p:sldId id="654" r:id="rId60"/>
    <p:sldId id="598" r:id="rId61"/>
    <p:sldId id="599" r:id="rId62"/>
    <p:sldId id="556" r:id="rId63"/>
    <p:sldId id="695" r:id="rId64"/>
    <p:sldId id="558" r:id="rId65"/>
    <p:sldId id="555" r:id="rId66"/>
    <p:sldId id="682" r:id="rId67"/>
    <p:sldId id="683" r:id="rId68"/>
    <p:sldId id="684" r:id="rId69"/>
    <p:sldId id="685" r:id="rId70"/>
    <p:sldId id="544" r:id="rId71"/>
    <p:sldId id="547" r:id="rId72"/>
    <p:sldId id="610" r:id="rId73"/>
    <p:sldId id="630" r:id="rId74"/>
    <p:sldId id="611" r:id="rId75"/>
    <p:sldId id="564" r:id="rId76"/>
    <p:sldId id="565" r:id="rId77"/>
    <p:sldId id="566" r:id="rId78"/>
    <p:sldId id="567" r:id="rId79"/>
    <p:sldId id="696" r:id="rId80"/>
    <p:sldId id="688" r:id="rId81"/>
    <p:sldId id="632" r:id="rId82"/>
    <p:sldId id="629" r:id="rId83"/>
    <p:sldId id="689" r:id="rId84"/>
    <p:sldId id="572" r:id="rId85"/>
    <p:sldId id="573" r:id="rId86"/>
    <p:sldId id="609" r:id="rId87"/>
    <p:sldId id="608" r:id="rId88"/>
    <p:sldId id="690" r:id="rId89"/>
    <p:sldId id="691" r:id="rId90"/>
    <p:sldId id="692" r:id="rId91"/>
    <p:sldId id="613" r:id="rId92"/>
    <p:sldId id="614" r:id="rId93"/>
    <p:sldId id="634" r:id="rId94"/>
    <p:sldId id="693" r:id="rId95"/>
    <p:sldId id="687" r:id="rId96"/>
    <p:sldId id="649" r:id="rId97"/>
    <p:sldId id="585" r:id="rId98"/>
    <p:sldId id="697" r:id="rId99"/>
    <p:sldId id="583" r:id="rId100"/>
    <p:sldId id="580" r:id="rId101"/>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8">
          <p15:clr>
            <a:srgbClr val="A4A3A4"/>
          </p15:clr>
        </p15:guide>
        <p15:guide id="4"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61FFC4-5A07-0A64-5AB7-E3EA34B58373}" v="11" dt="2025-05-14T14:57:28.114"/>
    <p1510:client id="{95C4E152-88C3-7102-A15D-CA183C8C4217}" v="11" dt="2025-05-15T11:33:33.030"/>
    <p1510:client id="{A519CE27-925A-48BC-29A7-B9E0D90D8D0C}" v="22" dt="2025-05-14T15:14:02.7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guide orient="horz" pos="2880"/>
        <p:guide pos="2160"/>
        <p:guide orient="horz" pos="3128"/>
        <p:guide pos="214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tableStyles" Target="tableStyle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notesMaster" Target="notesMasters/notes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handoutMaster" Target="handoutMasters/handoutMaster1.xml"/><Relationship Id="rId108" Type="http://schemas.microsoft.com/office/2016/11/relationships/changesInfo" Target="changesInfos/changesInfo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microsoft.com/office/2015/10/relationships/revisionInfo" Target="revisionInfo.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Sharratt" userId="S::kathryn.sharratt@prospect.org.uk::97cf956a-b3a7-4e73-864d-44684f77c5c1" providerId="AD" clId="Web-{95C4E152-88C3-7102-A15D-CA183C8C4217}"/>
    <pc:docChg chg="modSld sldOrd">
      <pc:chgData name="Kathryn Sharratt" userId="S::kathryn.sharratt@prospect.org.uk::97cf956a-b3a7-4e73-864d-44684f77c5c1" providerId="AD" clId="Web-{95C4E152-88C3-7102-A15D-CA183C8C4217}" dt="2025-05-15T11:33:29.248" v="14"/>
      <pc:docMkLst>
        <pc:docMk/>
      </pc:docMkLst>
      <pc:sldChg chg="ord">
        <pc:chgData name="Kathryn Sharratt" userId="S::kathryn.sharratt@prospect.org.uk::97cf956a-b3a7-4e73-864d-44684f77c5c1" providerId="AD" clId="Web-{95C4E152-88C3-7102-A15D-CA183C8C4217}" dt="2025-05-15T11:10:27.051" v="7"/>
        <pc:sldMkLst>
          <pc:docMk/>
          <pc:sldMk cId="1725294283" sldId="549"/>
        </pc:sldMkLst>
      </pc:sldChg>
      <pc:sldChg chg="ord">
        <pc:chgData name="Kathryn Sharratt" userId="S::kathryn.sharratt@prospect.org.uk::97cf956a-b3a7-4e73-864d-44684f77c5c1" providerId="AD" clId="Web-{95C4E152-88C3-7102-A15D-CA183C8C4217}" dt="2025-05-15T11:10:34.442" v="8"/>
        <pc:sldMkLst>
          <pc:docMk/>
          <pc:sldMk cId="2735602347" sldId="550"/>
        </pc:sldMkLst>
      </pc:sldChg>
      <pc:sldChg chg="ord">
        <pc:chgData name="Kathryn Sharratt" userId="S::kathryn.sharratt@prospect.org.uk::97cf956a-b3a7-4e73-864d-44684f77c5c1" providerId="AD" clId="Web-{95C4E152-88C3-7102-A15D-CA183C8C4217}" dt="2025-05-15T11:10:49.458" v="9"/>
        <pc:sldMkLst>
          <pc:docMk/>
          <pc:sldMk cId="274308764" sldId="551"/>
        </pc:sldMkLst>
      </pc:sldChg>
      <pc:sldChg chg="ord">
        <pc:chgData name="Kathryn Sharratt" userId="S::kathryn.sharratt@prospect.org.uk::97cf956a-b3a7-4e73-864d-44684f77c5c1" providerId="AD" clId="Web-{95C4E152-88C3-7102-A15D-CA183C8C4217}" dt="2025-05-15T11:10:51.442" v="10"/>
        <pc:sldMkLst>
          <pc:docMk/>
          <pc:sldMk cId="998909121" sldId="552"/>
        </pc:sldMkLst>
      </pc:sldChg>
      <pc:sldChg chg="modNotes">
        <pc:chgData name="Kathryn Sharratt" userId="S::kathryn.sharratt@prospect.org.uk::97cf956a-b3a7-4e73-864d-44684f77c5c1" providerId="AD" clId="Web-{95C4E152-88C3-7102-A15D-CA183C8C4217}" dt="2025-05-15T11:33:29.248" v="14"/>
        <pc:sldMkLst>
          <pc:docMk/>
          <pc:sldMk cId="3524515454" sldId="555"/>
        </pc:sldMkLst>
      </pc:sldChg>
      <pc:sldChg chg="ord">
        <pc:chgData name="Kathryn Sharratt" userId="S::kathryn.sharratt@prospect.org.uk::97cf956a-b3a7-4e73-864d-44684f77c5c1" providerId="AD" clId="Web-{95C4E152-88C3-7102-A15D-CA183C8C4217}" dt="2025-05-15T11:20:53.264" v="13"/>
        <pc:sldMkLst>
          <pc:docMk/>
          <pc:sldMk cId="985594204" sldId="627"/>
        </pc:sldMkLst>
      </pc:sldChg>
      <pc:sldChg chg="ord">
        <pc:chgData name="Kathryn Sharratt" userId="S::kathryn.sharratt@prospect.org.uk::97cf956a-b3a7-4e73-864d-44684f77c5c1" providerId="AD" clId="Web-{95C4E152-88C3-7102-A15D-CA183C8C4217}" dt="2025-05-15T11:10:53.943" v="11"/>
        <pc:sldMkLst>
          <pc:docMk/>
          <pc:sldMk cId="2589900413" sldId="647"/>
        </pc:sldMkLst>
      </pc:sldChg>
      <pc:sldChg chg="ord">
        <pc:chgData name="Kathryn Sharratt" userId="S::kathryn.sharratt@prospect.org.uk::97cf956a-b3a7-4e73-864d-44684f77c5c1" providerId="AD" clId="Web-{95C4E152-88C3-7102-A15D-CA183C8C4217}" dt="2025-05-15T11:10:59.630" v="12"/>
        <pc:sldMkLst>
          <pc:docMk/>
          <pc:sldMk cId="2575252940" sldId="648"/>
        </pc:sldMkLst>
      </pc:sldChg>
      <pc:sldChg chg="modNotes">
        <pc:chgData name="Kathryn Sharratt" userId="S::kathryn.sharratt@prospect.org.uk::97cf956a-b3a7-4e73-864d-44684f77c5c1" providerId="AD" clId="Web-{95C4E152-88C3-7102-A15D-CA183C8C4217}" dt="2025-05-15T10:59:56.025" v="4"/>
        <pc:sldMkLst>
          <pc:docMk/>
          <pc:sldMk cId="206151312" sldId="674"/>
        </pc:sldMkLst>
      </pc:sldChg>
      <pc:sldChg chg="ord">
        <pc:chgData name="Kathryn Sharratt" userId="S::kathryn.sharratt@prospect.org.uk::97cf956a-b3a7-4e73-864d-44684f77c5c1" providerId="AD" clId="Web-{95C4E152-88C3-7102-A15D-CA183C8C4217}" dt="2025-05-15T11:10:24.863" v="6"/>
        <pc:sldMkLst>
          <pc:docMk/>
          <pc:sldMk cId="1411864674" sldId="678"/>
        </pc:sldMkLst>
      </pc:sldChg>
    </pc:docChg>
  </pc:docChgLst>
  <pc:docChgLst>
    <pc:chgData name="Martin Roberts" userId="809e680c-7cbe-4ca5-8db2-be1c15666466" providerId="ADAL" clId="{EC3AABFA-3A9D-4ACF-8014-91DDE75AA2DD}"/>
    <pc:docChg chg="custSel modSld">
      <pc:chgData name="Martin Roberts" userId="809e680c-7cbe-4ca5-8db2-be1c15666466" providerId="ADAL" clId="{EC3AABFA-3A9D-4ACF-8014-91DDE75AA2DD}" dt="2025-01-09T10:48:56.402" v="3" actId="1076"/>
      <pc:docMkLst>
        <pc:docMk/>
      </pc:docMkLst>
      <pc:sldChg chg="addSp delSp modSp mod">
        <pc:chgData name="Martin Roberts" userId="809e680c-7cbe-4ca5-8db2-be1c15666466" providerId="ADAL" clId="{EC3AABFA-3A9D-4ACF-8014-91DDE75AA2DD}" dt="2025-01-09T10:48:56.402" v="3" actId="1076"/>
        <pc:sldMkLst>
          <pc:docMk/>
          <pc:sldMk cId="702186025" sldId="693"/>
        </pc:sldMkLst>
        <pc:graphicFrameChg chg="add mod">
          <ac:chgData name="Martin Roberts" userId="809e680c-7cbe-4ca5-8db2-be1c15666466" providerId="ADAL" clId="{EC3AABFA-3A9D-4ACF-8014-91DDE75AA2DD}" dt="2025-01-09T10:48:56.402" v="3" actId="1076"/>
          <ac:graphicFrameMkLst>
            <pc:docMk/>
            <pc:sldMk cId="702186025" sldId="693"/>
            <ac:graphicFrameMk id="4" creationId="{0C67DE9D-3308-8F3D-FBF0-B6AC4C4EAE7F}"/>
          </ac:graphicFrameMkLst>
        </pc:graphicFrameChg>
        <pc:picChg chg="del">
          <ac:chgData name="Martin Roberts" userId="809e680c-7cbe-4ca5-8db2-be1c15666466" providerId="ADAL" clId="{EC3AABFA-3A9D-4ACF-8014-91DDE75AA2DD}" dt="2025-01-09T10:48:54.015" v="2" actId="478"/>
          <ac:picMkLst>
            <pc:docMk/>
            <pc:sldMk cId="702186025" sldId="693"/>
            <ac:picMk id="5" creationId="{E2BE7E8E-7DE4-15C3-75A4-1199D077F968}"/>
          </ac:picMkLst>
        </pc:picChg>
      </pc:sldChg>
    </pc:docChg>
  </pc:docChgLst>
  <pc:docChgLst>
    <pc:chgData name="Kathryn Sharratt" userId="97cf956a-b3a7-4e73-864d-44684f77c5c1" providerId="ADAL" clId="{466BE6C0-1B14-442B-BC33-32C5E5D1F8D6}"/>
    <pc:docChg chg="custSel modSld sldOrd delMainMaster">
      <pc:chgData name="Kathryn Sharratt" userId="97cf956a-b3a7-4e73-864d-44684f77c5c1" providerId="ADAL" clId="{466BE6C0-1B14-442B-BC33-32C5E5D1F8D6}" dt="2024-11-18T11:59:30.818" v="131" actId="20577"/>
      <pc:docMkLst>
        <pc:docMk/>
      </pc:docMkLst>
      <pc:sldChg chg="modSp mod">
        <pc:chgData name="Kathryn Sharratt" userId="97cf956a-b3a7-4e73-864d-44684f77c5c1" providerId="ADAL" clId="{466BE6C0-1B14-442B-BC33-32C5E5D1F8D6}" dt="2024-11-18T09:29:54.170" v="25" actId="20577"/>
        <pc:sldMkLst>
          <pc:docMk/>
          <pc:sldMk cId="2618205653" sldId="525"/>
        </pc:sldMkLst>
        <pc:spChg chg="mod">
          <ac:chgData name="Kathryn Sharratt" userId="97cf956a-b3a7-4e73-864d-44684f77c5c1" providerId="ADAL" clId="{466BE6C0-1B14-442B-BC33-32C5E5D1F8D6}" dt="2024-11-18T09:29:54.170" v="25" actId="20577"/>
          <ac:spMkLst>
            <pc:docMk/>
            <pc:sldMk cId="2618205653" sldId="525"/>
            <ac:spMk id="3" creationId="{3E86F698-D45C-7549-A98E-830A2CE36078}"/>
          </ac:spMkLst>
        </pc:spChg>
      </pc:sldChg>
      <pc:sldChg chg="modSp mod">
        <pc:chgData name="Kathryn Sharratt" userId="97cf956a-b3a7-4e73-864d-44684f77c5c1" providerId="ADAL" clId="{466BE6C0-1B14-442B-BC33-32C5E5D1F8D6}" dt="2024-11-18T11:42:29.353" v="48" actId="20577"/>
        <pc:sldMkLst>
          <pc:docMk/>
          <pc:sldMk cId="35898220" sldId="526"/>
        </pc:sldMkLst>
        <pc:spChg chg="mod">
          <ac:chgData name="Kathryn Sharratt" userId="97cf956a-b3a7-4e73-864d-44684f77c5c1" providerId="ADAL" clId="{466BE6C0-1B14-442B-BC33-32C5E5D1F8D6}" dt="2024-11-18T11:42:29.353" v="48" actId="20577"/>
          <ac:spMkLst>
            <pc:docMk/>
            <pc:sldMk cId="35898220" sldId="526"/>
            <ac:spMk id="5" creationId="{00000000-0000-0000-0000-000000000000}"/>
          </ac:spMkLst>
        </pc:spChg>
      </pc:sldChg>
      <pc:sldChg chg="modSp mod ord modShow modNotesTx">
        <pc:chgData name="Kathryn Sharratt" userId="97cf956a-b3a7-4e73-864d-44684f77c5c1" providerId="ADAL" clId="{466BE6C0-1B14-442B-BC33-32C5E5D1F8D6}" dt="2024-11-18T11:57:54.386" v="59"/>
        <pc:sldMkLst>
          <pc:docMk/>
          <pc:sldMk cId="799231267" sldId="547"/>
        </pc:sldMkLst>
        <pc:spChg chg="mod">
          <ac:chgData name="Kathryn Sharratt" userId="97cf956a-b3a7-4e73-864d-44684f77c5c1" providerId="ADAL" clId="{466BE6C0-1B14-442B-BC33-32C5E5D1F8D6}" dt="2024-11-18T11:57:21.500" v="56" actId="14100"/>
          <ac:spMkLst>
            <pc:docMk/>
            <pc:sldMk cId="799231267" sldId="547"/>
            <ac:spMk id="3" creationId="{00000000-0000-0000-0000-000000000000}"/>
          </ac:spMkLst>
        </pc:spChg>
      </pc:sldChg>
      <pc:sldChg chg="mod modShow">
        <pc:chgData name="Kathryn Sharratt" userId="97cf956a-b3a7-4e73-864d-44684f77c5c1" providerId="ADAL" clId="{466BE6C0-1B14-442B-BC33-32C5E5D1F8D6}" dt="2024-11-18T11:43:42.810" v="49" actId="729"/>
        <pc:sldMkLst>
          <pc:docMk/>
          <pc:sldMk cId="2443063830" sldId="637"/>
        </pc:sldMkLst>
      </pc:sldChg>
      <pc:sldChg chg="modNotesTx">
        <pc:chgData name="Kathryn Sharratt" userId="97cf956a-b3a7-4e73-864d-44684f77c5c1" providerId="ADAL" clId="{466BE6C0-1B14-442B-BC33-32C5E5D1F8D6}" dt="2024-11-18T11:40:19.712" v="43"/>
        <pc:sldMkLst>
          <pc:docMk/>
          <pc:sldMk cId="278011713" sldId="661"/>
        </pc:sldMkLst>
      </pc:sldChg>
      <pc:sldChg chg="modSp mod">
        <pc:chgData name="Kathryn Sharratt" userId="97cf956a-b3a7-4e73-864d-44684f77c5c1" providerId="ADAL" clId="{466BE6C0-1B14-442B-BC33-32C5E5D1F8D6}" dt="2024-11-18T11:59:30.818" v="131" actId="20577"/>
        <pc:sldMkLst>
          <pc:docMk/>
          <pc:sldMk cId="3234827614" sldId="697"/>
        </pc:sldMkLst>
        <pc:spChg chg="mod">
          <ac:chgData name="Kathryn Sharratt" userId="97cf956a-b3a7-4e73-864d-44684f77c5c1" providerId="ADAL" clId="{466BE6C0-1B14-442B-BC33-32C5E5D1F8D6}" dt="2024-11-18T11:59:30.818" v="131" actId="20577"/>
          <ac:spMkLst>
            <pc:docMk/>
            <pc:sldMk cId="3234827614" sldId="697"/>
            <ac:spMk id="3" creationId="{DB49C237-1B90-47D3-A01B-A02D582919A5}"/>
          </ac:spMkLst>
        </pc:spChg>
      </pc:sldChg>
      <pc:sldMasterChg chg="del delSldLayout">
        <pc:chgData name="Kathryn Sharratt" userId="97cf956a-b3a7-4e73-864d-44684f77c5c1" providerId="ADAL" clId="{466BE6C0-1B14-442B-BC33-32C5E5D1F8D6}" dt="2024-11-18T09:29:56.959" v="26"/>
        <pc:sldMasterMkLst>
          <pc:docMk/>
          <pc:sldMasterMk cId="1322105283" sldId="2147483705"/>
        </pc:sldMasterMkLst>
        <pc:sldLayoutChg chg="del">
          <pc:chgData name="Kathryn Sharratt" userId="97cf956a-b3a7-4e73-864d-44684f77c5c1" providerId="ADAL" clId="{466BE6C0-1B14-442B-BC33-32C5E5D1F8D6}" dt="2024-11-18T09:29:56.959" v="26"/>
          <pc:sldLayoutMkLst>
            <pc:docMk/>
            <pc:sldMasterMk cId="1322105283" sldId="2147483705"/>
            <pc:sldLayoutMk cId="1595601343" sldId="2147483706"/>
          </pc:sldLayoutMkLst>
        </pc:sldLayoutChg>
        <pc:sldLayoutChg chg="del">
          <pc:chgData name="Kathryn Sharratt" userId="97cf956a-b3a7-4e73-864d-44684f77c5c1" providerId="ADAL" clId="{466BE6C0-1B14-442B-BC33-32C5E5D1F8D6}" dt="2024-11-18T09:29:56.959" v="26"/>
          <pc:sldLayoutMkLst>
            <pc:docMk/>
            <pc:sldMasterMk cId="1322105283" sldId="2147483705"/>
            <pc:sldLayoutMk cId="3025089980" sldId="2147483707"/>
          </pc:sldLayoutMkLst>
        </pc:sldLayoutChg>
        <pc:sldLayoutChg chg="del">
          <pc:chgData name="Kathryn Sharratt" userId="97cf956a-b3a7-4e73-864d-44684f77c5c1" providerId="ADAL" clId="{466BE6C0-1B14-442B-BC33-32C5E5D1F8D6}" dt="2024-11-18T09:29:56.959" v="26"/>
          <pc:sldLayoutMkLst>
            <pc:docMk/>
            <pc:sldMasterMk cId="1322105283" sldId="2147483705"/>
            <pc:sldLayoutMk cId="1359038477" sldId="2147483708"/>
          </pc:sldLayoutMkLst>
        </pc:sldLayoutChg>
        <pc:sldLayoutChg chg="del">
          <pc:chgData name="Kathryn Sharratt" userId="97cf956a-b3a7-4e73-864d-44684f77c5c1" providerId="ADAL" clId="{466BE6C0-1B14-442B-BC33-32C5E5D1F8D6}" dt="2024-11-18T09:29:56.959" v="26"/>
          <pc:sldLayoutMkLst>
            <pc:docMk/>
            <pc:sldMasterMk cId="1322105283" sldId="2147483705"/>
            <pc:sldLayoutMk cId="3352765391" sldId="2147483709"/>
          </pc:sldLayoutMkLst>
        </pc:sldLayoutChg>
      </pc:sldMasterChg>
      <pc:sldMasterChg chg="del delSldLayout">
        <pc:chgData name="Kathryn Sharratt" userId="97cf956a-b3a7-4e73-864d-44684f77c5c1" providerId="ADAL" clId="{466BE6C0-1B14-442B-BC33-32C5E5D1F8D6}" dt="2024-11-18T09:29:56.959" v="27"/>
        <pc:sldMasterMkLst>
          <pc:docMk/>
          <pc:sldMasterMk cId="2474089338" sldId="2147483710"/>
        </pc:sldMasterMkLst>
        <pc:sldLayoutChg chg="del">
          <pc:chgData name="Kathryn Sharratt" userId="97cf956a-b3a7-4e73-864d-44684f77c5c1" providerId="ADAL" clId="{466BE6C0-1B14-442B-BC33-32C5E5D1F8D6}" dt="2024-11-18T09:29:56.959" v="27"/>
          <pc:sldLayoutMkLst>
            <pc:docMk/>
            <pc:sldMasterMk cId="2474089338" sldId="2147483710"/>
            <pc:sldLayoutMk cId="827787096" sldId="2147483711"/>
          </pc:sldLayoutMkLst>
        </pc:sldLayoutChg>
        <pc:sldLayoutChg chg="del">
          <pc:chgData name="Kathryn Sharratt" userId="97cf956a-b3a7-4e73-864d-44684f77c5c1" providerId="ADAL" clId="{466BE6C0-1B14-442B-BC33-32C5E5D1F8D6}" dt="2024-11-18T09:29:56.959" v="27"/>
          <pc:sldLayoutMkLst>
            <pc:docMk/>
            <pc:sldMasterMk cId="2474089338" sldId="2147483710"/>
            <pc:sldLayoutMk cId="3894450482" sldId="2147483712"/>
          </pc:sldLayoutMkLst>
        </pc:sldLayoutChg>
        <pc:sldLayoutChg chg="del">
          <pc:chgData name="Kathryn Sharratt" userId="97cf956a-b3a7-4e73-864d-44684f77c5c1" providerId="ADAL" clId="{466BE6C0-1B14-442B-BC33-32C5E5D1F8D6}" dt="2024-11-18T09:29:56.959" v="27"/>
          <pc:sldLayoutMkLst>
            <pc:docMk/>
            <pc:sldMasterMk cId="2474089338" sldId="2147483710"/>
            <pc:sldLayoutMk cId="3018848724" sldId="2147483713"/>
          </pc:sldLayoutMkLst>
        </pc:sldLayoutChg>
        <pc:sldLayoutChg chg="del">
          <pc:chgData name="Kathryn Sharratt" userId="97cf956a-b3a7-4e73-864d-44684f77c5c1" providerId="ADAL" clId="{466BE6C0-1B14-442B-BC33-32C5E5D1F8D6}" dt="2024-11-18T09:29:56.959" v="27"/>
          <pc:sldLayoutMkLst>
            <pc:docMk/>
            <pc:sldMasterMk cId="2474089338" sldId="2147483710"/>
            <pc:sldLayoutMk cId="450474635" sldId="2147483714"/>
          </pc:sldLayoutMkLst>
        </pc:sldLayoutChg>
      </pc:sldMasterChg>
      <pc:sldMasterChg chg="del delSldLayout">
        <pc:chgData name="Kathryn Sharratt" userId="97cf956a-b3a7-4e73-864d-44684f77c5c1" providerId="ADAL" clId="{466BE6C0-1B14-442B-BC33-32C5E5D1F8D6}" dt="2024-11-18T09:29:56.959" v="28"/>
        <pc:sldMasterMkLst>
          <pc:docMk/>
          <pc:sldMasterMk cId="281359256" sldId="2147483715"/>
        </pc:sldMasterMkLst>
        <pc:sldLayoutChg chg="del">
          <pc:chgData name="Kathryn Sharratt" userId="97cf956a-b3a7-4e73-864d-44684f77c5c1" providerId="ADAL" clId="{466BE6C0-1B14-442B-BC33-32C5E5D1F8D6}" dt="2024-11-18T09:29:56.959" v="28"/>
          <pc:sldLayoutMkLst>
            <pc:docMk/>
            <pc:sldMasterMk cId="281359256" sldId="2147483715"/>
            <pc:sldLayoutMk cId="3273299212" sldId="2147483716"/>
          </pc:sldLayoutMkLst>
        </pc:sldLayoutChg>
        <pc:sldLayoutChg chg="del">
          <pc:chgData name="Kathryn Sharratt" userId="97cf956a-b3a7-4e73-864d-44684f77c5c1" providerId="ADAL" clId="{466BE6C0-1B14-442B-BC33-32C5E5D1F8D6}" dt="2024-11-18T09:29:56.959" v="28"/>
          <pc:sldLayoutMkLst>
            <pc:docMk/>
            <pc:sldMasterMk cId="281359256" sldId="2147483715"/>
            <pc:sldLayoutMk cId="3219286944" sldId="2147483717"/>
          </pc:sldLayoutMkLst>
        </pc:sldLayoutChg>
        <pc:sldLayoutChg chg="del">
          <pc:chgData name="Kathryn Sharratt" userId="97cf956a-b3a7-4e73-864d-44684f77c5c1" providerId="ADAL" clId="{466BE6C0-1B14-442B-BC33-32C5E5D1F8D6}" dt="2024-11-18T09:29:56.959" v="28"/>
          <pc:sldLayoutMkLst>
            <pc:docMk/>
            <pc:sldMasterMk cId="281359256" sldId="2147483715"/>
            <pc:sldLayoutMk cId="1788142081" sldId="2147483718"/>
          </pc:sldLayoutMkLst>
        </pc:sldLayoutChg>
        <pc:sldLayoutChg chg="del">
          <pc:chgData name="Kathryn Sharratt" userId="97cf956a-b3a7-4e73-864d-44684f77c5c1" providerId="ADAL" clId="{466BE6C0-1B14-442B-BC33-32C5E5D1F8D6}" dt="2024-11-18T09:29:56.959" v="28"/>
          <pc:sldLayoutMkLst>
            <pc:docMk/>
            <pc:sldMasterMk cId="281359256" sldId="2147483715"/>
            <pc:sldLayoutMk cId="3460736343" sldId="2147483719"/>
          </pc:sldLayoutMkLst>
        </pc:sldLayoutChg>
      </pc:sldMasterChg>
      <pc:sldMasterChg chg="del delSldLayout">
        <pc:chgData name="Kathryn Sharratt" userId="97cf956a-b3a7-4e73-864d-44684f77c5c1" providerId="ADAL" clId="{466BE6C0-1B14-442B-BC33-32C5E5D1F8D6}" dt="2024-11-18T09:29:56.959" v="29"/>
        <pc:sldMasterMkLst>
          <pc:docMk/>
          <pc:sldMasterMk cId="2210421088" sldId="2147483720"/>
        </pc:sldMasterMkLst>
        <pc:sldLayoutChg chg="del">
          <pc:chgData name="Kathryn Sharratt" userId="97cf956a-b3a7-4e73-864d-44684f77c5c1" providerId="ADAL" clId="{466BE6C0-1B14-442B-BC33-32C5E5D1F8D6}" dt="2024-11-18T09:29:56.959" v="29"/>
          <pc:sldLayoutMkLst>
            <pc:docMk/>
            <pc:sldMasterMk cId="2210421088" sldId="2147483720"/>
            <pc:sldLayoutMk cId="3836786930" sldId="2147483721"/>
          </pc:sldLayoutMkLst>
        </pc:sldLayoutChg>
        <pc:sldLayoutChg chg="del">
          <pc:chgData name="Kathryn Sharratt" userId="97cf956a-b3a7-4e73-864d-44684f77c5c1" providerId="ADAL" clId="{466BE6C0-1B14-442B-BC33-32C5E5D1F8D6}" dt="2024-11-18T09:29:56.959" v="29"/>
          <pc:sldLayoutMkLst>
            <pc:docMk/>
            <pc:sldMasterMk cId="2210421088" sldId="2147483720"/>
            <pc:sldLayoutMk cId="2741504813" sldId="2147483722"/>
          </pc:sldLayoutMkLst>
        </pc:sldLayoutChg>
        <pc:sldLayoutChg chg="del">
          <pc:chgData name="Kathryn Sharratt" userId="97cf956a-b3a7-4e73-864d-44684f77c5c1" providerId="ADAL" clId="{466BE6C0-1B14-442B-BC33-32C5E5D1F8D6}" dt="2024-11-18T09:29:56.959" v="29"/>
          <pc:sldLayoutMkLst>
            <pc:docMk/>
            <pc:sldMasterMk cId="2210421088" sldId="2147483720"/>
            <pc:sldLayoutMk cId="1390768927" sldId="2147483723"/>
          </pc:sldLayoutMkLst>
        </pc:sldLayoutChg>
        <pc:sldLayoutChg chg="del">
          <pc:chgData name="Kathryn Sharratt" userId="97cf956a-b3a7-4e73-864d-44684f77c5c1" providerId="ADAL" clId="{466BE6C0-1B14-442B-BC33-32C5E5D1F8D6}" dt="2024-11-18T09:29:56.959" v="29"/>
          <pc:sldLayoutMkLst>
            <pc:docMk/>
            <pc:sldMasterMk cId="2210421088" sldId="2147483720"/>
            <pc:sldLayoutMk cId="119156497" sldId="2147483724"/>
          </pc:sldLayoutMkLst>
        </pc:sldLayoutChg>
      </pc:sldMasterChg>
      <pc:sldMasterChg chg="del delSldLayout">
        <pc:chgData name="Kathryn Sharratt" userId="97cf956a-b3a7-4e73-864d-44684f77c5c1" providerId="ADAL" clId="{466BE6C0-1B14-442B-BC33-32C5E5D1F8D6}" dt="2024-11-18T09:29:56.975" v="30"/>
        <pc:sldMasterMkLst>
          <pc:docMk/>
          <pc:sldMasterMk cId="376869454" sldId="2147483725"/>
        </pc:sldMasterMkLst>
        <pc:sldLayoutChg chg="del">
          <pc:chgData name="Kathryn Sharratt" userId="97cf956a-b3a7-4e73-864d-44684f77c5c1" providerId="ADAL" clId="{466BE6C0-1B14-442B-BC33-32C5E5D1F8D6}" dt="2024-11-18T09:29:56.975" v="30"/>
          <pc:sldLayoutMkLst>
            <pc:docMk/>
            <pc:sldMasterMk cId="376869454" sldId="2147483725"/>
            <pc:sldLayoutMk cId="448403468" sldId="2147483726"/>
          </pc:sldLayoutMkLst>
        </pc:sldLayoutChg>
        <pc:sldLayoutChg chg="del">
          <pc:chgData name="Kathryn Sharratt" userId="97cf956a-b3a7-4e73-864d-44684f77c5c1" providerId="ADAL" clId="{466BE6C0-1B14-442B-BC33-32C5E5D1F8D6}" dt="2024-11-18T09:29:56.975" v="30"/>
          <pc:sldLayoutMkLst>
            <pc:docMk/>
            <pc:sldMasterMk cId="376869454" sldId="2147483725"/>
            <pc:sldLayoutMk cId="3804959734" sldId="2147483727"/>
          </pc:sldLayoutMkLst>
        </pc:sldLayoutChg>
        <pc:sldLayoutChg chg="del">
          <pc:chgData name="Kathryn Sharratt" userId="97cf956a-b3a7-4e73-864d-44684f77c5c1" providerId="ADAL" clId="{466BE6C0-1B14-442B-BC33-32C5E5D1F8D6}" dt="2024-11-18T09:29:56.975" v="30"/>
          <pc:sldLayoutMkLst>
            <pc:docMk/>
            <pc:sldMasterMk cId="376869454" sldId="2147483725"/>
            <pc:sldLayoutMk cId="1679610912" sldId="2147483728"/>
          </pc:sldLayoutMkLst>
        </pc:sldLayoutChg>
        <pc:sldLayoutChg chg="del">
          <pc:chgData name="Kathryn Sharratt" userId="97cf956a-b3a7-4e73-864d-44684f77c5c1" providerId="ADAL" clId="{466BE6C0-1B14-442B-BC33-32C5E5D1F8D6}" dt="2024-11-18T09:29:56.975" v="30"/>
          <pc:sldLayoutMkLst>
            <pc:docMk/>
            <pc:sldMasterMk cId="376869454" sldId="2147483725"/>
            <pc:sldLayoutMk cId="2386188630" sldId="2147483729"/>
          </pc:sldLayoutMkLst>
        </pc:sldLayoutChg>
      </pc:sldMasterChg>
      <pc:sldMasterChg chg="del delSldLayout">
        <pc:chgData name="Kathryn Sharratt" userId="97cf956a-b3a7-4e73-864d-44684f77c5c1" providerId="ADAL" clId="{466BE6C0-1B14-442B-BC33-32C5E5D1F8D6}" dt="2024-11-18T09:29:56.975" v="31"/>
        <pc:sldMasterMkLst>
          <pc:docMk/>
          <pc:sldMasterMk cId="1804119134" sldId="2147483730"/>
        </pc:sldMasterMkLst>
        <pc:sldLayoutChg chg="del">
          <pc:chgData name="Kathryn Sharratt" userId="97cf956a-b3a7-4e73-864d-44684f77c5c1" providerId="ADAL" clId="{466BE6C0-1B14-442B-BC33-32C5E5D1F8D6}" dt="2024-11-18T09:29:56.975" v="31"/>
          <pc:sldLayoutMkLst>
            <pc:docMk/>
            <pc:sldMasterMk cId="1804119134" sldId="2147483730"/>
            <pc:sldLayoutMk cId="1119317188" sldId="2147483731"/>
          </pc:sldLayoutMkLst>
        </pc:sldLayoutChg>
        <pc:sldLayoutChg chg="del">
          <pc:chgData name="Kathryn Sharratt" userId="97cf956a-b3a7-4e73-864d-44684f77c5c1" providerId="ADAL" clId="{466BE6C0-1B14-442B-BC33-32C5E5D1F8D6}" dt="2024-11-18T09:29:56.975" v="31"/>
          <pc:sldLayoutMkLst>
            <pc:docMk/>
            <pc:sldMasterMk cId="1804119134" sldId="2147483730"/>
            <pc:sldLayoutMk cId="971875142" sldId="2147483732"/>
          </pc:sldLayoutMkLst>
        </pc:sldLayoutChg>
        <pc:sldLayoutChg chg="del">
          <pc:chgData name="Kathryn Sharratt" userId="97cf956a-b3a7-4e73-864d-44684f77c5c1" providerId="ADAL" clId="{466BE6C0-1B14-442B-BC33-32C5E5D1F8D6}" dt="2024-11-18T09:29:56.975" v="31"/>
          <pc:sldLayoutMkLst>
            <pc:docMk/>
            <pc:sldMasterMk cId="1804119134" sldId="2147483730"/>
            <pc:sldLayoutMk cId="1516494995" sldId="2147483733"/>
          </pc:sldLayoutMkLst>
        </pc:sldLayoutChg>
        <pc:sldLayoutChg chg="del">
          <pc:chgData name="Kathryn Sharratt" userId="97cf956a-b3a7-4e73-864d-44684f77c5c1" providerId="ADAL" clId="{466BE6C0-1B14-442B-BC33-32C5E5D1F8D6}" dt="2024-11-18T09:29:56.975" v="31"/>
          <pc:sldLayoutMkLst>
            <pc:docMk/>
            <pc:sldMasterMk cId="1804119134" sldId="2147483730"/>
            <pc:sldLayoutMk cId="32794811" sldId="2147483734"/>
          </pc:sldLayoutMkLst>
        </pc:sldLayoutChg>
      </pc:sldMasterChg>
      <pc:sldMasterChg chg="del delSldLayout">
        <pc:chgData name="Kathryn Sharratt" userId="97cf956a-b3a7-4e73-864d-44684f77c5c1" providerId="ADAL" clId="{466BE6C0-1B14-442B-BC33-32C5E5D1F8D6}" dt="2024-11-18T09:29:56.975" v="32"/>
        <pc:sldMasterMkLst>
          <pc:docMk/>
          <pc:sldMasterMk cId="35000000" sldId="2147483735"/>
        </pc:sldMasterMkLst>
        <pc:sldLayoutChg chg="del">
          <pc:chgData name="Kathryn Sharratt" userId="97cf956a-b3a7-4e73-864d-44684f77c5c1" providerId="ADAL" clId="{466BE6C0-1B14-442B-BC33-32C5E5D1F8D6}" dt="2024-11-18T09:29:56.975" v="32"/>
          <pc:sldLayoutMkLst>
            <pc:docMk/>
            <pc:sldMasterMk cId="35000000" sldId="2147483735"/>
            <pc:sldLayoutMk cId="776140315" sldId="2147483736"/>
          </pc:sldLayoutMkLst>
        </pc:sldLayoutChg>
        <pc:sldLayoutChg chg="del">
          <pc:chgData name="Kathryn Sharratt" userId="97cf956a-b3a7-4e73-864d-44684f77c5c1" providerId="ADAL" clId="{466BE6C0-1B14-442B-BC33-32C5E5D1F8D6}" dt="2024-11-18T09:29:56.975" v="32"/>
          <pc:sldLayoutMkLst>
            <pc:docMk/>
            <pc:sldMasterMk cId="35000000" sldId="2147483735"/>
            <pc:sldLayoutMk cId="3699506504" sldId="2147483737"/>
          </pc:sldLayoutMkLst>
        </pc:sldLayoutChg>
        <pc:sldLayoutChg chg="del">
          <pc:chgData name="Kathryn Sharratt" userId="97cf956a-b3a7-4e73-864d-44684f77c5c1" providerId="ADAL" clId="{466BE6C0-1B14-442B-BC33-32C5E5D1F8D6}" dt="2024-11-18T09:29:56.975" v="32"/>
          <pc:sldLayoutMkLst>
            <pc:docMk/>
            <pc:sldMasterMk cId="35000000" sldId="2147483735"/>
            <pc:sldLayoutMk cId="2587472570" sldId="2147483738"/>
          </pc:sldLayoutMkLst>
        </pc:sldLayoutChg>
        <pc:sldLayoutChg chg="del">
          <pc:chgData name="Kathryn Sharratt" userId="97cf956a-b3a7-4e73-864d-44684f77c5c1" providerId="ADAL" clId="{466BE6C0-1B14-442B-BC33-32C5E5D1F8D6}" dt="2024-11-18T09:29:56.975" v="32"/>
          <pc:sldLayoutMkLst>
            <pc:docMk/>
            <pc:sldMasterMk cId="35000000" sldId="2147483735"/>
            <pc:sldLayoutMk cId="2922817141" sldId="2147483739"/>
          </pc:sldLayoutMkLst>
        </pc:sldLayoutChg>
      </pc:sldMasterChg>
      <pc:sldMasterChg chg="del delSldLayout">
        <pc:chgData name="Kathryn Sharratt" userId="97cf956a-b3a7-4e73-864d-44684f77c5c1" providerId="ADAL" clId="{466BE6C0-1B14-442B-BC33-32C5E5D1F8D6}" dt="2024-11-18T09:29:56.975" v="33"/>
        <pc:sldMasterMkLst>
          <pc:docMk/>
          <pc:sldMasterMk cId="104893988" sldId="2147483740"/>
        </pc:sldMasterMkLst>
        <pc:sldLayoutChg chg="del">
          <pc:chgData name="Kathryn Sharratt" userId="97cf956a-b3a7-4e73-864d-44684f77c5c1" providerId="ADAL" clId="{466BE6C0-1B14-442B-BC33-32C5E5D1F8D6}" dt="2024-11-18T09:29:56.975" v="33"/>
          <pc:sldLayoutMkLst>
            <pc:docMk/>
            <pc:sldMasterMk cId="104893988" sldId="2147483740"/>
            <pc:sldLayoutMk cId="2137972560" sldId="2147483741"/>
          </pc:sldLayoutMkLst>
        </pc:sldLayoutChg>
        <pc:sldLayoutChg chg="del">
          <pc:chgData name="Kathryn Sharratt" userId="97cf956a-b3a7-4e73-864d-44684f77c5c1" providerId="ADAL" clId="{466BE6C0-1B14-442B-BC33-32C5E5D1F8D6}" dt="2024-11-18T09:29:56.975" v="33"/>
          <pc:sldLayoutMkLst>
            <pc:docMk/>
            <pc:sldMasterMk cId="104893988" sldId="2147483740"/>
            <pc:sldLayoutMk cId="2902308317" sldId="2147483742"/>
          </pc:sldLayoutMkLst>
        </pc:sldLayoutChg>
        <pc:sldLayoutChg chg="del">
          <pc:chgData name="Kathryn Sharratt" userId="97cf956a-b3a7-4e73-864d-44684f77c5c1" providerId="ADAL" clId="{466BE6C0-1B14-442B-BC33-32C5E5D1F8D6}" dt="2024-11-18T09:29:56.975" v="33"/>
          <pc:sldLayoutMkLst>
            <pc:docMk/>
            <pc:sldMasterMk cId="104893988" sldId="2147483740"/>
            <pc:sldLayoutMk cId="3159007250" sldId="2147483743"/>
          </pc:sldLayoutMkLst>
        </pc:sldLayoutChg>
        <pc:sldLayoutChg chg="del">
          <pc:chgData name="Kathryn Sharratt" userId="97cf956a-b3a7-4e73-864d-44684f77c5c1" providerId="ADAL" clId="{466BE6C0-1B14-442B-BC33-32C5E5D1F8D6}" dt="2024-11-18T09:29:56.975" v="33"/>
          <pc:sldLayoutMkLst>
            <pc:docMk/>
            <pc:sldMasterMk cId="104893988" sldId="2147483740"/>
            <pc:sldLayoutMk cId="1873767214" sldId="2147483744"/>
          </pc:sldLayoutMkLst>
        </pc:sldLayoutChg>
      </pc:sldMasterChg>
      <pc:sldMasterChg chg="del delSldLayout">
        <pc:chgData name="Kathryn Sharratt" userId="97cf956a-b3a7-4e73-864d-44684f77c5c1" providerId="ADAL" clId="{466BE6C0-1B14-442B-BC33-32C5E5D1F8D6}" dt="2024-11-18T09:29:56.975" v="34"/>
        <pc:sldMasterMkLst>
          <pc:docMk/>
          <pc:sldMasterMk cId="489585286" sldId="2147483745"/>
        </pc:sldMasterMkLst>
        <pc:sldLayoutChg chg="del">
          <pc:chgData name="Kathryn Sharratt" userId="97cf956a-b3a7-4e73-864d-44684f77c5c1" providerId="ADAL" clId="{466BE6C0-1B14-442B-BC33-32C5E5D1F8D6}" dt="2024-11-18T09:29:56.975" v="34"/>
          <pc:sldLayoutMkLst>
            <pc:docMk/>
            <pc:sldMasterMk cId="489585286" sldId="2147483745"/>
            <pc:sldLayoutMk cId="4236533668" sldId="2147483746"/>
          </pc:sldLayoutMkLst>
        </pc:sldLayoutChg>
        <pc:sldLayoutChg chg="del">
          <pc:chgData name="Kathryn Sharratt" userId="97cf956a-b3a7-4e73-864d-44684f77c5c1" providerId="ADAL" clId="{466BE6C0-1B14-442B-BC33-32C5E5D1F8D6}" dt="2024-11-18T09:29:56.975" v="34"/>
          <pc:sldLayoutMkLst>
            <pc:docMk/>
            <pc:sldMasterMk cId="489585286" sldId="2147483745"/>
            <pc:sldLayoutMk cId="201624092" sldId="2147483747"/>
          </pc:sldLayoutMkLst>
        </pc:sldLayoutChg>
        <pc:sldLayoutChg chg="del">
          <pc:chgData name="Kathryn Sharratt" userId="97cf956a-b3a7-4e73-864d-44684f77c5c1" providerId="ADAL" clId="{466BE6C0-1B14-442B-BC33-32C5E5D1F8D6}" dt="2024-11-18T09:29:56.975" v="34"/>
          <pc:sldLayoutMkLst>
            <pc:docMk/>
            <pc:sldMasterMk cId="489585286" sldId="2147483745"/>
            <pc:sldLayoutMk cId="1053215581" sldId="2147483748"/>
          </pc:sldLayoutMkLst>
        </pc:sldLayoutChg>
        <pc:sldLayoutChg chg="del">
          <pc:chgData name="Kathryn Sharratt" userId="97cf956a-b3a7-4e73-864d-44684f77c5c1" providerId="ADAL" clId="{466BE6C0-1B14-442B-BC33-32C5E5D1F8D6}" dt="2024-11-18T09:29:56.975" v="34"/>
          <pc:sldLayoutMkLst>
            <pc:docMk/>
            <pc:sldMasterMk cId="489585286" sldId="2147483745"/>
            <pc:sldLayoutMk cId="3903025380" sldId="2147483749"/>
          </pc:sldLayoutMkLst>
        </pc:sldLayoutChg>
      </pc:sldMasterChg>
      <pc:sldMasterChg chg="del delSldLayout">
        <pc:chgData name="Kathryn Sharratt" userId="97cf956a-b3a7-4e73-864d-44684f77c5c1" providerId="ADAL" clId="{466BE6C0-1B14-442B-BC33-32C5E5D1F8D6}" dt="2024-11-18T09:29:56.975" v="35"/>
        <pc:sldMasterMkLst>
          <pc:docMk/>
          <pc:sldMasterMk cId="487854475" sldId="2147483750"/>
        </pc:sldMasterMkLst>
        <pc:sldLayoutChg chg="del">
          <pc:chgData name="Kathryn Sharratt" userId="97cf956a-b3a7-4e73-864d-44684f77c5c1" providerId="ADAL" clId="{466BE6C0-1B14-442B-BC33-32C5E5D1F8D6}" dt="2024-11-18T09:29:56.975" v="35"/>
          <pc:sldLayoutMkLst>
            <pc:docMk/>
            <pc:sldMasterMk cId="487854475" sldId="2147483750"/>
            <pc:sldLayoutMk cId="1971977926" sldId="2147483751"/>
          </pc:sldLayoutMkLst>
        </pc:sldLayoutChg>
        <pc:sldLayoutChg chg="del">
          <pc:chgData name="Kathryn Sharratt" userId="97cf956a-b3a7-4e73-864d-44684f77c5c1" providerId="ADAL" clId="{466BE6C0-1B14-442B-BC33-32C5E5D1F8D6}" dt="2024-11-18T09:29:56.975" v="35"/>
          <pc:sldLayoutMkLst>
            <pc:docMk/>
            <pc:sldMasterMk cId="487854475" sldId="2147483750"/>
            <pc:sldLayoutMk cId="1830691706" sldId="2147483752"/>
          </pc:sldLayoutMkLst>
        </pc:sldLayoutChg>
        <pc:sldLayoutChg chg="del">
          <pc:chgData name="Kathryn Sharratt" userId="97cf956a-b3a7-4e73-864d-44684f77c5c1" providerId="ADAL" clId="{466BE6C0-1B14-442B-BC33-32C5E5D1F8D6}" dt="2024-11-18T09:29:56.975" v="35"/>
          <pc:sldLayoutMkLst>
            <pc:docMk/>
            <pc:sldMasterMk cId="487854475" sldId="2147483750"/>
            <pc:sldLayoutMk cId="1805152107" sldId="2147483753"/>
          </pc:sldLayoutMkLst>
        </pc:sldLayoutChg>
        <pc:sldLayoutChg chg="del">
          <pc:chgData name="Kathryn Sharratt" userId="97cf956a-b3a7-4e73-864d-44684f77c5c1" providerId="ADAL" clId="{466BE6C0-1B14-442B-BC33-32C5E5D1F8D6}" dt="2024-11-18T09:29:56.975" v="35"/>
          <pc:sldLayoutMkLst>
            <pc:docMk/>
            <pc:sldMasterMk cId="487854475" sldId="2147483750"/>
            <pc:sldLayoutMk cId="2001909845" sldId="2147483754"/>
          </pc:sldLayoutMkLst>
        </pc:sldLayoutChg>
      </pc:sldMasterChg>
      <pc:sldMasterChg chg="del delSldLayout">
        <pc:chgData name="Kathryn Sharratt" userId="97cf956a-b3a7-4e73-864d-44684f77c5c1" providerId="ADAL" clId="{466BE6C0-1B14-442B-BC33-32C5E5D1F8D6}" dt="2024-11-18T09:29:56.975" v="36"/>
        <pc:sldMasterMkLst>
          <pc:docMk/>
          <pc:sldMasterMk cId="1974582589" sldId="2147483755"/>
        </pc:sldMasterMkLst>
        <pc:sldLayoutChg chg="del">
          <pc:chgData name="Kathryn Sharratt" userId="97cf956a-b3a7-4e73-864d-44684f77c5c1" providerId="ADAL" clId="{466BE6C0-1B14-442B-BC33-32C5E5D1F8D6}" dt="2024-11-18T09:29:56.975" v="36"/>
          <pc:sldLayoutMkLst>
            <pc:docMk/>
            <pc:sldMasterMk cId="1974582589" sldId="2147483755"/>
            <pc:sldLayoutMk cId="465576097" sldId="2147483756"/>
          </pc:sldLayoutMkLst>
        </pc:sldLayoutChg>
        <pc:sldLayoutChg chg="del">
          <pc:chgData name="Kathryn Sharratt" userId="97cf956a-b3a7-4e73-864d-44684f77c5c1" providerId="ADAL" clId="{466BE6C0-1B14-442B-BC33-32C5E5D1F8D6}" dt="2024-11-18T09:29:56.975" v="36"/>
          <pc:sldLayoutMkLst>
            <pc:docMk/>
            <pc:sldMasterMk cId="1974582589" sldId="2147483755"/>
            <pc:sldLayoutMk cId="2387034203" sldId="2147483757"/>
          </pc:sldLayoutMkLst>
        </pc:sldLayoutChg>
        <pc:sldLayoutChg chg="del">
          <pc:chgData name="Kathryn Sharratt" userId="97cf956a-b3a7-4e73-864d-44684f77c5c1" providerId="ADAL" clId="{466BE6C0-1B14-442B-BC33-32C5E5D1F8D6}" dt="2024-11-18T09:29:56.975" v="36"/>
          <pc:sldLayoutMkLst>
            <pc:docMk/>
            <pc:sldMasterMk cId="1974582589" sldId="2147483755"/>
            <pc:sldLayoutMk cId="691828835" sldId="2147483758"/>
          </pc:sldLayoutMkLst>
        </pc:sldLayoutChg>
        <pc:sldLayoutChg chg="del">
          <pc:chgData name="Kathryn Sharratt" userId="97cf956a-b3a7-4e73-864d-44684f77c5c1" providerId="ADAL" clId="{466BE6C0-1B14-442B-BC33-32C5E5D1F8D6}" dt="2024-11-18T09:29:56.975" v="36"/>
          <pc:sldLayoutMkLst>
            <pc:docMk/>
            <pc:sldMasterMk cId="1974582589" sldId="2147483755"/>
            <pc:sldLayoutMk cId="1271286446" sldId="2147483759"/>
          </pc:sldLayoutMkLst>
        </pc:sldLayoutChg>
      </pc:sldMasterChg>
      <pc:sldMasterChg chg="del delSldLayout">
        <pc:chgData name="Kathryn Sharratt" userId="97cf956a-b3a7-4e73-864d-44684f77c5c1" providerId="ADAL" clId="{466BE6C0-1B14-442B-BC33-32C5E5D1F8D6}" dt="2024-11-18T09:29:56.975" v="37"/>
        <pc:sldMasterMkLst>
          <pc:docMk/>
          <pc:sldMasterMk cId="122934937" sldId="2147483760"/>
        </pc:sldMasterMkLst>
        <pc:sldLayoutChg chg="del">
          <pc:chgData name="Kathryn Sharratt" userId="97cf956a-b3a7-4e73-864d-44684f77c5c1" providerId="ADAL" clId="{466BE6C0-1B14-442B-BC33-32C5E5D1F8D6}" dt="2024-11-18T09:29:56.975" v="37"/>
          <pc:sldLayoutMkLst>
            <pc:docMk/>
            <pc:sldMasterMk cId="122934937" sldId="2147483760"/>
            <pc:sldLayoutMk cId="1468139919" sldId="2147483761"/>
          </pc:sldLayoutMkLst>
        </pc:sldLayoutChg>
        <pc:sldLayoutChg chg="del">
          <pc:chgData name="Kathryn Sharratt" userId="97cf956a-b3a7-4e73-864d-44684f77c5c1" providerId="ADAL" clId="{466BE6C0-1B14-442B-BC33-32C5E5D1F8D6}" dt="2024-11-18T09:29:56.975" v="37"/>
          <pc:sldLayoutMkLst>
            <pc:docMk/>
            <pc:sldMasterMk cId="122934937" sldId="2147483760"/>
            <pc:sldLayoutMk cId="1698308675" sldId="2147483762"/>
          </pc:sldLayoutMkLst>
        </pc:sldLayoutChg>
        <pc:sldLayoutChg chg="del">
          <pc:chgData name="Kathryn Sharratt" userId="97cf956a-b3a7-4e73-864d-44684f77c5c1" providerId="ADAL" clId="{466BE6C0-1B14-442B-BC33-32C5E5D1F8D6}" dt="2024-11-18T09:29:56.975" v="37"/>
          <pc:sldLayoutMkLst>
            <pc:docMk/>
            <pc:sldMasterMk cId="122934937" sldId="2147483760"/>
            <pc:sldLayoutMk cId="2407325424" sldId="2147483763"/>
          </pc:sldLayoutMkLst>
        </pc:sldLayoutChg>
        <pc:sldLayoutChg chg="del">
          <pc:chgData name="Kathryn Sharratt" userId="97cf956a-b3a7-4e73-864d-44684f77c5c1" providerId="ADAL" clId="{466BE6C0-1B14-442B-BC33-32C5E5D1F8D6}" dt="2024-11-18T09:29:56.975" v="37"/>
          <pc:sldLayoutMkLst>
            <pc:docMk/>
            <pc:sldMasterMk cId="122934937" sldId="2147483760"/>
            <pc:sldLayoutMk cId="159839647" sldId="2147483764"/>
          </pc:sldLayoutMkLst>
        </pc:sldLayoutChg>
      </pc:sldMasterChg>
      <pc:sldMasterChg chg="del delSldLayout">
        <pc:chgData name="Kathryn Sharratt" userId="97cf956a-b3a7-4e73-864d-44684f77c5c1" providerId="ADAL" clId="{466BE6C0-1B14-442B-BC33-32C5E5D1F8D6}" dt="2024-11-18T09:29:56.975" v="38"/>
        <pc:sldMasterMkLst>
          <pc:docMk/>
          <pc:sldMasterMk cId="1674435727" sldId="2147483765"/>
        </pc:sldMasterMkLst>
        <pc:sldLayoutChg chg="del">
          <pc:chgData name="Kathryn Sharratt" userId="97cf956a-b3a7-4e73-864d-44684f77c5c1" providerId="ADAL" clId="{466BE6C0-1B14-442B-BC33-32C5E5D1F8D6}" dt="2024-11-18T09:29:56.975" v="38"/>
          <pc:sldLayoutMkLst>
            <pc:docMk/>
            <pc:sldMasterMk cId="1674435727" sldId="2147483765"/>
            <pc:sldLayoutMk cId="649936759" sldId="2147483766"/>
          </pc:sldLayoutMkLst>
        </pc:sldLayoutChg>
        <pc:sldLayoutChg chg="del">
          <pc:chgData name="Kathryn Sharratt" userId="97cf956a-b3a7-4e73-864d-44684f77c5c1" providerId="ADAL" clId="{466BE6C0-1B14-442B-BC33-32C5E5D1F8D6}" dt="2024-11-18T09:29:56.975" v="38"/>
          <pc:sldLayoutMkLst>
            <pc:docMk/>
            <pc:sldMasterMk cId="1674435727" sldId="2147483765"/>
            <pc:sldLayoutMk cId="3135995577" sldId="2147483767"/>
          </pc:sldLayoutMkLst>
        </pc:sldLayoutChg>
        <pc:sldLayoutChg chg="del">
          <pc:chgData name="Kathryn Sharratt" userId="97cf956a-b3a7-4e73-864d-44684f77c5c1" providerId="ADAL" clId="{466BE6C0-1B14-442B-BC33-32C5E5D1F8D6}" dt="2024-11-18T09:29:56.975" v="38"/>
          <pc:sldLayoutMkLst>
            <pc:docMk/>
            <pc:sldMasterMk cId="1674435727" sldId="2147483765"/>
            <pc:sldLayoutMk cId="1519962532" sldId="2147483768"/>
          </pc:sldLayoutMkLst>
        </pc:sldLayoutChg>
        <pc:sldLayoutChg chg="del">
          <pc:chgData name="Kathryn Sharratt" userId="97cf956a-b3a7-4e73-864d-44684f77c5c1" providerId="ADAL" clId="{466BE6C0-1B14-442B-BC33-32C5E5D1F8D6}" dt="2024-11-18T09:29:56.975" v="38"/>
          <pc:sldLayoutMkLst>
            <pc:docMk/>
            <pc:sldMasterMk cId="1674435727" sldId="2147483765"/>
            <pc:sldLayoutMk cId="2319643984" sldId="2147483769"/>
          </pc:sldLayoutMkLst>
        </pc:sldLayoutChg>
      </pc:sldMasterChg>
      <pc:sldMasterChg chg="del delSldLayout">
        <pc:chgData name="Kathryn Sharratt" userId="97cf956a-b3a7-4e73-864d-44684f77c5c1" providerId="ADAL" clId="{466BE6C0-1B14-442B-BC33-32C5E5D1F8D6}" dt="2024-11-18T09:29:56.975" v="39"/>
        <pc:sldMasterMkLst>
          <pc:docMk/>
          <pc:sldMasterMk cId="667002917" sldId="2147483770"/>
        </pc:sldMasterMkLst>
        <pc:sldLayoutChg chg="del">
          <pc:chgData name="Kathryn Sharratt" userId="97cf956a-b3a7-4e73-864d-44684f77c5c1" providerId="ADAL" clId="{466BE6C0-1B14-442B-BC33-32C5E5D1F8D6}" dt="2024-11-18T09:29:56.975" v="39"/>
          <pc:sldLayoutMkLst>
            <pc:docMk/>
            <pc:sldMasterMk cId="667002917" sldId="2147483770"/>
            <pc:sldLayoutMk cId="3832555320" sldId="2147483771"/>
          </pc:sldLayoutMkLst>
        </pc:sldLayoutChg>
        <pc:sldLayoutChg chg="del">
          <pc:chgData name="Kathryn Sharratt" userId="97cf956a-b3a7-4e73-864d-44684f77c5c1" providerId="ADAL" clId="{466BE6C0-1B14-442B-BC33-32C5E5D1F8D6}" dt="2024-11-18T09:29:56.975" v="39"/>
          <pc:sldLayoutMkLst>
            <pc:docMk/>
            <pc:sldMasterMk cId="667002917" sldId="2147483770"/>
            <pc:sldLayoutMk cId="1988910006" sldId="2147483772"/>
          </pc:sldLayoutMkLst>
        </pc:sldLayoutChg>
        <pc:sldLayoutChg chg="del">
          <pc:chgData name="Kathryn Sharratt" userId="97cf956a-b3a7-4e73-864d-44684f77c5c1" providerId="ADAL" clId="{466BE6C0-1B14-442B-BC33-32C5E5D1F8D6}" dt="2024-11-18T09:29:56.975" v="39"/>
          <pc:sldLayoutMkLst>
            <pc:docMk/>
            <pc:sldMasterMk cId="667002917" sldId="2147483770"/>
            <pc:sldLayoutMk cId="3188145682" sldId="2147483773"/>
          </pc:sldLayoutMkLst>
        </pc:sldLayoutChg>
        <pc:sldLayoutChg chg="del">
          <pc:chgData name="Kathryn Sharratt" userId="97cf956a-b3a7-4e73-864d-44684f77c5c1" providerId="ADAL" clId="{466BE6C0-1B14-442B-BC33-32C5E5D1F8D6}" dt="2024-11-18T09:29:56.975" v="39"/>
          <pc:sldLayoutMkLst>
            <pc:docMk/>
            <pc:sldMasterMk cId="667002917" sldId="2147483770"/>
            <pc:sldLayoutMk cId="847601258" sldId="2147483774"/>
          </pc:sldLayoutMkLst>
        </pc:sldLayoutChg>
      </pc:sldMasterChg>
      <pc:sldMasterChg chg="del delSldLayout">
        <pc:chgData name="Kathryn Sharratt" userId="97cf956a-b3a7-4e73-864d-44684f77c5c1" providerId="ADAL" clId="{466BE6C0-1B14-442B-BC33-32C5E5D1F8D6}" dt="2024-11-18T09:29:56.975" v="40"/>
        <pc:sldMasterMkLst>
          <pc:docMk/>
          <pc:sldMasterMk cId="4263779850" sldId="2147483775"/>
        </pc:sldMasterMkLst>
        <pc:sldLayoutChg chg="del">
          <pc:chgData name="Kathryn Sharratt" userId="97cf956a-b3a7-4e73-864d-44684f77c5c1" providerId="ADAL" clId="{466BE6C0-1B14-442B-BC33-32C5E5D1F8D6}" dt="2024-11-18T09:29:56.975" v="40"/>
          <pc:sldLayoutMkLst>
            <pc:docMk/>
            <pc:sldMasterMk cId="4263779850" sldId="2147483775"/>
            <pc:sldLayoutMk cId="2342797729" sldId="2147483776"/>
          </pc:sldLayoutMkLst>
        </pc:sldLayoutChg>
        <pc:sldLayoutChg chg="del">
          <pc:chgData name="Kathryn Sharratt" userId="97cf956a-b3a7-4e73-864d-44684f77c5c1" providerId="ADAL" clId="{466BE6C0-1B14-442B-BC33-32C5E5D1F8D6}" dt="2024-11-18T09:29:56.975" v="40"/>
          <pc:sldLayoutMkLst>
            <pc:docMk/>
            <pc:sldMasterMk cId="4263779850" sldId="2147483775"/>
            <pc:sldLayoutMk cId="2278121656" sldId="2147483777"/>
          </pc:sldLayoutMkLst>
        </pc:sldLayoutChg>
        <pc:sldLayoutChg chg="del">
          <pc:chgData name="Kathryn Sharratt" userId="97cf956a-b3a7-4e73-864d-44684f77c5c1" providerId="ADAL" clId="{466BE6C0-1B14-442B-BC33-32C5E5D1F8D6}" dt="2024-11-18T09:29:56.975" v="40"/>
          <pc:sldLayoutMkLst>
            <pc:docMk/>
            <pc:sldMasterMk cId="4263779850" sldId="2147483775"/>
            <pc:sldLayoutMk cId="62879623" sldId="2147483778"/>
          </pc:sldLayoutMkLst>
        </pc:sldLayoutChg>
        <pc:sldLayoutChg chg="del">
          <pc:chgData name="Kathryn Sharratt" userId="97cf956a-b3a7-4e73-864d-44684f77c5c1" providerId="ADAL" clId="{466BE6C0-1B14-442B-BC33-32C5E5D1F8D6}" dt="2024-11-18T09:29:56.975" v="40"/>
          <pc:sldLayoutMkLst>
            <pc:docMk/>
            <pc:sldMasterMk cId="4263779850" sldId="2147483775"/>
            <pc:sldLayoutMk cId="4166977638" sldId="2147483779"/>
          </pc:sldLayoutMkLst>
        </pc:sldLayoutChg>
      </pc:sldMasterChg>
    </pc:docChg>
  </pc:docChgLst>
  <pc:docChgLst>
    <pc:chgData name="Kathryn Sharratt" userId="S::kathryn.sharratt@prospect.org.uk::97cf956a-b3a7-4e73-864d-44684f77c5c1" providerId="AD" clId="Web-{A519CE27-925A-48BC-29A7-B9E0D90D8D0C}"/>
    <pc:docChg chg="modSld">
      <pc:chgData name="Kathryn Sharratt" userId="S::kathryn.sharratt@prospect.org.uk::97cf956a-b3a7-4e73-864d-44684f77c5c1" providerId="AD" clId="Web-{A519CE27-925A-48BC-29A7-B9E0D90D8D0C}" dt="2025-05-14T15:14:02.704" v="20" actId="14100"/>
      <pc:docMkLst>
        <pc:docMk/>
      </pc:docMkLst>
      <pc:sldChg chg="modSp">
        <pc:chgData name="Kathryn Sharratt" userId="S::kathryn.sharratt@prospect.org.uk::97cf956a-b3a7-4e73-864d-44684f77c5c1" providerId="AD" clId="Web-{A519CE27-925A-48BC-29A7-B9E0D90D8D0C}" dt="2025-05-14T15:14:02.704" v="20" actId="14100"/>
        <pc:sldMkLst>
          <pc:docMk/>
          <pc:sldMk cId="1725294283" sldId="549"/>
        </pc:sldMkLst>
        <pc:spChg chg="mod">
          <ac:chgData name="Kathryn Sharratt" userId="S::kathryn.sharratt@prospect.org.uk::97cf956a-b3a7-4e73-864d-44684f77c5c1" providerId="AD" clId="Web-{A519CE27-925A-48BC-29A7-B9E0D90D8D0C}" dt="2025-05-14T15:14:02.704" v="20" actId="14100"/>
          <ac:spMkLst>
            <pc:docMk/>
            <pc:sldMk cId="1725294283" sldId="549"/>
            <ac:spMk id="7" creationId="{E95AC197-CCEA-DA4D-9684-754E7A19DD60}"/>
          </ac:spMkLst>
        </pc:spChg>
      </pc:sldChg>
    </pc:docChg>
  </pc:docChgLst>
  <pc:docChgLst>
    <pc:chgData name="Kathryn Sharratt" userId="S::kathryn.sharratt@prospect.org.uk::97cf956a-b3a7-4e73-864d-44684f77c5c1" providerId="AD" clId="Web-{B7F72D15-73BF-8BC4-6DB8-698440932EEC}"/>
    <pc:docChg chg="addSld delSld modSld">
      <pc:chgData name="Kathryn Sharratt" userId="S::kathryn.sharratt@prospect.org.uk::97cf956a-b3a7-4e73-864d-44684f77c5c1" providerId="AD" clId="Web-{B7F72D15-73BF-8BC4-6DB8-698440932EEC}" dt="2025-05-06T15:32:11.378" v="218"/>
      <pc:docMkLst>
        <pc:docMk/>
      </pc:docMkLst>
      <pc:sldChg chg="modSp">
        <pc:chgData name="Kathryn Sharratt" userId="S::kathryn.sharratt@prospect.org.uk::97cf956a-b3a7-4e73-864d-44684f77c5c1" providerId="AD" clId="Web-{B7F72D15-73BF-8BC4-6DB8-698440932EEC}" dt="2025-05-06T15:18:35.873" v="4" actId="20577"/>
        <pc:sldMkLst>
          <pc:docMk/>
          <pc:sldMk cId="3731335727" sldId="517"/>
        </pc:sldMkLst>
        <pc:spChg chg="mod">
          <ac:chgData name="Kathryn Sharratt" userId="S::kathryn.sharratt@prospect.org.uk::97cf956a-b3a7-4e73-864d-44684f77c5c1" providerId="AD" clId="Web-{B7F72D15-73BF-8BC4-6DB8-698440932EEC}" dt="2025-05-06T15:18:35.873" v="4" actId="20577"/>
          <ac:spMkLst>
            <pc:docMk/>
            <pc:sldMk cId="3731335727" sldId="517"/>
            <ac:spMk id="8" creationId="{B42B97B3-B532-854F-920D-88617196CB6A}"/>
          </ac:spMkLst>
        </pc:spChg>
      </pc:sldChg>
      <pc:sldChg chg="modSp">
        <pc:chgData name="Kathryn Sharratt" userId="S::kathryn.sharratt@prospect.org.uk::97cf956a-b3a7-4e73-864d-44684f77c5c1" providerId="AD" clId="Web-{B7F72D15-73BF-8BC4-6DB8-698440932EEC}" dt="2025-05-06T15:23:42.959" v="48" actId="14100"/>
        <pc:sldMkLst>
          <pc:docMk/>
          <pc:sldMk cId="1461224961" sldId="522"/>
        </pc:sldMkLst>
        <pc:spChg chg="mod">
          <ac:chgData name="Kathryn Sharratt" userId="S::kathryn.sharratt@prospect.org.uk::97cf956a-b3a7-4e73-864d-44684f77c5c1" providerId="AD" clId="Web-{B7F72D15-73BF-8BC4-6DB8-698440932EEC}" dt="2025-05-06T15:23:24.459" v="46" actId="1076"/>
          <ac:spMkLst>
            <pc:docMk/>
            <pc:sldMk cId="1461224961" sldId="522"/>
            <ac:spMk id="2" creationId="{00000000-0000-0000-0000-000000000000}"/>
          </ac:spMkLst>
        </pc:spChg>
        <pc:spChg chg="mod">
          <ac:chgData name="Kathryn Sharratt" userId="S::kathryn.sharratt@prospect.org.uk::97cf956a-b3a7-4e73-864d-44684f77c5c1" providerId="AD" clId="Web-{B7F72D15-73BF-8BC4-6DB8-698440932EEC}" dt="2025-05-06T15:23:42.959" v="48" actId="14100"/>
          <ac:spMkLst>
            <pc:docMk/>
            <pc:sldMk cId="1461224961" sldId="522"/>
            <ac:spMk id="3" creationId="{00000000-0000-0000-0000-000000000000}"/>
          </ac:spMkLst>
        </pc:spChg>
        <pc:spChg chg="mod">
          <ac:chgData name="Kathryn Sharratt" userId="S::kathryn.sharratt@prospect.org.uk::97cf956a-b3a7-4e73-864d-44684f77c5c1" providerId="AD" clId="Web-{B7F72D15-73BF-8BC4-6DB8-698440932EEC}" dt="2025-05-06T15:23:28.771" v="47" actId="14100"/>
          <ac:spMkLst>
            <pc:docMk/>
            <pc:sldMk cId="1461224961" sldId="522"/>
            <ac:spMk id="5" creationId="{00000000-0000-0000-0000-000000000000}"/>
          </ac:spMkLst>
        </pc:spChg>
      </pc:sldChg>
      <pc:sldChg chg="modSp">
        <pc:chgData name="Kathryn Sharratt" userId="S::kathryn.sharratt@prospect.org.uk::97cf956a-b3a7-4e73-864d-44684f77c5c1" providerId="AD" clId="Web-{B7F72D15-73BF-8BC4-6DB8-698440932EEC}" dt="2025-05-06T15:25:48.525" v="83" actId="14100"/>
        <pc:sldMkLst>
          <pc:docMk/>
          <pc:sldMk cId="1725294283" sldId="549"/>
        </pc:sldMkLst>
        <pc:spChg chg="mod">
          <ac:chgData name="Kathryn Sharratt" userId="S::kathryn.sharratt@prospect.org.uk::97cf956a-b3a7-4e73-864d-44684f77c5c1" providerId="AD" clId="Web-{B7F72D15-73BF-8BC4-6DB8-698440932EEC}" dt="2025-05-06T15:25:28.071" v="79" actId="14100"/>
          <ac:spMkLst>
            <pc:docMk/>
            <pc:sldMk cId="1725294283" sldId="549"/>
            <ac:spMk id="3" creationId="{00000000-0000-0000-0000-000000000000}"/>
          </ac:spMkLst>
        </pc:spChg>
        <pc:spChg chg="mod">
          <ac:chgData name="Kathryn Sharratt" userId="S::kathryn.sharratt@prospect.org.uk::97cf956a-b3a7-4e73-864d-44684f77c5c1" providerId="AD" clId="Web-{B7F72D15-73BF-8BC4-6DB8-698440932EEC}" dt="2025-05-06T15:25:18.087" v="76" actId="20577"/>
          <ac:spMkLst>
            <pc:docMk/>
            <pc:sldMk cId="1725294283" sldId="549"/>
            <ac:spMk id="5" creationId="{00000000-0000-0000-0000-000000000000}"/>
          </ac:spMkLst>
        </pc:spChg>
        <pc:spChg chg="mod">
          <ac:chgData name="Kathryn Sharratt" userId="S::kathryn.sharratt@prospect.org.uk::97cf956a-b3a7-4e73-864d-44684f77c5c1" providerId="AD" clId="Web-{B7F72D15-73BF-8BC4-6DB8-698440932EEC}" dt="2025-05-06T15:25:32.540" v="80" actId="14100"/>
          <ac:spMkLst>
            <pc:docMk/>
            <pc:sldMk cId="1725294283" sldId="549"/>
            <ac:spMk id="7" creationId="{E95AC197-CCEA-DA4D-9684-754E7A19DD60}"/>
          </ac:spMkLst>
        </pc:spChg>
        <pc:spChg chg="mod">
          <ac:chgData name="Kathryn Sharratt" userId="S::kathryn.sharratt@prospect.org.uk::97cf956a-b3a7-4e73-864d-44684f77c5c1" providerId="AD" clId="Web-{B7F72D15-73BF-8BC4-6DB8-698440932EEC}" dt="2025-05-06T15:25:48.525" v="83" actId="14100"/>
          <ac:spMkLst>
            <pc:docMk/>
            <pc:sldMk cId="1725294283" sldId="549"/>
            <ac:spMk id="8" creationId="{8C72E670-DC70-834B-857E-F25BCBABC7C8}"/>
          </ac:spMkLst>
        </pc:spChg>
      </pc:sldChg>
      <pc:sldChg chg="modSp">
        <pc:chgData name="Kathryn Sharratt" userId="S::kathryn.sharratt@prospect.org.uk::97cf956a-b3a7-4e73-864d-44684f77c5c1" providerId="AD" clId="Web-{B7F72D15-73BF-8BC4-6DB8-698440932EEC}" dt="2025-05-06T15:26:13.354" v="91" actId="14100"/>
        <pc:sldMkLst>
          <pc:docMk/>
          <pc:sldMk cId="2735602347" sldId="550"/>
        </pc:sldMkLst>
        <pc:spChg chg="mod">
          <ac:chgData name="Kathryn Sharratt" userId="S::kathryn.sharratt@prospect.org.uk::97cf956a-b3a7-4e73-864d-44684f77c5c1" providerId="AD" clId="Web-{B7F72D15-73BF-8BC4-6DB8-698440932EEC}" dt="2025-05-06T15:26:13.354" v="91" actId="14100"/>
          <ac:spMkLst>
            <pc:docMk/>
            <pc:sldMk cId="2735602347" sldId="550"/>
            <ac:spMk id="2" creationId="{00000000-0000-0000-0000-000000000000}"/>
          </ac:spMkLst>
        </pc:spChg>
        <pc:spChg chg="mod">
          <ac:chgData name="Kathryn Sharratt" userId="S::kathryn.sharratt@prospect.org.uk::97cf956a-b3a7-4e73-864d-44684f77c5c1" providerId="AD" clId="Web-{B7F72D15-73BF-8BC4-6DB8-698440932EEC}" dt="2025-05-06T15:26:10.416" v="90" actId="14100"/>
          <ac:spMkLst>
            <pc:docMk/>
            <pc:sldMk cId="2735602347" sldId="550"/>
            <ac:spMk id="5" creationId="{00000000-0000-0000-0000-000000000000}"/>
          </ac:spMkLst>
        </pc:spChg>
      </pc:sldChg>
      <pc:sldChg chg="modSp">
        <pc:chgData name="Kathryn Sharratt" userId="S::kathryn.sharratt@prospect.org.uk::97cf956a-b3a7-4e73-864d-44684f77c5c1" providerId="AD" clId="Web-{B7F72D15-73BF-8BC4-6DB8-698440932EEC}" dt="2025-05-06T15:26:39.886" v="94" actId="20577"/>
        <pc:sldMkLst>
          <pc:docMk/>
          <pc:sldMk cId="274308764" sldId="551"/>
        </pc:sldMkLst>
        <pc:spChg chg="mod">
          <ac:chgData name="Kathryn Sharratt" userId="S::kathryn.sharratt@prospect.org.uk::97cf956a-b3a7-4e73-864d-44684f77c5c1" providerId="AD" clId="Web-{B7F72D15-73BF-8BC4-6DB8-698440932EEC}" dt="2025-05-06T15:26:39.886" v="94" actId="20577"/>
          <ac:spMkLst>
            <pc:docMk/>
            <pc:sldMk cId="274308764" sldId="551"/>
            <ac:spMk id="5" creationId="{00000000-0000-0000-0000-000000000000}"/>
          </ac:spMkLst>
        </pc:spChg>
      </pc:sldChg>
      <pc:sldChg chg="modSp">
        <pc:chgData name="Kathryn Sharratt" userId="S::kathryn.sharratt@prospect.org.uk::97cf956a-b3a7-4e73-864d-44684f77c5c1" providerId="AD" clId="Web-{B7F72D15-73BF-8BC4-6DB8-698440932EEC}" dt="2025-05-06T15:27:13.480" v="107" actId="20577"/>
        <pc:sldMkLst>
          <pc:docMk/>
          <pc:sldMk cId="537077688" sldId="556"/>
        </pc:sldMkLst>
        <pc:spChg chg="mod">
          <ac:chgData name="Kathryn Sharratt" userId="S::kathryn.sharratt@prospect.org.uk::97cf956a-b3a7-4e73-864d-44684f77c5c1" providerId="AD" clId="Web-{B7F72D15-73BF-8BC4-6DB8-698440932EEC}" dt="2025-05-06T15:27:13.480" v="107" actId="20577"/>
          <ac:spMkLst>
            <pc:docMk/>
            <pc:sldMk cId="537077688" sldId="556"/>
            <ac:spMk id="5" creationId="{00000000-0000-0000-0000-000000000000}"/>
          </ac:spMkLst>
        </pc:spChg>
      </pc:sldChg>
      <pc:sldChg chg="add">
        <pc:chgData name="Kathryn Sharratt" userId="S::kathryn.sharratt@prospect.org.uk::97cf956a-b3a7-4e73-864d-44684f77c5c1" providerId="AD" clId="Web-{B7F72D15-73BF-8BC4-6DB8-698440932EEC}" dt="2025-05-06T15:32:05.050" v="217"/>
        <pc:sldMkLst>
          <pc:docMk/>
          <pc:sldMk cId="3998300601" sldId="583"/>
        </pc:sldMkLst>
      </pc:sldChg>
      <pc:sldChg chg="modSp">
        <pc:chgData name="Kathryn Sharratt" userId="S::kathryn.sharratt@prospect.org.uk::97cf956a-b3a7-4e73-864d-44684f77c5c1" providerId="AD" clId="Web-{B7F72D15-73BF-8BC4-6DB8-698440932EEC}" dt="2025-05-06T15:24:25.648" v="56" actId="20577"/>
        <pc:sldMkLst>
          <pc:docMk/>
          <pc:sldMk cId="3827889693" sldId="628"/>
        </pc:sldMkLst>
        <pc:spChg chg="mod">
          <ac:chgData name="Kathryn Sharratt" userId="S::kathryn.sharratt@prospect.org.uk::97cf956a-b3a7-4e73-864d-44684f77c5c1" providerId="AD" clId="Web-{B7F72D15-73BF-8BC4-6DB8-698440932EEC}" dt="2025-05-06T15:24:25.648" v="56" actId="20577"/>
          <ac:spMkLst>
            <pc:docMk/>
            <pc:sldMk cId="3827889693" sldId="628"/>
            <ac:spMk id="3" creationId="{00000000-0000-0000-0000-000000000000}"/>
          </ac:spMkLst>
        </pc:spChg>
      </pc:sldChg>
      <pc:sldChg chg="modSp">
        <pc:chgData name="Kathryn Sharratt" userId="S::kathryn.sharratt@prospect.org.uk::97cf956a-b3a7-4e73-864d-44684f77c5c1" providerId="AD" clId="Web-{B7F72D15-73BF-8BC4-6DB8-698440932EEC}" dt="2025-05-06T15:27:55.966" v="110" actId="20577"/>
        <pc:sldMkLst>
          <pc:docMk/>
          <pc:sldMk cId="238957524" sldId="629"/>
        </pc:sldMkLst>
        <pc:spChg chg="mod">
          <ac:chgData name="Kathryn Sharratt" userId="S::kathryn.sharratt@prospect.org.uk::97cf956a-b3a7-4e73-864d-44684f77c5c1" providerId="AD" clId="Web-{B7F72D15-73BF-8BC4-6DB8-698440932EEC}" dt="2025-05-06T15:27:55.966" v="110" actId="20577"/>
          <ac:spMkLst>
            <pc:docMk/>
            <pc:sldMk cId="238957524" sldId="629"/>
            <ac:spMk id="3" creationId="{00000000-0000-0000-0000-000000000000}"/>
          </ac:spMkLst>
        </pc:spChg>
      </pc:sldChg>
      <pc:sldChg chg="modSp">
        <pc:chgData name="Kathryn Sharratt" userId="S::kathryn.sharratt@prospect.org.uk::97cf956a-b3a7-4e73-864d-44684f77c5c1" providerId="AD" clId="Web-{B7F72D15-73BF-8BC4-6DB8-698440932EEC}" dt="2025-05-06T15:24:56.445" v="63" actId="20577"/>
        <pc:sldMkLst>
          <pc:docMk/>
          <pc:sldMk cId="681069282" sldId="639"/>
        </pc:sldMkLst>
        <pc:spChg chg="mod">
          <ac:chgData name="Kathryn Sharratt" userId="S::kathryn.sharratt@prospect.org.uk::97cf956a-b3a7-4e73-864d-44684f77c5c1" providerId="AD" clId="Web-{B7F72D15-73BF-8BC4-6DB8-698440932EEC}" dt="2025-05-06T15:24:56.445" v="63" actId="20577"/>
          <ac:spMkLst>
            <pc:docMk/>
            <pc:sldMk cId="681069282" sldId="639"/>
            <ac:spMk id="5" creationId="{00000000-0000-0000-0000-000000000000}"/>
          </ac:spMkLst>
        </pc:spChg>
      </pc:sldChg>
      <pc:sldChg chg="modSp">
        <pc:chgData name="Kathryn Sharratt" userId="S::kathryn.sharratt@prospect.org.uk::97cf956a-b3a7-4e73-864d-44684f77c5c1" providerId="AD" clId="Web-{B7F72D15-73BF-8BC4-6DB8-698440932EEC}" dt="2025-05-06T15:18:51.530" v="13" actId="20577"/>
        <pc:sldMkLst>
          <pc:docMk/>
          <pc:sldMk cId="3728267854" sldId="644"/>
        </pc:sldMkLst>
        <pc:spChg chg="mod">
          <ac:chgData name="Kathryn Sharratt" userId="S::kathryn.sharratt@prospect.org.uk::97cf956a-b3a7-4e73-864d-44684f77c5c1" providerId="AD" clId="Web-{B7F72D15-73BF-8BC4-6DB8-698440932EEC}" dt="2025-05-06T15:18:51.530" v="13" actId="20577"/>
          <ac:spMkLst>
            <pc:docMk/>
            <pc:sldMk cId="3728267854" sldId="644"/>
            <ac:spMk id="8" creationId="{B42B97B3-B532-854F-920D-88617196CB6A}"/>
          </ac:spMkLst>
        </pc:spChg>
      </pc:sldChg>
      <pc:sldChg chg="modSp">
        <pc:chgData name="Kathryn Sharratt" userId="S::kathryn.sharratt@prospect.org.uk::97cf956a-b3a7-4e73-864d-44684f77c5c1" providerId="AD" clId="Web-{B7F72D15-73BF-8BC4-6DB8-698440932EEC}" dt="2025-05-06T15:26:59.558" v="98" actId="20577"/>
        <pc:sldMkLst>
          <pc:docMk/>
          <pc:sldMk cId="2575252940" sldId="648"/>
        </pc:sldMkLst>
        <pc:spChg chg="mod">
          <ac:chgData name="Kathryn Sharratt" userId="S::kathryn.sharratt@prospect.org.uk::97cf956a-b3a7-4e73-864d-44684f77c5c1" providerId="AD" clId="Web-{B7F72D15-73BF-8BC4-6DB8-698440932EEC}" dt="2025-05-06T15:26:59.558" v="98" actId="20577"/>
          <ac:spMkLst>
            <pc:docMk/>
            <pc:sldMk cId="2575252940" sldId="648"/>
            <ac:spMk id="3" creationId="{00000000-0000-0000-0000-000000000000}"/>
          </ac:spMkLst>
        </pc:spChg>
      </pc:sldChg>
      <pc:sldChg chg="modSp">
        <pc:chgData name="Kathryn Sharratt" userId="S::kathryn.sharratt@prospect.org.uk::97cf956a-b3a7-4e73-864d-44684f77c5c1" providerId="AD" clId="Web-{B7F72D15-73BF-8BC4-6DB8-698440932EEC}" dt="2025-05-06T15:29:03.999" v="169" actId="14100"/>
        <pc:sldMkLst>
          <pc:docMk/>
          <pc:sldMk cId="1263669572" sldId="691"/>
        </pc:sldMkLst>
        <pc:spChg chg="mod">
          <ac:chgData name="Kathryn Sharratt" userId="S::kathryn.sharratt@prospect.org.uk::97cf956a-b3a7-4e73-864d-44684f77c5c1" providerId="AD" clId="Web-{B7F72D15-73BF-8BC4-6DB8-698440932EEC}" dt="2025-05-06T15:29:03.999" v="169" actId="14100"/>
          <ac:spMkLst>
            <pc:docMk/>
            <pc:sldMk cId="1263669572" sldId="691"/>
            <ac:spMk id="5" creationId="{00000000-0000-0000-0000-000000000000}"/>
          </ac:spMkLst>
        </pc:spChg>
      </pc:sldChg>
      <pc:sldChg chg="modSp">
        <pc:chgData name="Kathryn Sharratt" userId="S::kathryn.sharratt@prospect.org.uk::97cf956a-b3a7-4e73-864d-44684f77c5c1" providerId="AD" clId="Web-{B7F72D15-73BF-8BC4-6DB8-698440932EEC}" dt="2025-05-06T15:31:29.612" v="215" actId="20577"/>
        <pc:sldMkLst>
          <pc:docMk/>
          <pc:sldMk cId="3234827614" sldId="697"/>
        </pc:sldMkLst>
        <pc:spChg chg="mod">
          <ac:chgData name="Kathryn Sharratt" userId="S::kathryn.sharratt@prospect.org.uk::97cf956a-b3a7-4e73-864d-44684f77c5c1" providerId="AD" clId="Web-{B7F72D15-73BF-8BC4-6DB8-698440932EEC}" dt="2025-05-06T15:31:29.612" v="215" actId="20577"/>
          <ac:spMkLst>
            <pc:docMk/>
            <pc:sldMk cId="3234827614" sldId="697"/>
            <ac:spMk id="3" creationId="{DB49C237-1B90-47D3-A01B-A02D582919A5}"/>
          </ac:spMkLst>
        </pc:spChg>
      </pc:sldChg>
      <pc:sldChg chg="new del">
        <pc:chgData name="Kathryn Sharratt" userId="S::kathryn.sharratt@prospect.org.uk::97cf956a-b3a7-4e73-864d-44684f77c5c1" providerId="AD" clId="Web-{B7F72D15-73BF-8BC4-6DB8-698440932EEC}" dt="2025-05-06T15:32:11.378" v="218"/>
        <pc:sldMkLst>
          <pc:docMk/>
          <pc:sldMk cId="2913955814" sldId="698"/>
        </pc:sldMkLst>
      </pc:sldChg>
    </pc:docChg>
  </pc:docChgLst>
  <pc:docChgLst>
    <pc:chgData name="Kathryn Sharratt" userId="S::kathryn.sharratt@prospect.org.uk::97cf956a-b3a7-4e73-864d-44684f77c5c1" providerId="AD" clId="Web-{36E54823-5B2E-4C5B-93E2-80B10F2F4870}"/>
    <pc:docChg chg="modSld">
      <pc:chgData name="Kathryn Sharratt" userId="S::kathryn.sharratt@prospect.org.uk::97cf956a-b3a7-4e73-864d-44684f77c5c1" providerId="AD" clId="Web-{36E54823-5B2E-4C5B-93E2-80B10F2F4870}" dt="2025-01-09T10:50:17.091" v="48" actId="20577"/>
      <pc:docMkLst>
        <pc:docMk/>
      </pc:docMkLst>
      <pc:sldChg chg="modSp">
        <pc:chgData name="Kathryn Sharratt" userId="S::kathryn.sharratt@prospect.org.uk::97cf956a-b3a7-4e73-864d-44684f77c5c1" providerId="AD" clId="Web-{36E54823-5B2E-4C5B-93E2-80B10F2F4870}" dt="2025-01-09T10:50:17.091" v="48" actId="20577"/>
        <pc:sldMkLst>
          <pc:docMk/>
          <pc:sldMk cId="4270605897" sldId="558"/>
        </pc:sldMkLst>
        <pc:spChg chg="mod">
          <ac:chgData name="Kathryn Sharratt" userId="S::kathryn.sharratt@prospect.org.uk::97cf956a-b3a7-4e73-864d-44684f77c5c1" providerId="AD" clId="Web-{36E54823-5B2E-4C5B-93E2-80B10F2F4870}" dt="2025-01-09T10:50:17.091" v="48" actId="20577"/>
          <ac:spMkLst>
            <pc:docMk/>
            <pc:sldMk cId="4270605897" sldId="558"/>
            <ac:spMk id="5" creationId="{00000000-0000-0000-0000-000000000000}"/>
          </ac:spMkLst>
        </pc:spChg>
      </pc:sldChg>
      <pc:sldChg chg="mod modShow">
        <pc:chgData name="Kathryn Sharratt" userId="S::kathryn.sharratt@prospect.org.uk::97cf956a-b3a7-4e73-864d-44684f77c5c1" providerId="AD" clId="Web-{36E54823-5B2E-4C5B-93E2-80B10F2F4870}" dt="2025-01-09T10:31:14.479" v="2"/>
        <pc:sldMkLst>
          <pc:docMk/>
          <pc:sldMk cId="356674880" sldId="640"/>
        </pc:sldMkLst>
      </pc:sldChg>
      <pc:sldChg chg="modSp">
        <pc:chgData name="Kathryn Sharratt" userId="S::kathryn.sharratt@prospect.org.uk::97cf956a-b3a7-4e73-864d-44684f77c5c1" providerId="AD" clId="Web-{36E54823-5B2E-4C5B-93E2-80B10F2F4870}" dt="2025-01-09T10:31:04.713" v="1" actId="20577"/>
        <pc:sldMkLst>
          <pc:docMk/>
          <pc:sldMk cId="206151312" sldId="674"/>
        </pc:sldMkLst>
        <pc:spChg chg="mod">
          <ac:chgData name="Kathryn Sharratt" userId="S::kathryn.sharratt@prospect.org.uk::97cf956a-b3a7-4e73-864d-44684f77c5c1" providerId="AD" clId="Web-{36E54823-5B2E-4C5B-93E2-80B10F2F4870}" dt="2025-01-09T10:31:04.713" v="1" actId="20577"/>
          <ac:spMkLst>
            <pc:docMk/>
            <pc:sldMk cId="206151312" sldId="674"/>
            <ac:spMk id="4" creationId="{A95A15A4-F5B0-40ED-89EB-CAFDA7C30DE8}"/>
          </ac:spMkLst>
        </pc:spChg>
      </pc:sldChg>
      <pc:sldChg chg="modSp">
        <pc:chgData name="Kathryn Sharratt" userId="S::kathryn.sharratt@prospect.org.uk::97cf956a-b3a7-4e73-864d-44684f77c5c1" providerId="AD" clId="Web-{36E54823-5B2E-4C5B-93E2-80B10F2F4870}" dt="2025-01-09T10:38:37.055" v="21" actId="14100"/>
        <pc:sldMkLst>
          <pc:docMk/>
          <pc:sldMk cId="1263669572" sldId="691"/>
        </pc:sldMkLst>
        <pc:spChg chg="mod">
          <ac:chgData name="Kathryn Sharratt" userId="S::kathryn.sharratt@prospect.org.uk::97cf956a-b3a7-4e73-864d-44684f77c5c1" providerId="AD" clId="Web-{36E54823-5B2E-4C5B-93E2-80B10F2F4870}" dt="2025-01-09T10:38:37.055" v="21" actId="14100"/>
          <ac:spMkLst>
            <pc:docMk/>
            <pc:sldMk cId="1263669572" sldId="691"/>
            <ac:spMk id="2" creationId="{00000000-0000-0000-0000-000000000000}"/>
          </ac:spMkLst>
        </pc:spChg>
      </pc:sldChg>
    </pc:docChg>
  </pc:docChgLst>
  <pc:docChgLst>
    <pc:chgData name="Kathryn Sharratt" userId="S::kathryn.sharratt@prospect.org.uk::97cf956a-b3a7-4e73-864d-44684f77c5c1" providerId="AD" clId="Web-{5B61FFC4-5A07-0A64-5AB7-E3EA34B58373}"/>
    <pc:docChg chg="modSld">
      <pc:chgData name="Kathryn Sharratt" userId="S::kathryn.sharratt@prospect.org.uk::97cf956a-b3a7-4e73-864d-44684f77c5c1" providerId="AD" clId="Web-{5B61FFC4-5A07-0A64-5AB7-E3EA34B58373}" dt="2025-05-14T14:57:28.114" v="10"/>
      <pc:docMkLst>
        <pc:docMk/>
      </pc:docMkLst>
      <pc:sldChg chg="mod modShow">
        <pc:chgData name="Kathryn Sharratt" userId="S::kathryn.sharratt@prospect.org.uk::97cf956a-b3a7-4e73-864d-44684f77c5c1" providerId="AD" clId="Web-{5B61FFC4-5A07-0A64-5AB7-E3EA34B58373}" dt="2025-05-14T14:57:23.348" v="8"/>
        <pc:sldMkLst>
          <pc:docMk/>
          <pc:sldMk cId="4124551315" sldId="545"/>
        </pc:sldMkLst>
      </pc:sldChg>
      <pc:sldChg chg="mod modShow">
        <pc:chgData name="Kathryn Sharratt" userId="S::kathryn.sharratt@prospect.org.uk::97cf956a-b3a7-4e73-864d-44684f77c5c1" providerId="AD" clId="Web-{5B61FFC4-5A07-0A64-5AB7-E3EA34B58373}" dt="2025-05-14T14:57:25.817" v="9"/>
        <pc:sldMkLst>
          <pc:docMk/>
          <pc:sldMk cId="3171140777" sldId="546"/>
        </pc:sldMkLst>
      </pc:sldChg>
      <pc:sldChg chg="modSp mod modShow">
        <pc:chgData name="Kathryn Sharratt" userId="S::kathryn.sharratt@prospect.org.uk::97cf956a-b3a7-4e73-864d-44684f77c5c1" providerId="AD" clId="Web-{5B61FFC4-5A07-0A64-5AB7-E3EA34B58373}" dt="2025-05-14T14:57:02.097" v="3" actId="20577"/>
        <pc:sldMkLst>
          <pc:docMk/>
          <pc:sldMk cId="2735602347" sldId="550"/>
        </pc:sldMkLst>
        <pc:spChg chg="mod">
          <ac:chgData name="Kathryn Sharratt" userId="S::kathryn.sharratt@prospect.org.uk::97cf956a-b3a7-4e73-864d-44684f77c5c1" providerId="AD" clId="Web-{5B61FFC4-5A07-0A64-5AB7-E3EA34B58373}" dt="2025-05-14T14:57:02.097" v="3" actId="20577"/>
          <ac:spMkLst>
            <pc:docMk/>
            <pc:sldMk cId="2735602347" sldId="550"/>
            <ac:spMk id="5" creationId="{00000000-0000-0000-0000-000000000000}"/>
          </ac:spMkLst>
        </pc:spChg>
      </pc:sldChg>
      <pc:sldChg chg="mod modShow">
        <pc:chgData name="Kathryn Sharratt" userId="S::kathryn.sharratt@prospect.org.uk::97cf956a-b3a7-4e73-864d-44684f77c5c1" providerId="AD" clId="Web-{5B61FFC4-5A07-0A64-5AB7-E3EA34B58373}" dt="2025-05-14T14:57:28.114" v="10"/>
        <pc:sldMkLst>
          <pc:docMk/>
          <pc:sldMk cId="1888815336" sldId="554"/>
        </pc:sldMkLst>
      </pc:sldChg>
      <pc:sldChg chg="mod modShow">
        <pc:chgData name="Kathryn Sharratt" userId="S::kathryn.sharratt@prospect.org.uk::97cf956a-b3a7-4e73-864d-44684f77c5c1" providerId="AD" clId="Web-{5B61FFC4-5A07-0A64-5AB7-E3EA34B58373}" dt="2025-05-14T14:57:11.769" v="4"/>
        <pc:sldMkLst>
          <pc:docMk/>
          <pc:sldMk cId="3065377134" sldId="679"/>
        </pc:sldMkLst>
      </pc:sldChg>
      <pc:sldChg chg="mod modShow">
        <pc:chgData name="Kathryn Sharratt" userId="S::kathryn.sharratt@prospect.org.uk::97cf956a-b3a7-4e73-864d-44684f77c5c1" providerId="AD" clId="Web-{5B61FFC4-5A07-0A64-5AB7-E3EA34B58373}" dt="2025-05-14T14:57:13.988" v="5"/>
        <pc:sldMkLst>
          <pc:docMk/>
          <pc:sldMk cId="2365236506" sldId="680"/>
        </pc:sldMkLst>
      </pc:sldChg>
      <pc:sldChg chg="mod modShow">
        <pc:chgData name="Kathryn Sharratt" userId="S::kathryn.sharratt@prospect.org.uk::97cf956a-b3a7-4e73-864d-44684f77c5c1" providerId="AD" clId="Web-{5B61FFC4-5A07-0A64-5AB7-E3EA34B58373}" dt="2025-05-14T14:57:20.723" v="7"/>
        <pc:sldMkLst>
          <pc:docMk/>
          <pc:sldMk cId="1408413191" sldId="681"/>
        </pc:sldMkLst>
      </pc:sldChg>
      <pc:sldChg chg="mod modShow">
        <pc:chgData name="Kathryn Sharratt" userId="S::kathryn.sharratt@prospect.org.uk::97cf956a-b3a7-4e73-864d-44684f77c5c1" providerId="AD" clId="Web-{5B61FFC4-5A07-0A64-5AB7-E3EA34B58373}" dt="2025-05-14T14:57:17.504" v="6"/>
        <pc:sldMkLst>
          <pc:docMk/>
          <pc:sldMk cId="1006714660" sldId="69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3ED57F4F-9769-4068-8817-21F98B4EFC21}" type="datetimeFigureOut">
              <a:rPr lang="en-GB" smtClean="0"/>
              <a:t>15/05/2025</a:t>
            </a:fld>
            <a:endParaRPr lang="en-GB"/>
          </a:p>
        </p:txBody>
      </p:sp>
      <p:sp>
        <p:nvSpPr>
          <p:cNvPr id="4" name="Footer Placeholder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47ADB674-563F-49D1-84D4-2DE501C6AFA9}" type="slidenum">
              <a:rPr lang="en-GB" smtClean="0"/>
              <a:t>‹#›</a:t>
            </a:fld>
            <a:endParaRPr lang="en-GB"/>
          </a:p>
        </p:txBody>
      </p:sp>
    </p:spTree>
    <p:extLst>
      <p:ext uri="{BB962C8B-B14F-4D97-AF65-F5344CB8AC3E}">
        <p14:creationId xmlns:p14="http://schemas.microsoft.com/office/powerpoint/2010/main" val="1609352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5/15/2025</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www.bbc.com/worklife/article/20210813-are-your-work-messages-as-private-as-you-think"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b="1" dirty="0"/>
              <a:t>Page numbers are added as a suggestion but refer to your own printed workbook too as depending how the pages have been printed they may show on different page numbers.</a:t>
            </a:r>
            <a:br>
              <a:rPr lang="en-US" dirty="0">
                <a:ea typeface="Calibri"/>
                <a:cs typeface="+mn-lt"/>
              </a:rPr>
            </a:br>
            <a:br>
              <a:rPr lang="en-US" dirty="0">
                <a:cs typeface="+mn-lt"/>
              </a:rPr>
            </a:br>
            <a:r>
              <a:rPr lang="en-US" dirty="0"/>
              <a:t>10. 00. </a:t>
            </a:r>
          </a:p>
          <a:p>
            <a:pPr marL="171450" indent="-171450">
              <a:buFont typeface="Arial"/>
              <a:buChar char="•"/>
            </a:pPr>
            <a:r>
              <a:rPr lang="en-US" dirty="0"/>
              <a:t>Introduce</a:t>
            </a:r>
            <a:r>
              <a:rPr lang="en-US" baseline="0" dirty="0"/>
              <a:t> yourself</a:t>
            </a:r>
            <a:endParaRPr lang="en-US" baseline="0" dirty="0">
              <a:ea typeface="Calibri"/>
              <a:cs typeface="Calibri"/>
            </a:endParaRPr>
          </a:p>
          <a:p>
            <a:pPr marL="171450" indent="-171450">
              <a:buFont typeface="Arial"/>
              <a:buChar char="•"/>
            </a:pPr>
            <a:r>
              <a:rPr lang="en-US" baseline="0" dirty="0"/>
              <a:t>Go through fire safety arrangements, toilet location and breaks 11;45, 1300, 15:00, mobile phones.</a:t>
            </a:r>
            <a:endParaRPr lang="en-US" baseline="0" dirty="0">
              <a:ea typeface="Calibri"/>
              <a:cs typeface="Calibri"/>
            </a:endParaRPr>
          </a:p>
          <a:p>
            <a:pPr marL="171450" indent="-171450">
              <a:buFont typeface="Arial"/>
              <a:buChar char="•"/>
            </a:pPr>
            <a:r>
              <a:rPr lang="en-US" baseline="0" dirty="0"/>
              <a:t>Go through that this is a course where we let people speak page 7 </a:t>
            </a:r>
            <a:endParaRPr lang="en-US" baseline="0" dirty="0">
              <a:ea typeface="Calibri"/>
              <a:cs typeface="Calibri"/>
            </a:endParaRPr>
          </a:p>
          <a:p>
            <a:pPr marL="171450" indent="-171450">
              <a:buFont typeface="Arial"/>
              <a:buChar char="•"/>
            </a:pPr>
            <a:r>
              <a:rPr lang="en-US" baseline="0" dirty="0"/>
              <a:t>Pronoun &amp; refer to name cards if necessary (page 7)</a:t>
            </a:r>
            <a:endParaRPr lang="en-US" baseline="0" dirty="0">
              <a:ea typeface="Calibri"/>
              <a:cs typeface="Calibri"/>
            </a:endParaRPr>
          </a:p>
          <a:p>
            <a:pPr marL="171450" indent="-171450">
              <a:buFont typeface="Arial"/>
              <a:buChar char="•"/>
            </a:pPr>
            <a:r>
              <a:rPr lang="en-US" baseline="0" dirty="0"/>
              <a:t>Go through learning outcomes page 2 (below)</a:t>
            </a:r>
            <a:endParaRPr lang="en-US" baseline="0" dirty="0">
              <a:ea typeface="Calibri"/>
              <a:cs typeface="Calibri"/>
            </a:endParaRPr>
          </a:p>
          <a:p>
            <a:pPr marL="171450" lvl="0" indent="-171450">
              <a:buFont typeface="Arial"/>
              <a:buChar char="•"/>
            </a:pPr>
            <a:r>
              <a:rPr lang="en-GB" sz="1200" b="1" kern="1200" dirty="0">
                <a:solidFill>
                  <a:schemeClr val="tx1"/>
                </a:solidFill>
                <a:effectLst/>
                <a:latin typeface="+mn-lt"/>
                <a:ea typeface="+mn-ea"/>
                <a:cs typeface="+mn-cs"/>
              </a:rPr>
              <a:t>Learn more about laws, policies and agreements that shape union representation</a:t>
            </a:r>
            <a:endParaRPr lang="en-GB" sz="1200" b="1" kern="1200" dirty="0">
              <a:solidFill>
                <a:schemeClr val="tx1"/>
              </a:solidFill>
              <a:effectLst/>
              <a:latin typeface="+mn-lt"/>
              <a:ea typeface="Calibri"/>
              <a:cs typeface="Calibri"/>
            </a:endParaRPr>
          </a:p>
          <a:p>
            <a:pPr marL="171450" lvl="0" indent="-171450">
              <a:buFont typeface="Arial"/>
              <a:buChar char="•"/>
            </a:pPr>
            <a:r>
              <a:rPr lang="en-GB" sz="1200" b="1" kern="1200" dirty="0">
                <a:solidFill>
                  <a:schemeClr val="tx1"/>
                </a:solidFill>
                <a:effectLst/>
                <a:latin typeface="+mn-lt"/>
                <a:ea typeface="+mn-ea"/>
                <a:cs typeface="+mn-cs"/>
              </a:rPr>
              <a:t>Learn more about how to represent individual members effectively</a:t>
            </a:r>
            <a:endParaRPr lang="en-GB" sz="1200" b="1" kern="1200" dirty="0">
              <a:solidFill>
                <a:schemeClr val="tx1"/>
              </a:solidFill>
              <a:effectLst/>
              <a:latin typeface="+mn-lt"/>
              <a:ea typeface="Calibri"/>
              <a:cs typeface="Calibri"/>
            </a:endParaRPr>
          </a:p>
          <a:p>
            <a:pPr marL="171450" lvl="0" indent="-171450">
              <a:buFont typeface="Arial"/>
              <a:buChar char="•"/>
            </a:pPr>
            <a:r>
              <a:rPr lang="en-GB" sz="1200" b="1" kern="1200" dirty="0">
                <a:solidFill>
                  <a:schemeClr val="tx1"/>
                </a:solidFill>
                <a:effectLst/>
                <a:latin typeface="+mn-lt"/>
                <a:ea typeface="+mn-ea"/>
                <a:cs typeface="+mn-cs"/>
              </a:rPr>
              <a:t>Find out how to identify collective issues and problems and deal with them</a:t>
            </a:r>
            <a:endParaRPr lang="en-GB" sz="1200" b="1" kern="1200" dirty="0">
              <a:solidFill>
                <a:schemeClr val="tx1"/>
              </a:solidFill>
              <a:effectLst/>
              <a:latin typeface="+mn-lt"/>
              <a:ea typeface="Calibri"/>
              <a:cs typeface="Calibri"/>
            </a:endParaRPr>
          </a:p>
          <a:p>
            <a:pPr marL="171450" lvl="0" indent="-171450">
              <a:buFont typeface="Arial"/>
              <a:buChar char="•"/>
            </a:pPr>
            <a:r>
              <a:rPr lang="en-GB" sz="1200" b="1" kern="1200" dirty="0">
                <a:solidFill>
                  <a:schemeClr val="tx1"/>
                </a:solidFill>
                <a:effectLst/>
                <a:latin typeface="+mn-lt"/>
                <a:ea typeface="+mn-ea"/>
                <a:cs typeface="+mn-cs"/>
              </a:rPr>
              <a:t>Make some plans for when you return to work </a:t>
            </a:r>
            <a:endParaRPr lang="en-GB" sz="1200" b="1" kern="1200" dirty="0">
              <a:solidFill>
                <a:schemeClr val="tx1"/>
              </a:solidFill>
              <a:effectLst/>
              <a:latin typeface="+mn-lt"/>
              <a:ea typeface="Calibri"/>
              <a:cs typeface="Calibri"/>
            </a:endParaRPr>
          </a:p>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1</a:t>
            </a:fld>
            <a:endParaRPr lang="en-US"/>
          </a:p>
        </p:txBody>
      </p:sp>
    </p:spTree>
    <p:extLst>
      <p:ext uri="{BB962C8B-B14F-4D97-AF65-F5344CB8AC3E}">
        <p14:creationId xmlns:p14="http://schemas.microsoft.com/office/powerpoint/2010/main" val="1046048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Recap; </a:t>
            </a:r>
          </a:p>
          <a:p>
            <a:r>
              <a:rPr lang="en-GB" sz="1200" kern="1200">
                <a:solidFill>
                  <a:schemeClr val="tx1"/>
                </a:solidFill>
                <a:effectLst/>
                <a:latin typeface="+mn-lt"/>
                <a:ea typeface="+mn-ea"/>
                <a:cs typeface="+mn-cs"/>
              </a:rPr>
              <a:t>Lay reps (you) make the best case handlers as they know the working landscape, have a (hopefully good) relationship with the management and invariably know the member.</a:t>
            </a:r>
          </a:p>
          <a:p>
            <a:r>
              <a:rPr lang="en-GB" sz="1200" kern="1200">
                <a:solidFill>
                  <a:schemeClr val="tx1"/>
                </a:solidFill>
                <a:effectLst/>
                <a:latin typeface="+mn-lt"/>
                <a:ea typeface="+mn-ea"/>
                <a:cs typeface="+mn-cs"/>
              </a:rPr>
              <a:t>Prospect/Bectu tries to resolve all issues as swiftly as possible and use the legal route if all fails.</a:t>
            </a:r>
          </a:p>
          <a:p>
            <a:r>
              <a:rPr lang="en-GB" sz="1200" b="1" kern="1200">
                <a:solidFill>
                  <a:schemeClr val="tx1"/>
                </a:solidFill>
                <a:effectLst/>
                <a:latin typeface="+mn-lt"/>
                <a:ea typeface="+mn-ea"/>
                <a:cs typeface="+mn-cs"/>
              </a:rPr>
              <a:t>Reminder of skills</a:t>
            </a:r>
            <a:r>
              <a:rPr lang="en-GB" sz="1200" b="1" kern="1200" baseline="0">
                <a:solidFill>
                  <a:schemeClr val="tx1"/>
                </a:solidFill>
                <a:effectLst/>
                <a:latin typeface="+mn-lt"/>
                <a:ea typeface="+mn-ea"/>
                <a:cs typeface="+mn-cs"/>
              </a:rPr>
              <a:t> on</a:t>
            </a:r>
            <a:r>
              <a:rPr lang="en-GB" sz="1200" b="1" kern="1200">
                <a:solidFill>
                  <a:schemeClr val="tx1"/>
                </a:solidFill>
                <a:effectLst/>
                <a:latin typeface="+mn-lt"/>
                <a:ea typeface="+mn-ea"/>
                <a:cs typeface="+mn-cs"/>
              </a:rPr>
              <a:t> slide below</a:t>
            </a:r>
          </a:p>
          <a:p>
            <a:endParaRPr lang="en-GB" sz="1200" b="1"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The skills and knowledge a rep needs;</a:t>
            </a:r>
          </a:p>
          <a:p>
            <a:endParaRPr lang="en-GB" sz="1200" b="1"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Skills</a:t>
            </a:r>
            <a:endParaRPr lang="en-GB" sz="1200" kern="1200">
              <a:solidFill>
                <a:schemeClr val="tx1"/>
              </a:solidFill>
              <a:effectLst/>
              <a:latin typeface="+mn-lt"/>
              <a:ea typeface="+mn-ea"/>
              <a:cs typeface="+mn-cs"/>
            </a:endParaRPr>
          </a:p>
          <a:p>
            <a:pPr lvl="0"/>
            <a:r>
              <a:rPr lang="en-GB" sz="1200" kern="1200">
                <a:solidFill>
                  <a:schemeClr val="tx1"/>
                </a:solidFill>
                <a:effectLst/>
                <a:latin typeface="+mn-lt"/>
                <a:ea typeface="+mn-ea"/>
                <a:cs typeface="+mn-cs"/>
              </a:rPr>
              <a:t>Listening, interviewing, note-taking, advising, report-writing, representation</a:t>
            </a:r>
          </a:p>
          <a:p>
            <a:r>
              <a:rPr lang="en-GB" sz="1200" kern="1200">
                <a:solidFill>
                  <a:schemeClr val="tx1"/>
                </a:solidFill>
                <a:effectLst/>
                <a:latin typeface="+mn-lt"/>
                <a:ea typeface="+mn-ea"/>
                <a:cs typeface="+mn-cs"/>
              </a:rPr>
              <a:t> </a:t>
            </a:r>
          </a:p>
          <a:p>
            <a:r>
              <a:rPr lang="en-GB" sz="1200" b="1" kern="1200">
                <a:solidFill>
                  <a:schemeClr val="tx1"/>
                </a:solidFill>
                <a:effectLst/>
                <a:latin typeface="+mn-lt"/>
                <a:ea typeface="+mn-ea"/>
                <a:cs typeface="+mn-cs"/>
              </a:rPr>
              <a:t>Knowledge</a:t>
            </a:r>
            <a:endParaRPr lang="en-GB" sz="1200" kern="1200">
              <a:solidFill>
                <a:schemeClr val="tx1"/>
              </a:solidFill>
              <a:effectLst/>
              <a:latin typeface="+mn-lt"/>
              <a:ea typeface="+mn-ea"/>
              <a:cs typeface="+mn-cs"/>
            </a:endParaRPr>
          </a:p>
          <a:p>
            <a:pPr lvl="0"/>
            <a:r>
              <a:rPr lang="en-GB" sz="1200" kern="1200">
                <a:solidFill>
                  <a:schemeClr val="tx1"/>
                </a:solidFill>
                <a:effectLst/>
                <a:latin typeface="+mn-lt"/>
                <a:ea typeface="+mn-ea"/>
                <a:cs typeface="+mn-cs"/>
              </a:rPr>
              <a:t>How things get done in your workplace</a:t>
            </a:r>
          </a:p>
          <a:p>
            <a:pPr lvl="0"/>
            <a:r>
              <a:rPr lang="en-GB" sz="1200" kern="1200">
                <a:solidFill>
                  <a:schemeClr val="tx1"/>
                </a:solidFill>
                <a:effectLst/>
                <a:latin typeface="+mn-lt"/>
                <a:ea typeface="+mn-ea"/>
                <a:cs typeface="+mn-cs"/>
              </a:rPr>
              <a:t>Your employer’s procedures</a:t>
            </a:r>
          </a:p>
          <a:p>
            <a:pPr lvl="0"/>
            <a:r>
              <a:rPr lang="en-GB" sz="1200" kern="1200">
                <a:solidFill>
                  <a:schemeClr val="tx1"/>
                </a:solidFill>
                <a:effectLst/>
                <a:latin typeface="+mn-lt"/>
                <a:ea typeface="+mn-ea"/>
                <a:cs typeface="+mn-cs"/>
              </a:rPr>
              <a:t>Prospect/Bectu’s current concerns in your employer</a:t>
            </a:r>
          </a:p>
          <a:p>
            <a:pPr lvl="0"/>
            <a:r>
              <a:rPr lang="en-GB" sz="1200" kern="1200">
                <a:solidFill>
                  <a:schemeClr val="tx1"/>
                </a:solidFill>
                <a:effectLst/>
                <a:latin typeface="+mn-lt"/>
                <a:ea typeface="+mn-ea"/>
                <a:cs typeface="+mn-cs"/>
              </a:rPr>
              <a:t>A basic knowledge of employment law</a:t>
            </a:r>
          </a:p>
          <a:p>
            <a:r>
              <a:rPr lang="en-US"/>
              <a:t>Go through the slide</a:t>
            </a:r>
          </a:p>
        </p:txBody>
      </p:sp>
      <p:sp>
        <p:nvSpPr>
          <p:cNvPr id="4" name="Slide Number Placeholder 3"/>
          <p:cNvSpPr>
            <a:spLocks noGrp="1"/>
          </p:cNvSpPr>
          <p:nvPr>
            <p:ph type="sldNum" sz="quarter" idx="10"/>
          </p:nvPr>
        </p:nvSpPr>
        <p:spPr/>
        <p:txBody>
          <a:bodyPr/>
          <a:lstStyle/>
          <a:p>
            <a:fld id="{5A3F4684-F84F-4E44-9D26-CB3898D7E83A}" type="slidenum">
              <a:rPr lang="en-US" smtClean="0"/>
              <a:t>10</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team of reps may have these skills and this knowledge, at first as new reps build up skills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Refer back to reps 1 and</a:t>
            </a:r>
            <a:r>
              <a:rPr lang="en-GB" sz="1200" kern="1200" baseline="0">
                <a:solidFill>
                  <a:schemeClr val="tx1"/>
                </a:solidFill>
                <a:effectLst/>
                <a:latin typeface="+mn-lt"/>
                <a:ea typeface="+mn-ea"/>
                <a:cs typeface="+mn-cs"/>
              </a:rPr>
              <a:t> the role of the rep as discussed then.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a:solidFill>
                  <a:schemeClr val="tx1"/>
                </a:solidFill>
                <a:effectLst/>
                <a:latin typeface="+mn-lt"/>
                <a:ea typeface="+mn-ea"/>
                <a:cs typeface="+mn-cs"/>
              </a:rPr>
              <a:t>Lead into next slide ‘Help for members’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a:solidFill>
                  <a:schemeClr val="tx1"/>
                </a:solidFill>
                <a:effectLst/>
                <a:latin typeface="+mn-lt"/>
                <a:ea typeface="+mn-ea"/>
                <a:cs typeface="+mn-cs"/>
              </a:rPr>
              <a:t>See what they know – may know more than they </a:t>
            </a:r>
            <a:r>
              <a:rPr lang="en-US" sz="1200" kern="1200" baseline="0" err="1">
                <a:solidFill>
                  <a:schemeClr val="tx1"/>
                </a:solidFill>
                <a:effectLst/>
                <a:latin typeface="+mn-lt"/>
                <a:ea typeface="+mn-ea"/>
                <a:cs typeface="+mn-cs"/>
              </a:rPr>
              <a:t>realise</a:t>
            </a:r>
            <a:r>
              <a:rPr lang="en-US" sz="1200" kern="1200" baseline="0">
                <a:solidFill>
                  <a:schemeClr val="tx1"/>
                </a:solidFill>
                <a:effectLst/>
                <a:latin typeface="+mn-lt"/>
                <a:ea typeface="+mn-ea"/>
                <a:cs typeface="+mn-cs"/>
              </a:rPr>
              <a:t>…….</a:t>
            </a:r>
            <a:endParaRPr lang="en-GB" sz="1200"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11</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The purpose of getting all the facts, building confidence of the new reps and how they may approach the scenario.</a:t>
            </a:r>
          </a:p>
        </p:txBody>
      </p:sp>
      <p:sp>
        <p:nvSpPr>
          <p:cNvPr id="4" name="Slide Number Placeholder 3"/>
          <p:cNvSpPr>
            <a:spLocks noGrp="1"/>
          </p:cNvSpPr>
          <p:nvPr>
            <p:ph type="sldNum" sz="quarter" idx="10"/>
          </p:nvPr>
        </p:nvSpPr>
        <p:spPr/>
        <p:txBody>
          <a:bodyPr/>
          <a:lstStyle/>
          <a:p>
            <a:fld id="{5A3F4684-F84F-4E44-9D26-CB3898D7E83A}" type="slidenum">
              <a:rPr lang="en-US" smtClean="0"/>
              <a:t>12</a:t>
            </a:fld>
            <a:endParaRPr lang="en-US"/>
          </a:p>
        </p:txBody>
      </p:sp>
    </p:spTree>
    <p:extLst>
      <p:ext uri="{BB962C8B-B14F-4D97-AF65-F5344CB8AC3E}">
        <p14:creationId xmlns:p14="http://schemas.microsoft.com/office/powerpoint/2010/main" val="3973047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You have 10 minutes to answer these questions.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a:solidFill>
                  <a:schemeClr val="tx1"/>
                </a:solidFill>
                <a:effectLst/>
                <a:latin typeface="+mn-lt"/>
                <a:ea typeface="+mn-ea"/>
                <a:cs typeface="+mn-cs"/>
              </a:rPr>
              <a:t>Give groups a couple of questions each depending on the size of the group.</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a:solidFill>
                  <a:schemeClr val="tx1"/>
                </a:solidFill>
                <a:effectLst/>
                <a:latin typeface="+mn-lt"/>
                <a:ea typeface="+mn-ea"/>
                <a:cs typeface="+mn-cs"/>
              </a:rPr>
              <a:t>Don’t forget there is extra information to come on this exercise.</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1" kern="1200" baseline="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a:solidFill>
                  <a:schemeClr val="tx1"/>
                </a:solidFill>
                <a:effectLst/>
                <a:latin typeface="+mn-lt"/>
                <a:ea typeface="+mn-ea"/>
                <a:cs typeface="+mn-cs"/>
              </a:rPr>
              <a:t>Initial responses you’re looking for;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a:solidFill>
                  <a:schemeClr val="tx1"/>
                </a:solidFill>
                <a:effectLst/>
                <a:latin typeface="+mn-lt"/>
                <a:ea typeface="+mn-ea"/>
                <a:cs typeface="+mn-cs"/>
              </a:rPr>
              <a:t>Member 1 – yes – try to find a female colleague</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a:solidFill>
                  <a:schemeClr val="tx1"/>
                </a:solidFill>
                <a:effectLst/>
                <a:latin typeface="+mn-lt"/>
                <a:ea typeface="+mn-ea"/>
                <a:cs typeface="+mn-cs"/>
              </a:rPr>
              <a:t>Member 2  - yes – manage members’ expectations and speak to other rep</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a:solidFill>
                  <a:schemeClr val="tx1"/>
                </a:solidFill>
                <a:effectLst/>
                <a:latin typeface="+mn-lt"/>
                <a:ea typeface="+mn-ea"/>
                <a:cs typeface="+mn-cs"/>
              </a:rPr>
              <a:t>Member 3 – Can’t guarantee confidentiality but can help</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a:solidFill>
                  <a:schemeClr val="tx1"/>
                </a:solidFill>
                <a:effectLst/>
                <a:latin typeface="+mn-lt"/>
                <a:ea typeface="+mn-ea"/>
                <a:cs typeface="+mn-cs"/>
              </a:rPr>
              <a:t>Member 4 – yes, find details of the case</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a:solidFill>
                  <a:schemeClr val="tx1"/>
                </a:solidFill>
                <a:effectLst/>
                <a:latin typeface="+mn-lt"/>
                <a:ea typeface="+mn-ea"/>
                <a:cs typeface="+mn-cs"/>
              </a:rPr>
              <a:t>Member 5 – signpost them to join but can’t represent them as a non member</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a:solidFill>
                  <a:schemeClr val="tx1"/>
                </a:solidFill>
                <a:effectLst/>
                <a:latin typeface="+mn-lt"/>
                <a:ea typeface="+mn-ea"/>
                <a:cs typeface="+mn-cs"/>
              </a:rPr>
              <a:t>Member 6 – yes, help and advise in terms of what resource you have available. Prospect/Bectu membership entities to representation. No guarantee in terms of request.</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1" kern="1200" baseline="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13</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You have 10 minutes to answer these questions.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Stress importance of getting all the facts – don’t take information at face value or be side-tracked by member’s emotional state.</a:t>
            </a:r>
            <a:br>
              <a:rPr lang="en-GB" sz="1200" kern="1200">
                <a:solidFill>
                  <a:schemeClr val="tx1"/>
                </a:solidFill>
                <a:effectLst/>
                <a:latin typeface="+mn-lt"/>
                <a:ea typeface="+mn-ea"/>
                <a:cs typeface="+mn-cs"/>
              </a:rPr>
            </a:br>
            <a:r>
              <a:rPr lang="en-GB" sz="1200" kern="1200">
                <a:solidFill>
                  <a:schemeClr val="tx1"/>
                </a:solidFill>
                <a:effectLst/>
                <a:latin typeface="+mn-lt"/>
                <a:ea typeface="+mn-ea"/>
                <a:cs typeface="+mn-cs"/>
              </a:rPr>
              <a:t>Interviewing helps; as does getting the member to write down a timeline of what has happened. </a:t>
            </a:r>
            <a:endParaRPr lang="en-GB"/>
          </a:p>
          <a:p>
            <a:r>
              <a:rPr lang="en-GB" sz="1200" kern="1200">
                <a:solidFill>
                  <a:schemeClr val="tx1"/>
                </a:solidFill>
                <a:effectLst/>
                <a:latin typeface="+mn-lt"/>
                <a:ea typeface="+mn-ea"/>
                <a:cs typeface="+mn-cs"/>
              </a:rPr>
              <a:t>Get them back in one group and lead a discussion on the answers and the exercise. </a:t>
            </a:r>
            <a:endParaRPr lang="en-GB"/>
          </a:p>
          <a:p>
            <a:r>
              <a:rPr lang="en-US"/>
              <a:t>Make sure that the reps know a rep can refuse a case,</a:t>
            </a:r>
            <a:r>
              <a:rPr lang="en-US" baseline="0"/>
              <a:t> if they are involved to closely with it or feel uncomfortable with the reasons, topic etc.</a:t>
            </a:r>
          </a:p>
          <a:p>
            <a:endParaRPr lang="en-US" baseline="0"/>
          </a:p>
          <a:p>
            <a:r>
              <a:rPr lang="en-US" baseline="0"/>
              <a:t>Expand of any further thoughts once further information has been revealed</a:t>
            </a:r>
          </a:p>
          <a:p>
            <a:endParaRPr lang="en-US" baseline="0"/>
          </a:p>
          <a:p>
            <a:r>
              <a:rPr lang="en-US" baseline="0"/>
              <a:t>Member 1 – still help and can only offer what is available</a:t>
            </a:r>
          </a:p>
          <a:p>
            <a:r>
              <a:rPr lang="en-US" baseline="0"/>
              <a:t>Member 2 – discuss the implications of seeking legal advice elsewhere (Prospect/Bectu can longer represent them)</a:t>
            </a:r>
          </a:p>
          <a:p>
            <a:r>
              <a:rPr lang="en-US" baseline="0"/>
              <a:t>Member 3 – Refer to whistle blowing policy (if one) but ultimately member still guilty and it could become a police matter</a:t>
            </a:r>
          </a:p>
          <a:p>
            <a:r>
              <a:rPr lang="en-US" baseline="0"/>
              <a:t>Member 4 – Conflict of interest and refer Paul to another rep. Conversation if this can be mediated??</a:t>
            </a:r>
          </a:p>
          <a:p>
            <a:r>
              <a:rPr lang="en-US" baseline="0"/>
              <a:t>Member 5 – Is it true, you may give Martin the benefit of the doubt if he is new and may not been asked to join. Can advise still but equally, he needs to join before you can represent, not the other way around!</a:t>
            </a:r>
          </a:p>
          <a:p>
            <a:r>
              <a:rPr lang="en-US" baseline="0"/>
              <a:t>Member 6 – Advice is the same, whatever religion, still falsified timesheet but ultimately further investigation around line manager awareness and policy on this? </a:t>
            </a:r>
          </a:p>
          <a:p>
            <a:endParaRPr lang="en-US" baseline="0"/>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14</a:t>
            </a:fld>
            <a:endParaRPr lang="en-US"/>
          </a:p>
        </p:txBody>
      </p:sp>
    </p:spTree>
    <p:extLst>
      <p:ext uri="{BB962C8B-B14F-4D97-AF65-F5344CB8AC3E}">
        <p14:creationId xmlns:p14="http://schemas.microsoft.com/office/powerpoint/2010/main" val="3778067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r>
              <a:rPr lang="en-US" baseline="0"/>
              <a:t>the initial request of a member </a:t>
            </a:r>
          </a:p>
          <a:p>
            <a:r>
              <a:rPr lang="en-US" baseline="0"/>
              <a:t>The need to establish the facts</a:t>
            </a:r>
          </a:p>
          <a:p>
            <a:r>
              <a:rPr lang="en-US"/>
              <a:t>What decisions need to be made</a:t>
            </a:r>
          </a:p>
          <a:p>
            <a:r>
              <a:rPr lang="en-US"/>
              <a:t>The</a:t>
            </a:r>
            <a:r>
              <a:rPr lang="en-US" baseline="0"/>
              <a:t> rep’s judgement calls</a:t>
            </a:r>
          </a:p>
          <a:p>
            <a:r>
              <a:rPr lang="en-US" baseline="0"/>
              <a:t>Which policy might be being used</a:t>
            </a:r>
          </a:p>
          <a:p>
            <a:endParaRPr lang="en-US" b="1">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15</a:t>
            </a:fld>
            <a:endParaRPr lang="en-US"/>
          </a:p>
        </p:txBody>
      </p:sp>
    </p:spTree>
    <p:extLst>
      <p:ext uri="{BB962C8B-B14F-4D97-AF65-F5344CB8AC3E}">
        <p14:creationId xmlns:p14="http://schemas.microsoft.com/office/powerpoint/2010/main" val="529473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a:solidFill>
                  <a:schemeClr val="tx1"/>
                </a:solidFill>
                <a:effectLst/>
                <a:latin typeface="+mn-lt"/>
                <a:ea typeface="+mn-ea"/>
                <a:cs typeface="+mn-cs"/>
              </a:rPr>
              <a:t>There are some basics you have to start with when approached by someone wanting help.</a:t>
            </a:r>
          </a:p>
          <a:p>
            <a:r>
              <a:rPr lang="en-GB" sz="900" b="1" kern="1200">
                <a:solidFill>
                  <a:schemeClr val="tx1"/>
                </a:solidFill>
                <a:effectLst/>
                <a:latin typeface="+mn-lt"/>
                <a:ea typeface="+mn-ea"/>
                <a:cs typeface="+mn-cs"/>
              </a:rPr>
              <a:t>Is the person asking for help a member?</a:t>
            </a:r>
            <a:endParaRPr lang="en-GB" sz="900" kern="1200">
              <a:solidFill>
                <a:schemeClr val="tx1"/>
              </a:solidFill>
              <a:effectLst/>
              <a:latin typeface="+mn-lt"/>
              <a:ea typeface="+mn-ea"/>
              <a:cs typeface="+mn-cs"/>
            </a:endParaRPr>
          </a:p>
          <a:p>
            <a:r>
              <a:rPr lang="en-GB" sz="900" kern="1200">
                <a:solidFill>
                  <a:schemeClr val="tx1"/>
                </a:solidFill>
                <a:effectLst/>
                <a:latin typeface="+mn-lt"/>
                <a:ea typeface="+mn-ea"/>
                <a:cs typeface="+mn-cs"/>
              </a:rPr>
              <a:t>Prospect/Bectu has no obligation to a non-member. There will always be a colleague and friend, who will try to get you to help them, even when they are not a member. I good way to get out of this situation is to say that Prospect/Bectu insurance only covers the advice given to members. The problem will be if you do help them everyone will think they don’t need to pay to be in Prospect/Bectu just be friendly with you. It ruins your credibility as a rep.</a:t>
            </a:r>
          </a:p>
          <a:p>
            <a:r>
              <a:rPr lang="en-GB" sz="900" b="1" kern="1200">
                <a:solidFill>
                  <a:schemeClr val="tx1"/>
                </a:solidFill>
                <a:effectLst/>
                <a:latin typeface="+mn-lt"/>
                <a:ea typeface="+mn-ea"/>
                <a:cs typeface="+mn-cs"/>
              </a:rPr>
              <a:t>Prospect/Bectu will not deal with pre-existing issues. </a:t>
            </a:r>
            <a:endParaRPr lang="en-GB" sz="900" kern="1200">
              <a:solidFill>
                <a:schemeClr val="tx1"/>
              </a:solidFill>
              <a:effectLst/>
              <a:latin typeface="+mn-lt"/>
              <a:ea typeface="+mn-ea"/>
              <a:cs typeface="+mn-cs"/>
            </a:endParaRPr>
          </a:p>
          <a:p>
            <a:r>
              <a:rPr lang="en-GB" sz="900" kern="1200">
                <a:solidFill>
                  <a:schemeClr val="tx1"/>
                </a:solidFill>
                <a:effectLst/>
                <a:latin typeface="+mn-lt"/>
                <a:ea typeface="+mn-ea"/>
                <a:cs typeface="+mn-cs"/>
              </a:rPr>
              <a:t>This is to protect your sub-money. Cases can cost a lot of money and if someone just joins with an issue, Prospect/Bectu may not get that money back from someone who is facing dismissal.</a:t>
            </a:r>
          </a:p>
          <a:p>
            <a:r>
              <a:rPr lang="en-GB" sz="900" kern="1200">
                <a:solidFill>
                  <a:schemeClr val="tx1"/>
                </a:solidFill>
                <a:effectLst/>
                <a:latin typeface="+mn-lt"/>
                <a:ea typeface="+mn-ea"/>
                <a:cs typeface="+mn-cs"/>
              </a:rPr>
              <a:t>It is generally up to a reps judgement whether an issue is pre-existing or not with a recently joined member. A guideline would be 3 months in to the membership probably isn’t, but listen to the case as the facts may prove it was going on long before they joined.</a:t>
            </a:r>
          </a:p>
          <a:p>
            <a:r>
              <a:rPr lang="en-GB" sz="900" b="1" kern="1200">
                <a:solidFill>
                  <a:schemeClr val="tx1"/>
                </a:solidFill>
                <a:effectLst/>
                <a:latin typeface="+mn-lt"/>
                <a:ea typeface="+mn-ea"/>
                <a:cs typeface="+mn-cs"/>
              </a:rPr>
              <a:t>Is there another Prospect/Bectu member involved?</a:t>
            </a:r>
            <a:endParaRPr lang="en-GB" sz="900" kern="1200">
              <a:solidFill>
                <a:schemeClr val="tx1"/>
              </a:solidFill>
              <a:effectLst/>
              <a:latin typeface="+mn-lt"/>
              <a:ea typeface="+mn-ea"/>
              <a:cs typeface="+mn-cs"/>
            </a:endParaRPr>
          </a:p>
          <a:p>
            <a:r>
              <a:rPr lang="en-GB" sz="900" kern="1200">
                <a:solidFill>
                  <a:schemeClr val="tx1"/>
                </a:solidFill>
                <a:effectLst/>
                <a:latin typeface="+mn-lt"/>
                <a:ea typeface="+mn-ea"/>
                <a:cs typeface="+mn-cs"/>
              </a:rPr>
              <a:t>Prospect/Bectu has the same duty of care to both, so they will need separate representation. It also has to be the same level of representation, two reps or two officers, not a rep for one and a Prospect/Bectu officer for the other.</a:t>
            </a:r>
          </a:p>
          <a:p>
            <a:r>
              <a:rPr lang="en-GB" sz="900" b="1" kern="1200">
                <a:solidFill>
                  <a:schemeClr val="tx1"/>
                </a:solidFill>
                <a:effectLst/>
                <a:latin typeface="+mn-lt"/>
                <a:ea typeface="+mn-ea"/>
                <a:cs typeface="+mn-cs"/>
              </a:rPr>
              <a:t>Everything has to be treated as confidential</a:t>
            </a:r>
            <a:endParaRPr lang="en-GB" sz="900" kern="1200">
              <a:solidFill>
                <a:schemeClr val="tx1"/>
              </a:solidFill>
              <a:effectLst/>
              <a:latin typeface="+mn-lt"/>
              <a:ea typeface="+mn-ea"/>
              <a:cs typeface="+mn-cs"/>
            </a:endParaRPr>
          </a:p>
          <a:p>
            <a:r>
              <a:rPr lang="en-GB" sz="900" kern="1200">
                <a:solidFill>
                  <a:schemeClr val="tx1"/>
                </a:solidFill>
                <a:effectLst/>
                <a:latin typeface="+mn-lt"/>
                <a:ea typeface="+mn-ea"/>
                <a:cs typeface="+mn-cs"/>
              </a:rPr>
              <a:t>A personal case can have some very embarrassing information and reps have a duty to keep the details of a case confidential. The same goes for the management and we would raise this as unfair treatment, if details of a personal case were becoming office gossip.</a:t>
            </a:r>
          </a:p>
          <a:p>
            <a:r>
              <a:rPr lang="en-GB" sz="900" b="1" kern="1200">
                <a:solidFill>
                  <a:schemeClr val="tx1"/>
                </a:solidFill>
                <a:effectLst/>
                <a:latin typeface="+mn-lt"/>
                <a:ea typeface="+mn-ea"/>
                <a:cs typeface="+mn-cs"/>
              </a:rPr>
              <a:t>Are you the right person to handle the case?</a:t>
            </a:r>
            <a:endParaRPr lang="en-GB" sz="900" kern="1200">
              <a:solidFill>
                <a:schemeClr val="tx1"/>
              </a:solidFill>
              <a:effectLst/>
              <a:latin typeface="+mn-lt"/>
              <a:ea typeface="+mn-ea"/>
              <a:cs typeface="+mn-cs"/>
            </a:endParaRPr>
          </a:p>
          <a:p>
            <a:r>
              <a:rPr lang="en-US" sz="900" kern="1200">
                <a:solidFill>
                  <a:schemeClr val="tx1"/>
                </a:solidFill>
                <a:effectLst/>
                <a:latin typeface="+mn-lt"/>
                <a:ea typeface="+mn-ea"/>
                <a:cs typeface="+mn-cs"/>
              </a:rPr>
              <a:t>You may want to consider your own position in relation to the member. Deciding whether or not you are the right person to handle the case can depend on many factors. For instance, if you are a close friend or relation you are probably not the right person. You will be too close to the member and they will expect you to take their side, whatever the merits of their case. Personal feelings could also cloud your judgement in helping them through the process.  </a:t>
            </a:r>
            <a:endParaRPr lang="en-GB" sz="900" kern="1200">
              <a:solidFill>
                <a:schemeClr val="tx1"/>
              </a:solidFill>
              <a:effectLst/>
              <a:latin typeface="+mn-lt"/>
              <a:ea typeface="+mn-ea"/>
              <a:cs typeface="+mn-cs"/>
            </a:endParaRPr>
          </a:p>
          <a:p>
            <a:r>
              <a:rPr lang="en-US" sz="900" kern="1200">
                <a:solidFill>
                  <a:schemeClr val="tx1"/>
                </a:solidFill>
                <a:effectLst/>
                <a:latin typeface="+mn-lt"/>
                <a:ea typeface="+mn-ea"/>
                <a:cs typeface="+mn-cs"/>
              </a:rPr>
              <a:t>It may turn out that you are uncomfortable with the key issue in a case, such as a bereavement or divorce. In this situation you can hand the case on to another rep, and would probably be wise to do so. Similarly, the case could involve someone you know   (a friend or your boss), and you would be equally entitled to pass the case on.  </a:t>
            </a:r>
            <a:endParaRPr lang="en-GB" sz="900" kern="1200">
              <a:solidFill>
                <a:schemeClr val="tx1"/>
              </a:solidFill>
              <a:effectLst/>
              <a:latin typeface="+mn-lt"/>
              <a:ea typeface="+mn-ea"/>
              <a:cs typeface="+mn-cs"/>
            </a:endParaRPr>
          </a:p>
          <a:p>
            <a:r>
              <a:rPr lang="en-US" sz="900" kern="1200">
                <a:solidFill>
                  <a:schemeClr val="tx1"/>
                </a:solidFill>
                <a:effectLst/>
                <a:latin typeface="+mn-lt"/>
                <a:ea typeface="+mn-ea"/>
                <a:cs typeface="+mn-cs"/>
              </a:rPr>
              <a:t>If you need to hand a case on to another branch rep or full-time officer, you must advise the member and tell them why. It may be that the case is too close to you, outside your experience or is a potential dismissal case – in which case seek advice from your full-time officer. </a:t>
            </a:r>
            <a:endParaRPr lang="en-GB" sz="900" kern="1200">
              <a:solidFill>
                <a:schemeClr val="tx1"/>
              </a:solidFill>
              <a:effectLst/>
              <a:latin typeface="+mn-lt"/>
              <a:ea typeface="+mn-ea"/>
              <a:cs typeface="+mn-cs"/>
            </a:endParaRPr>
          </a:p>
          <a:p>
            <a:r>
              <a:rPr lang="en-US" sz="900" kern="1200">
                <a:solidFill>
                  <a:schemeClr val="tx1"/>
                </a:solidFill>
                <a:effectLst/>
                <a:latin typeface="+mn-lt"/>
                <a:ea typeface="+mn-ea"/>
                <a:cs typeface="+mn-cs"/>
              </a:rPr>
              <a:t>If you do hand a case on, you must ensure that the member is happy with the situation, and that the rep taking over knows about the case and is content to take it over. You should manage the transfer so that the member is not left in limbo. Give your notes and papers to the rep taking over. </a:t>
            </a:r>
            <a:endParaRPr lang="en-GB" sz="900" kern="1200">
              <a:solidFill>
                <a:schemeClr val="tx1"/>
              </a:solidFill>
              <a:effectLst/>
              <a:latin typeface="+mn-lt"/>
              <a:ea typeface="+mn-ea"/>
              <a:cs typeface="+mn-cs"/>
            </a:endParaRPr>
          </a:p>
          <a:p>
            <a:r>
              <a:rPr lang="en-US" sz="900" kern="1200">
                <a:solidFill>
                  <a:schemeClr val="tx1"/>
                </a:solidFill>
                <a:effectLst/>
                <a:latin typeface="+mn-lt"/>
                <a:ea typeface="+mn-ea"/>
                <a:cs typeface="+mn-cs"/>
              </a:rPr>
              <a:t>If a case appears to involve harassment or discrimination, advise your full-time officer early in the process. </a:t>
            </a:r>
            <a:endParaRPr lang="en-US" sz="900"/>
          </a:p>
        </p:txBody>
      </p:sp>
      <p:sp>
        <p:nvSpPr>
          <p:cNvPr id="4" name="Slide Number Placeholder 3"/>
          <p:cNvSpPr>
            <a:spLocks noGrp="1"/>
          </p:cNvSpPr>
          <p:nvPr>
            <p:ph type="sldNum" sz="quarter" idx="10"/>
          </p:nvPr>
        </p:nvSpPr>
        <p:spPr/>
        <p:txBody>
          <a:bodyPr/>
          <a:lstStyle/>
          <a:p>
            <a:fld id="{5A3F4684-F84F-4E44-9D26-CB3898D7E83A}" type="slidenum">
              <a:rPr lang="en-US" smtClean="0"/>
              <a:t>16</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a:t>
            </a:r>
          </a:p>
          <a:p>
            <a:r>
              <a:rPr lang="en-US"/>
              <a:t>Introduce the pro-forma and explain</a:t>
            </a:r>
            <a:r>
              <a:rPr lang="en-US" baseline="0"/>
              <a:t> this is the way we’ll extract information for the next two days. </a:t>
            </a:r>
          </a:p>
          <a:p>
            <a:endParaRPr lang="en-US" baseline="0"/>
          </a:p>
          <a:p>
            <a:r>
              <a:rPr lang="en-US" baseline="0"/>
              <a:t>Other trainers/case handlers may also refer to the PIP method.</a:t>
            </a:r>
          </a:p>
          <a:p>
            <a:endParaRPr lang="en-US" baseline="0"/>
          </a:p>
          <a:p>
            <a:r>
              <a:rPr lang="en-US" baseline="0"/>
              <a:t>Problem,</a:t>
            </a:r>
          </a:p>
          <a:p>
            <a:r>
              <a:rPr lang="en-US" baseline="0"/>
              <a:t>Information,</a:t>
            </a:r>
          </a:p>
          <a:p>
            <a:r>
              <a:rPr lang="en-US" baseline="0"/>
              <a:t>Plan      </a:t>
            </a:r>
          </a:p>
          <a:p>
            <a:r>
              <a:rPr lang="en-US" baseline="0"/>
              <a:t>This is another way to collect information. (added into the appendix)</a:t>
            </a:r>
          </a:p>
          <a:p>
            <a:r>
              <a:rPr lang="en-US" baseline="0"/>
              <a:t>Generally we recommend the pro-forma as it equips rep’s in getting all the information and easy to pass forward information to officer etc.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17</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a:t>
            </a:r>
          </a:p>
        </p:txBody>
      </p:sp>
      <p:sp>
        <p:nvSpPr>
          <p:cNvPr id="4" name="Slide Number Placeholder 3"/>
          <p:cNvSpPr>
            <a:spLocks noGrp="1"/>
          </p:cNvSpPr>
          <p:nvPr>
            <p:ph type="sldNum" sz="quarter" idx="10"/>
          </p:nvPr>
        </p:nvSpPr>
        <p:spPr/>
        <p:txBody>
          <a:bodyPr/>
          <a:lstStyle/>
          <a:p>
            <a:fld id="{5A3F4684-F84F-4E44-9D26-CB3898D7E83A}" type="slidenum">
              <a:rPr lang="en-US" smtClean="0"/>
              <a:t>18</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 second click adds what a</a:t>
            </a:r>
            <a:r>
              <a:rPr lang="en-US" baseline="0"/>
              <a:t> rep is there for</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19</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2</a:t>
            </a:fld>
            <a:endParaRPr lang="en-US"/>
          </a:p>
        </p:txBody>
      </p:sp>
    </p:spTree>
    <p:extLst>
      <p:ext uri="{BB962C8B-B14F-4D97-AF65-F5344CB8AC3E}">
        <p14:creationId xmlns:p14="http://schemas.microsoft.com/office/powerpoint/2010/main" val="862691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Key</a:t>
            </a:r>
            <a:r>
              <a:rPr lang="en-GB" baseline="0"/>
              <a:t> in a hearing – but not a line of defence</a:t>
            </a:r>
          </a:p>
          <a:p>
            <a:r>
              <a:rPr lang="en-GB" baseline="0"/>
              <a:t>Procedures carried out properly as often can be the details that are lacking and will help add weight to your case.</a:t>
            </a:r>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20</a:t>
            </a:fld>
            <a:endParaRPr lang="en-US"/>
          </a:p>
        </p:txBody>
      </p:sp>
    </p:spTree>
    <p:extLst>
      <p:ext uri="{BB962C8B-B14F-4D97-AF65-F5344CB8AC3E}">
        <p14:creationId xmlns:p14="http://schemas.microsoft.com/office/powerpoint/2010/main" val="4126336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a:t>
            </a:r>
          </a:p>
          <a:p>
            <a:r>
              <a:rPr lang="en-US"/>
              <a:t> Can be key in a hearing and useful for reps to have a good knowledge</a:t>
            </a:r>
            <a:r>
              <a:rPr lang="en-US" baseline="0"/>
              <a:t> of most common policy issues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 second click adds what a</a:t>
            </a:r>
            <a:r>
              <a:rPr lang="en-US" baseline="0"/>
              <a:t> rep is there for. </a:t>
            </a:r>
          </a:p>
          <a:p>
            <a:r>
              <a:rPr lang="en-US" baseline="0"/>
              <a:t>Important to carry out members wishes, rep is there to offer advice and support. </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22</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 second click adds if in doubt check</a:t>
            </a:r>
            <a:endParaRPr lang="en-US" baseline="0"/>
          </a:p>
          <a:p>
            <a:r>
              <a:rPr lang="en-US"/>
              <a:t>Clarify protected characteristics. </a:t>
            </a:r>
          </a:p>
        </p:txBody>
      </p:sp>
      <p:sp>
        <p:nvSpPr>
          <p:cNvPr id="4" name="Slide Number Placeholder 3"/>
          <p:cNvSpPr>
            <a:spLocks noGrp="1"/>
          </p:cNvSpPr>
          <p:nvPr>
            <p:ph type="sldNum" sz="quarter" idx="10"/>
          </p:nvPr>
        </p:nvSpPr>
        <p:spPr/>
        <p:txBody>
          <a:bodyPr/>
          <a:lstStyle/>
          <a:p>
            <a:fld id="{5A3F4684-F84F-4E44-9D26-CB3898D7E83A}" type="slidenum">
              <a:rPr lang="en-US" smtClean="0"/>
              <a:t>23</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 clarify any processes the reps may be unclear on –  </a:t>
            </a:r>
            <a:r>
              <a:rPr lang="en-US" err="1"/>
              <a:t>e.g.moving</a:t>
            </a:r>
            <a:r>
              <a:rPr lang="en-US"/>
              <a:t> time and date</a:t>
            </a:r>
          </a:p>
        </p:txBody>
      </p:sp>
      <p:sp>
        <p:nvSpPr>
          <p:cNvPr id="4" name="Slide Number Placeholder 3"/>
          <p:cNvSpPr>
            <a:spLocks noGrp="1"/>
          </p:cNvSpPr>
          <p:nvPr>
            <p:ph type="sldNum" sz="quarter" idx="10"/>
          </p:nvPr>
        </p:nvSpPr>
        <p:spPr/>
        <p:txBody>
          <a:bodyPr/>
          <a:lstStyle/>
          <a:p>
            <a:fld id="{5A3F4684-F84F-4E44-9D26-CB3898D7E83A}" type="slidenum">
              <a:rPr lang="en-US" smtClean="0"/>
              <a:t>24</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Clarify</a:t>
            </a:r>
            <a:r>
              <a:rPr lang="en-GB" baseline="0"/>
              <a:t> the difference between accompanying a member in a investigation and a formal hearing. These can be different dependant on the policies. It is for the rep to find out what their specific policy allows for this procedure. </a:t>
            </a:r>
          </a:p>
          <a:p>
            <a:r>
              <a:rPr lang="en-GB">
                <a:cs typeface="Calibri"/>
              </a:rPr>
              <a:t>Added question mark as reps need to check what their agreement states....</a:t>
            </a:r>
          </a:p>
        </p:txBody>
      </p:sp>
      <p:sp>
        <p:nvSpPr>
          <p:cNvPr id="4" name="Slide Number Placeholder 3"/>
          <p:cNvSpPr>
            <a:spLocks noGrp="1"/>
          </p:cNvSpPr>
          <p:nvPr>
            <p:ph type="sldNum" sz="quarter" idx="10"/>
          </p:nvPr>
        </p:nvSpPr>
        <p:spPr/>
        <p:txBody>
          <a:bodyPr/>
          <a:lstStyle/>
          <a:p>
            <a:fld id="{C16B0746-24FF-0B4F-A25A-E2B460B25A57}" type="slidenum">
              <a:rPr lang="en-US" smtClean="0"/>
              <a:t>25</a:t>
            </a:fld>
            <a:endParaRPr lang="en-US"/>
          </a:p>
        </p:txBody>
      </p:sp>
    </p:spTree>
    <p:extLst>
      <p:ext uri="{BB962C8B-B14F-4D97-AF65-F5344CB8AC3E}">
        <p14:creationId xmlns:p14="http://schemas.microsoft.com/office/powerpoint/2010/main" val="14669632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26</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27</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 – if in doubt raise with your negotiation officer. </a:t>
            </a:r>
          </a:p>
        </p:txBody>
      </p:sp>
      <p:sp>
        <p:nvSpPr>
          <p:cNvPr id="4" name="Slide Number Placeholder 3"/>
          <p:cNvSpPr>
            <a:spLocks noGrp="1"/>
          </p:cNvSpPr>
          <p:nvPr>
            <p:ph type="sldNum" sz="quarter" idx="10"/>
          </p:nvPr>
        </p:nvSpPr>
        <p:spPr/>
        <p:txBody>
          <a:bodyPr/>
          <a:lstStyle/>
          <a:p>
            <a:fld id="{5A3F4684-F84F-4E44-9D26-CB3898D7E83A}" type="slidenum">
              <a:rPr lang="en-US" smtClean="0"/>
              <a:t>28</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a:t>
            </a:r>
            <a:r>
              <a:rPr lang="en-US" baseline="0"/>
              <a:t> m</a:t>
            </a:r>
            <a:r>
              <a:rPr lang="en-US"/>
              <a:t>ay change the groups around from last time.</a:t>
            </a:r>
          </a:p>
          <a:p>
            <a:r>
              <a:rPr lang="en-US"/>
              <a:t>Two exercises</a:t>
            </a:r>
            <a:r>
              <a:rPr lang="en-US" baseline="0"/>
              <a:t> one before lunch break and one after?</a:t>
            </a:r>
            <a:endParaRPr lang="en-US"/>
          </a:p>
          <a:p>
            <a:endParaRPr lang="en-US"/>
          </a:p>
          <a:p>
            <a:r>
              <a:rPr lang="en-US"/>
              <a:t>Identify where the evidence is in the extract</a:t>
            </a:r>
            <a:r>
              <a:rPr lang="en-US" baseline="0"/>
              <a:t> from the ACAS guide (pages 35 – 37)</a:t>
            </a:r>
          </a:p>
          <a:p>
            <a:r>
              <a:rPr lang="en-US" baseline="0"/>
              <a:t>Split into groups and give one example each</a:t>
            </a:r>
          </a:p>
          <a:p>
            <a:endParaRPr lang="en-US" baseline="0"/>
          </a:p>
          <a:p>
            <a:r>
              <a:rPr lang="en-US" baseline="0"/>
              <a:t>Tutor guidance; </a:t>
            </a:r>
          </a:p>
          <a:p>
            <a:r>
              <a:rPr lang="en-US" baseline="0"/>
              <a:t>Point 1; </a:t>
            </a:r>
          </a:p>
          <a:p>
            <a:r>
              <a:rPr lang="en-US" baseline="0"/>
              <a:t>It is reasonable in accordance with ACAS ( see paragraphs on time limits for warnings), nevertheless as it isn’t a final written warning, you may wish to see a lesser time limit. e.g. 6 months. It depends if it is stated in the company’s procedure.</a:t>
            </a:r>
          </a:p>
          <a:p>
            <a:r>
              <a:rPr lang="en-US" baseline="0"/>
              <a:t>Point out that even if the member did the offence again it still needs to be treated as a separate case but the previous sanction adds weight to a higher sanction.</a:t>
            </a:r>
          </a:p>
          <a:p>
            <a:r>
              <a:rPr lang="en-US" baseline="0"/>
              <a:t>For example; If member has a genuine reason for being late such as cancelled train, then advise to take a </a:t>
            </a:r>
            <a:r>
              <a:rPr lang="en-US" baseline="0" err="1"/>
              <a:t>pictue</a:t>
            </a:r>
            <a:r>
              <a:rPr lang="en-US" baseline="0"/>
              <a:t> of the station display board on their phone. It proves they have made every </a:t>
            </a:r>
            <a:r>
              <a:rPr lang="en-US" baseline="0" err="1"/>
              <a:t>endeavour</a:t>
            </a:r>
            <a:r>
              <a:rPr lang="en-US" baseline="0"/>
              <a:t> to get to work on time. </a:t>
            </a:r>
          </a:p>
          <a:p>
            <a:r>
              <a:rPr lang="en-US" baseline="0"/>
              <a:t>Point 2; </a:t>
            </a:r>
          </a:p>
          <a:p>
            <a:r>
              <a:rPr lang="en-US" baseline="0"/>
              <a:t>Mitigation should always be taken into account on a case by case basis. If you feel that it hasn’t had a bearing on the penalty, the appeals procedure is there and will be heard by another/more senior management ( evidence under procedure). Not hearing the mitigation at all would break most procedures. </a:t>
            </a:r>
          </a:p>
          <a:p>
            <a:r>
              <a:rPr lang="en-US"/>
              <a:t>Point</a:t>
            </a:r>
            <a:r>
              <a:rPr lang="en-US" baseline="0"/>
              <a:t> 3;</a:t>
            </a:r>
          </a:p>
          <a:p>
            <a:r>
              <a:rPr lang="en-US" baseline="0"/>
              <a:t>Evidence is within the first part (preparing for the meeting, bullet point 4). Check the investigating manager has checked the person’s motives giving evidence, the member can’t defend themselves if they don’t know who is accusing them and can be collaborated.</a:t>
            </a:r>
          </a:p>
          <a:p>
            <a:r>
              <a:rPr lang="en-US" baseline="0"/>
              <a:t>Point 4;</a:t>
            </a:r>
          </a:p>
          <a:p>
            <a:r>
              <a:rPr lang="en-US" baseline="0"/>
              <a:t>Quite simply – no. Evidence under the paragraph (provide employees with an opportunity to appeal.) its goes against natural justice to deny the process. The reason there is usually a higher level of management in the appeal is they have the authority to override.</a:t>
            </a:r>
            <a:endParaRPr lang="en-US"/>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29</a:t>
            </a:fld>
            <a:endParaRPr lang="en-US"/>
          </a:p>
        </p:txBody>
      </p:sp>
    </p:spTree>
    <p:extLst>
      <p:ext uri="{BB962C8B-B14F-4D97-AF65-F5344CB8AC3E}">
        <p14:creationId xmlns:p14="http://schemas.microsoft.com/office/powerpoint/2010/main" val="717984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 to workbook page 10</a:t>
            </a:r>
          </a:p>
          <a:p>
            <a:r>
              <a:rPr lang="en-US"/>
              <a:t>Split group into</a:t>
            </a:r>
            <a:r>
              <a:rPr lang="en-US" baseline="0"/>
              <a:t> pairs and be mindful of time for this exercise. </a:t>
            </a:r>
            <a:r>
              <a:rPr lang="en-US" b="1" baseline="0"/>
              <a:t>10.15 – 10.45 </a:t>
            </a:r>
            <a:r>
              <a:rPr lang="en-US" b="1" baseline="0" err="1"/>
              <a:t>approx</a:t>
            </a:r>
            <a:endParaRPr lang="en-US" b="1"/>
          </a:p>
          <a:p>
            <a:r>
              <a:rPr lang="en-US"/>
              <a:t> </a:t>
            </a:r>
            <a:r>
              <a:rPr lang="en-US" b="0" baseline="0"/>
              <a:t>Write down the issues as they can be referred to as examples through the course</a:t>
            </a:r>
            <a:endParaRPr lang="en-US"/>
          </a:p>
          <a:p>
            <a:pPr marL="171450" indent="-171450">
              <a:buFont typeface="Arial"/>
              <a:buChar char="•"/>
            </a:pPr>
            <a:r>
              <a:rPr lang="en-US" b="0"/>
              <a:t>Write down the answers to what the reps want to get out of the course. This can be referred to during the course but also topics covered in another course can be parked.</a:t>
            </a:r>
          </a:p>
          <a:p>
            <a:pPr marL="0" indent="0">
              <a:buFont typeface="Arial"/>
              <a:buNone/>
            </a:pPr>
            <a:r>
              <a:rPr lang="en-US" b="0"/>
              <a:t>Sum</a:t>
            </a:r>
            <a:r>
              <a:rPr lang="en-US" b="0" baseline="0"/>
              <a:t> up by saying these issues are what you may have to represent members on when handling personal cases.</a:t>
            </a:r>
            <a:endParaRPr lang="en-US" b="0"/>
          </a:p>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3</a:t>
            </a:fld>
            <a:endParaRPr lang="en-US"/>
          </a:p>
        </p:txBody>
      </p:sp>
    </p:spTree>
    <p:extLst>
      <p:ext uri="{BB962C8B-B14F-4D97-AF65-F5344CB8AC3E}">
        <p14:creationId xmlns:p14="http://schemas.microsoft.com/office/powerpoint/2010/main" val="1091132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a:t>
            </a:r>
            <a:r>
              <a:rPr lang="en-US" baseline="0"/>
              <a:t> m</a:t>
            </a:r>
            <a:r>
              <a:rPr lang="en-US"/>
              <a:t>ay change the groups around from last time</a:t>
            </a:r>
            <a:r>
              <a:rPr lang="en-US" baseline="0"/>
              <a:t> and as there are only three points, move delegates into three groups. </a:t>
            </a:r>
          </a:p>
          <a:p>
            <a:endParaRPr lang="en-US" baseline="0"/>
          </a:p>
          <a:p>
            <a:r>
              <a:rPr lang="en-US" baseline="0"/>
              <a:t>Answers we’re looking for; </a:t>
            </a:r>
          </a:p>
          <a:p>
            <a:endParaRPr lang="en-US" baseline="0"/>
          </a:p>
          <a:p>
            <a:r>
              <a:rPr lang="en-US" baseline="0"/>
              <a:t>Activity D as with activity C, use the extract from the ACAS code of practice (page 42/43) to decide how delegates would answer questions on the right to be accompanied (page 40)</a:t>
            </a:r>
          </a:p>
          <a:p>
            <a:endParaRPr lang="en-US" baseline="0"/>
          </a:p>
          <a:p>
            <a:r>
              <a:rPr lang="en-US" baseline="0"/>
              <a:t>Point 1; </a:t>
            </a:r>
          </a:p>
          <a:p>
            <a:r>
              <a:rPr lang="en-US" baseline="0"/>
              <a:t>Yes, as a voluntary rep you don’t have to take on any case you’re uncomfortable with. Under the code section 14 (they have to be willing) and from the guide it does say they don’t have to accept the case (penultimate paragraph). Mentions as new reps though they won’t feel comfortable with their first case (that is usual and they need to build their confidence).</a:t>
            </a:r>
          </a:p>
          <a:p>
            <a:r>
              <a:rPr lang="en-US" baseline="0"/>
              <a:t>Point 2: </a:t>
            </a:r>
          </a:p>
          <a:p>
            <a:r>
              <a:rPr lang="en-US" baseline="0"/>
              <a:t>Evidence in ‘Extract from discipline and grievance at work (section 2 on page 42/43). As it is informal you do not attract the right to  accompany the member. However, you may wish to raise with the manager if the member is in distress (their duty of care). Generally refusal for company may imply some unfair practice. If the meeting is above board, why not let you attend as a silent witness? Point out section 13 in code states what makes a formal meeting. Rep should advise member, if the meeting is informal it can’t result in a sanction. The most that can be done is a note made on their file that can be used in evidence that the meeting has taken place and member was aware of situation or asked to explain their actions.</a:t>
            </a:r>
          </a:p>
          <a:p>
            <a:r>
              <a:rPr lang="en-US" baseline="0"/>
              <a:t>Point 3; </a:t>
            </a:r>
          </a:p>
          <a:p>
            <a:r>
              <a:rPr lang="en-US" baseline="0"/>
              <a:t>Evidence in the point 17 (page 42). The companion/rep can address the hearing, sum up the workers case. Rep cannot answer direct questions put to the members. You can also ask for an adjournment if you feel the member is distressed and use the time to go over what the member should say. Where you can sum up, in this instance, you could say how the member has answered and to keep asking the question is upsetting the member.</a:t>
            </a:r>
          </a:p>
          <a:p>
            <a:endParaRPr lang="en-US" baseline="0"/>
          </a:p>
          <a:p>
            <a:r>
              <a:rPr lang="en-US" baseline="0"/>
              <a:t>By the end of this section delegates should have a clear idea of the processes and have an understanding of referring to policy and how to start to build their points/case. </a:t>
            </a:r>
          </a:p>
          <a:p>
            <a:endParaRPr lang="en-US"/>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For reps to understand the importance of listening and interviewing a member as part of their role. </a:t>
            </a:r>
          </a:p>
          <a:p>
            <a:endParaRPr lang="en-US" b="1">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32</a:t>
            </a:fld>
            <a:endParaRPr lang="en-US"/>
          </a:p>
        </p:txBody>
      </p:sp>
    </p:spTree>
    <p:extLst>
      <p:ext uri="{BB962C8B-B14F-4D97-AF65-F5344CB8AC3E}">
        <p14:creationId xmlns:p14="http://schemas.microsoft.com/office/powerpoint/2010/main" val="1733464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Before the interview, just a re cap. A timeline of events is useful especially with bullying/harassment cases.</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33</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GB"/>
              <a:t>During the interview, emphasise that the rep needs to encourage the member to run through their story in a friendly/impartial atmosphere.</a:t>
            </a:r>
          </a:p>
          <a:p>
            <a:endParaRPr lang="en-US"/>
          </a:p>
          <a:p>
            <a:r>
              <a:rPr lang="en-US"/>
              <a:t>Video on listening and persuading</a:t>
            </a:r>
            <a:r>
              <a:rPr lang="en-US" baseline="0"/>
              <a:t> if there is time (video length 5.25) </a:t>
            </a:r>
          </a:p>
          <a:p>
            <a:r>
              <a:rPr lang="en-US" baseline="0" err="1"/>
              <a:t>vimeo</a:t>
            </a:r>
            <a:r>
              <a:rPr lang="en-US" baseline="0"/>
              <a:t> link – video 3. or https://www.youtube.com/watch?v=D6-MIeRr1e8 </a:t>
            </a:r>
          </a:p>
          <a:p>
            <a:endParaRPr lang="en-US" baseline="0"/>
          </a:p>
          <a:p>
            <a:r>
              <a:rPr lang="en-US" baseline="0"/>
              <a:t>In workbook there are further tips on listening and persuading (page 44-45) – don’t assume you do this – listening is a skill like any other!</a:t>
            </a:r>
          </a:p>
          <a:p>
            <a:endParaRPr lang="en-US" baseline="0"/>
          </a:p>
          <a:p>
            <a:r>
              <a:rPr lang="en-US" baseline="0"/>
              <a:t>Listening and persuading – go over the importance of hearing what the member says and give attention to them reliving the issue (this may be difficult for the member) </a:t>
            </a:r>
          </a:p>
          <a:p>
            <a:r>
              <a:rPr lang="en-US" baseline="0"/>
              <a:t>You should use good eye contact and put your member at ease. </a:t>
            </a:r>
          </a:p>
          <a:p>
            <a:endParaRPr lang="en-US" baseline="0"/>
          </a:p>
          <a:p>
            <a:endParaRPr lang="en-US" baseline="0"/>
          </a:p>
          <a:p>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34</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Fact-finding; suggest to reps that they need to get facts and use open questions to find these out. </a:t>
            </a:r>
          </a:p>
          <a:p>
            <a:r>
              <a:rPr lang="en-GB"/>
              <a:t>Use the proforma to be sure of not missing anything out/.</a:t>
            </a:r>
          </a:p>
          <a:p>
            <a:r>
              <a:rPr lang="en-GB"/>
              <a:t>Examples are shown in the workbook and on the PowerPoint.</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the end of the interview;</a:t>
            </a:r>
            <a:r>
              <a:rPr lang="en-US" baseline="0"/>
              <a:t> use closed questions to check the facts the member has written are correct. </a:t>
            </a:r>
          </a:p>
          <a:p>
            <a:r>
              <a:rPr lang="en-US" baseline="0"/>
              <a:t>Go through the slide.</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36</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Don’t give out personal details or be readily available 24 hours a day no matter what the issue is!</a:t>
            </a:r>
          </a:p>
          <a:p>
            <a:endParaRPr lang="en-US"/>
          </a:p>
          <a:p>
            <a:r>
              <a:rPr lang="en-US"/>
              <a:t>Suzy Lamplugh link in books (page 47)</a:t>
            </a:r>
          </a:p>
        </p:txBody>
      </p:sp>
      <p:sp>
        <p:nvSpPr>
          <p:cNvPr id="4" name="Slide Number Placeholder 3"/>
          <p:cNvSpPr>
            <a:spLocks noGrp="1"/>
          </p:cNvSpPr>
          <p:nvPr>
            <p:ph type="sldNum" sz="quarter" idx="10"/>
          </p:nvPr>
        </p:nvSpPr>
        <p:spPr/>
        <p:txBody>
          <a:bodyPr/>
          <a:lstStyle/>
          <a:p>
            <a:fld id="{5A3F4684-F84F-4E44-9D26-CB3898D7E83A}" type="slidenum">
              <a:rPr lang="en-US" smtClean="0"/>
              <a:t>37</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14.05 – 14.50/14.55</a:t>
            </a:r>
            <a:r>
              <a:rPr lang="en-US" baseline="0"/>
              <a:t> (may need more reading time)</a:t>
            </a:r>
            <a:endParaRPr lang="en-US"/>
          </a:p>
          <a:p>
            <a:r>
              <a:rPr lang="en-US"/>
              <a:t>Split into pairs – one will be the member (more experience rep)</a:t>
            </a:r>
            <a:r>
              <a:rPr lang="en-US" baseline="0"/>
              <a:t> and the other the rep (less experienced rep), where there is an odd number have two reps in a group</a:t>
            </a:r>
          </a:p>
          <a:p>
            <a:endParaRPr lang="en-US" baseline="0"/>
          </a:p>
          <a:p>
            <a:r>
              <a:rPr lang="en-US" baseline="0"/>
              <a:t>Using proforma as introduced in session 4, ensure the member (ideally)/rep write down on the pro-forma. Page 51</a:t>
            </a:r>
          </a:p>
          <a:p>
            <a:endParaRPr lang="en-US" baseline="0"/>
          </a:p>
          <a:p>
            <a:r>
              <a:rPr lang="en-US" baseline="0"/>
              <a:t>Everybody read letter and email on page 49 &amp; 50 which is the disclosed information</a:t>
            </a:r>
          </a:p>
          <a:p>
            <a:r>
              <a:rPr lang="en-US" baseline="0"/>
              <a:t>Members read page 55 as well</a:t>
            </a:r>
          </a:p>
          <a:p>
            <a:r>
              <a:rPr lang="en-US" baseline="0"/>
              <a:t>Reps read 56 - 61</a:t>
            </a:r>
            <a:endParaRPr lang="en-US"/>
          </a:p>
          <a:p>
            <a:endParaRPr lang="en-US"/>
          </a:p>
        </p:txBody>
      </p:sp>
      <p:sp>
        <p:nvSpPr>
          <p:cNvPr id="4" name="Slide Number Placeholder 3"/>
          <p:cNvSpPr>
            <a:spLocks noGrp="1"/>
          </p:cNvSpPr>
          <p:nvPr>
            <p:ph type="sldNum" sz="quarter" idx="5"/>
          </p:nvPr>
        </p:nvSpPr>
        <p:spPr/>
        <p:txBody>
          <a:bodyPr/>
          <a:lstStyle/>
          <a:p>
            <a:fld id="{C16B0746-24FF-0B4F-A25A-E2B460B25A57}" type="slidenum">
              <a:rPr lang="en-US" smtClean="0"/>
              <a:t>38</a:t>
            </a:fld>
            <a:endParaRPr lang="en-US"/>
          </a:p>
        </p:txBody>
      </p:sp>
    </p:spTree>
    <p:extLst>
      <p:ext uri="{BB962C8B-B14F-4D97-AF65-F5344CB8AC3E}">
        <p14:creationId xmlns:p14="http://schemas.microsoft.com/office/powerpoint/2010/main" val="8482439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14.50 – 15.10</a:t>
            </a:r>
          </a:p>
          <a:p>
            <a:r>
              <a:rPr lang="en-US"/>
              <a:t>Were procedure right? No, the following needs to be found out…..</a:t>
            </a:r>
          </a:p>
          <a:p>
            <a:pPr marL="171450" indent="-171450">
              <a:buFont typeface="Arial" panose="020B0604020202020204" pitchFamily="34" charset="0"/>
              <a:buChar char="•"/>
            </a:pPr>
            <a:r>
              <a:rPr lang="en-US"/>
              <a:t>None</a:t>
            </a:r>
            <a:r>
              <a:rPr lang="en-US" baseline="0"/>
              <a:t> or poor investigation</a:t>
            </a:r>
          </a:p>
          <a:p>
            <a:pPr marL="171450" indent="-171450">
              <a:buFont typeface="Arial" panose="020B0604020202020204" pitchFamily="34" charset="0"/>
              <a:buChar char="•"/>
            </a:pPr>
            <a:r>
              <a:rPr lang="en-US" baseline="0"/>
              <a:t>No evidence presented about attendance, in the first sentence of the letter states members of management were abused? Witness statements? </a:t>
            </a:r>
          </a:p>
          <a:p>
            <a:pPr marL="171450" indent="-171450">
              <a:buFont typeface="Arial" panose="020B0604020202020204" pitchFamily="34" charset="0"/>
              <a:buChar char="•"/>
            </a:pPr>
            <a:r>
              <a:rPr lang="en-US" baseline="0"/>
              <a:t>It states in the procedure that an accompanying rep IS allowed to speak</a:t>
            </a:r>
          </a:p>
          <a:p>
            <a:pPr marL="171450" indent="-171450">
              <a:buFont typeface="Arial" panose="020B0604020202020204" pitchFamily="34" charset="0"/>
              <a:buChar char="•"/>
            </a:pPr>
            <a:r>
              <a:rPr lang="en-US" baseline="0"/>
              <a:t>Meeting time is inconvenient and the procedure allows it to be changed</a:t>
            </a:r>
          </a:p>
          <a:p>
            <a:pPr marL="171450" indent="-171450">
              <a:buFont typeface="Arial" panose="020B0604020202020204" pitchFamily="34" charset="0"/>
              <a:buChar char="•"/>
            </a:pPr>
            <a:r>
              <a:rPr lang="en-US" baseline="0"/>
              <a:t>Time between incident and process is very long</a:t>
            </a:r>
          </a:p>
          <a:p>
            <a:pPr marL="0" indent="0">
              <a:buFont typeface="Arial" panose="020B0604020202020204" pitchFamily="34" charset="0"/>
              <a:buNone/>
            </a:pPr>
            <a:endParaRPr lang="en-US" baseline="0"/>
          </a:p>
          <a:p>
            <a:pPr marL="0" indent="0">
              <a:buFont typeface="Arial" panose="020B0604020202020204" pitchFamily="34" charset="0"/>
              <a:buNone/>
            </a:pPr>
            <a:r>
              <a:rPr lang="en-US" baseline="0"/>
              <a:t>Are there any mitigating circumstances? </a:t>
            </a:r>
          </a:p>
          <a:p>
            <a:pPr marL="171450" indent="-171450">
              <a:buFont typeface="Arial" panose="020B0604020202020204" pitchFamily="34" charset="0"/>
              <a:buChar char="•"/>
            </a:pPr>
            <a:r>
              <a:rPr lang="en-US" baseline="0"/>
              <a:t>Yes, medical problems, sick noted, side effects of medication. </a:t>
            </a:r>
          </a:p>
          <a:p>
            <a:pPr marL="171450" indent="-171450">
              <a:buFont typeface="Arial" panose="020B0604020202020204" pitchFamily="34" charset="0"/>
              <a:buChar char="•"/>
            </a:pPr>
            <a:r>
              <a:rPr lang="en-US" baseline="0"/>
              <a:t>Home life disrupted and dependents to be looked after and every effort made by using </a:t>
            </a:r>
            <a:r>
              <a:rPr lang="en-US" baseline="0" err="1"/>
              <a:t>neighbours</a:t>
            </a:r>
            <a:r>
              <a:rPr lang="en-US" baseline="0"/>
              <a:t> to get into work.</a:t>
            </a:r>
          </a:p>
          <a:p>
            <a:pPr marL="171450" indent="-171450">
              <a:buFont typeface="Arial" panose="020B0604020202020204" pitchFamily="34" charset="0"/>
              <a:buChar char="•"/>
            </a:pPr>
            <a:r>
              <a:rPr lang="en-US" baseline="0"/>
              <a:t>Request for flexible working ignored</a:t>
            </a:r>
          </a:p>
          <a:p>
            <a:pPr marL="0" indent="0">
              <a:buFont typeface="Arial" panose="020B0604020202020204" pitchFamily="34" charset="0"/>
              <a:buNone/>
            </a:pPr>
            <a:endParaRPr lang="en-US" baseline="0"/>
          </a:p>
          <a:p>
            <a:pPr marL="0" indent="0">
              <a:buFont typeface="Arial" panose="020B0604020202020204" pitchFamily="34" charset="0"/>
              <a:buNone/>
            </a:pPr>
            <a:r>
              <a:rPr lang="en-US" baseline="0" err="1"/>
              <a:t>Behaviour</a:t>
            </a:r>
            <a:r>
              <a:rPr lang="en-US" baseline="0"/>
              <a:t> and action of management;</a:t>
            </a:r>
          </a:p>
          <a:p>
            <a:pPr marL="171450" indent="-171450">
              <a:buFont typeface="Arial" panose="020B0604020202020204" pitchFamily="34" charset="0"/>
              <a:buChar char="•"/>
            </a:pPr>
            <a:r>
              <a:rPr lang="en-US" baseline="0"/>
              <a:t>Poor</a:t>
            </a:r>
          </a:p>
          <a:p>
            <a:pPr marL="171450" indent="-171450">
              <a:buFont typeface="Arial" panose="020B0604020202020204" pitchFamily="34" charset="0"/>
              <a:buChar char="•"/>
            </a:pPr>
            <a:r>
              <a:rPr lang="en-US" baseline="0"/>
              <a:t>Skeptical of stress/illness</a:t>
            </a:r>
          </a:p>
          <a:p>
            <a:pPr marL="171450" indent="-171450">
              <a:buFont typeface="Arial" panose="020B0604020202020204" pitchFamily="34" charset="0"/>
              <a:buChar char="•"/>
            </a:pPr>
            <a:r>
              <a:rPr lang="en-US" baseline="0"/>
              <a:t>Pre judged prior to meeting</a:t>
            </a:r>
          </a:p>
          <a:p>
            <a:pPr marL="171450" indent="-171450">
              <a:buFont typeface="Arial" panose="020B0604020202020204" pitchFamily="34" charset="0"/>
              <a:buChar char="•"/>
            </a:pPr>
            <a:r>
              <a:rPr lang="en-US" baseline="0"/>
              <a:t>Possibly bullying, (if a counter grievance is raised by the member, it stops the disciplinary process until the grievance is heard. )</a:t>
            </a:r>
          </a:p>
          <a:p>
            <a:endParaRPr lang="en-US" baseline="0"/>
          </a:p>
          <a:p>
            <a:r>
              <a:rPr lang="en-US" baseline="0"/>
              <a:t>Main learning outcomes; ensuring correct procedures but can’t rely on the employer. </a:t>
            </a:r>
          </a:p>
          <a:p>
            <a:r>
              <a:rPr lang="en-US" baseline="0"/>
              <a:t>The procedures were not followed by management and was so badly handled that it is unfair and should be thrown out.</a:t>
            </a:r>
          </a:p>
          <a:p>
            <a:r>
              <a:rPr lang="en-US" baseline="0"/>
              <a:t>Reference to Talon Engineering v Smith case (</a:t>
            </a:r>
            <a:r>
              <a:rPr lang="en-US" baseline="0" err="1"/>
              <a:t>knobhead</a:t>
            </a:r>
            <a:r>
              <a:rPr lang="en-US" baseline="0"/>
              <a:t>). The management may just go ‘so what’ and carry on with the disciplinary action anyway. Reps need to be reminded they still have to prepare the member and the caser as it will still go ahead. </a:t>
            </a:r>
          </a:p>
          <a:p>
            <a:endParaRPr lang="en-US" baseline="0"/>
          </a:p>
          <a:p>
            <a:r>
              <a:rPr lang="en-US" baseline="0"/>
              <a:t>Good case study for reps to be mindful of as it highlights the significance of procedure. </a:t>
            </a:r>
          </a:p>
          <a:p>
            <a:endParaRPr lang="en-US" baseline="0"/>
          </a:p>
          <a:p>
            <a:endParaRPr lang="en-GB"/>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39</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reason this is a good case for reps to bear in mind is because it highlights the significance of procedure. </a:t>
            </a:r>
          </a:p>
          <a:p>
            <a:endParaRPr lang="en-GB"/>
          </a:p>
          <a:p>
            <a:r>
              <a:rPr lang="en-GB"/>
              <a:t>The ACAS Code of Practice on Discipline &amp; Grievance says that in the event that a union member’s nominated representative is not available to accompany them to a grievance or disciplinary then the employer should allow a five day postponement in order for alternative arrangements to be made. </a:t>
            </a:r>
          </a:p>
          <a:p>
            <a:endParaRPr lang="en-GB"/>
          </a:p>
          <a:p>
            <a:r>
              <a:rPr lang="en-GB"/>
              <a:t>In this case, the employer ignored the issue of availability of the rep and proceeded to the disciplinary, dismissing the employee in her absence. </a:t>
            </a:r>
          </a:p>
          <a:p>
            <a:endParaRPr lang="en-GB"/>
          </a:p>
          <a:p>
            <a:r>
              <a:rPr lang="en-GB"/>
              <a:t>The tribunal, quite properly, ruled that this had been contrary to natural justice and that the employer’s haste rendered the dismissal unfair. </a:t>
            </a:r>
          </a:p>
          <a:p>
            <a:endParaRPr lang="en-GB"/>
          </a:p>
          <a:p>
            <a:r>
              <a:rPr lang="en-GB"/>
              <a:t>There are obviously satellite issues around contributory fault, etc., but this doesn’t change the main message that procedure, whilst not the be-all-and-end-all in cases, is nonetheless important.</a:t>
            </a:r>
          </a:p>
          <a:p>
            <a:r>
              <a:rPr lang="en-GB"/>
              <a:t>(as per Prospect/Bectu</a:t>
            </a:r>
            <a:r>
              <a:rPr lang="en-GB" baseline="0"/>
              <a:t> legal advice)</a:t>
            </a:r>
            <a:endParaRPr lang="en-GB"/>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40</a:t>
            </a:fld>
            <a:endParaRPr lang="en-US"/>
          </a:p>
        </p:txBody>
      </p:sp>
    </p:spTree>
    <p:extLst>
      <p:ext uri="{BB962C8B-B14F-4D97-AF65-F5344CB8AC3E}">
        <p14:creationId xmlns:p14="http://schemas.microsoft.com/office/powerpoint/2010/main" val="775912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r>
              <a:rPr lang="en-US" b="1">
                <a:latin typeface="Arial" charset="0"/>
                <a:ea typeface="Arial" charset="0"/>
                <a:cs typeface="Arial" charset="0"/>
              </a:rPr>
              <a:t>TO CLARFY THE RIGHTS OF MEMBERS AND WHAT WE ACTUALLY MEAN BY A PERSONAL CASE.</a:t>
            </a:r>
          </a:p>
          <a:p>
            <a:r>
              <a:rPr lang="en-US" b="1"/>
              <a:t>10.45</a:t>
            </a:r>
            <a:r>
              <a:rPr lang="en-US" b="1" baseline="0"/>
              <a:t> – 11.15 </a:t>
            </a:r>
            <a:r>
              <a:rPr lang="en-US" b="1" baseline="0" err="1"/>
              <a:t>approx</a:t>
            </a:r>
            <a:endParaRPr lang="en-US" b="1" baseline="0"/>
          </a:p>
          <a:p>
            <a:r>
              <a:rPr lang="en-US"/>
              <a:t>This session is </a:t>
            </a:r>
            <a:r>
              <a:rPr lang="en-US" sz="1200" kern="1200">
                <a:solidFill>
                  <a:schemeClr val="tx1"/>
                </a:solidFill>
                <a:effectLst/>
                <a:latin typeface="+mn-lt"/>
                <a:ea typeface="+mn-ea"/>
                <a:cs typeface="+mn-cs"/>
              </a:rPr>
              <a:t>to clarify what the case handling role is and bring out any areas of confusion or concern among participants.</a:t>
            </a: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Section learning outcomes:</a:t>
            </a:r>
          </a:p>
          <a:p>
            <a:r>
              <a:rPr lang="en-US" sz="1200" kern="1200">
                <a:solidFill>
                  <a:schemeClr val="tx1"/>
                </a:solidFill>
                <a:effectLst/>
                <a:latin typeface="+mn-lt"/>
                <a:ea typeface="+mn-ea"/>
                <a:cs typeface="+mn-cs"/>
              </a:rPr>
              <a:t>To appreciate the importance of the case handler’s role </a:t>
            </a:r>
            <a:endParaRPr lang="en-US">
              <a:effectLst/>
            </a:endParaRPr>
          </a:p>
          <a:p>
            <a:r>
              <a:rPr lang="en-US" sz="1200" kern="1200">
                <a:solidFill>
                  <a:schemeClr val="tx1"/>
                </a:solidFill>
                <a:effectLst/>
                <a:latin typeface="+mn-lt"/>
                <a:ea typeface="+mn-ea"/>
                <a:cs typeface="+mn-cs"/>
              </a:rPr>
              <a:t>To know what a personal case is and their role in cases; </a:t>
            </a:r>
            <a:endParaRPr lang="en-US">
              <a:effectLst/>
            </a:endParaRPr>
          </a:p>
          <a:p>
            <a:r>
              <a:rPr lang="en-US" sz="1200" kern="1200">
                <a:solidFill>
                  <a:schemeClr val="tx1"/>
                </a:solidFill>
                <a:effectLst/>
                <a:latin typeface="+mn-lt"/>
                <a:ea typeface="+mn-ea"/>
                <a:cs typeface="+mn-cs"/>
              </a:rPr>
              <a:t>To understand Prospect/Bectu’s duty of care to members; </a:t>
            </a:r>
            <a:endParaRPr lang="en-US">
              <a:effectLst/>
            </a:endParaRPr>
          </a:p>
          <a:p>
            <a:r>
              <a:rPr lang="en-US" sz="1200" kern="1200">
                <a:solidFill>
                  <a:schemeClr val="tx1"/>
                </a:solidFill>
                <a:effectLst/>
                <a:latin typeface="+mn-lt"/>
                <a:ea typeface="+mn-ea"/>
                <a:cs typeface="+mn-cs"/>
              </a:rPr>
              <a:t>To understand the difference between resolving an issue and taking a legal case </a:t>
            </a:r>
          </a:p>
          <a:p>
            <a:r>
              <a:rPr lang="en-US" sz="1200" kern="1200">
                <a:solidFill>
                  <a:schemeClr val="tx1"/>
                </a:solidFill>
                <a:effectLst/>
                <a:latin typeface="+mn-lt"/>
                <a:ea typeface="+mn-ea"/>
                <a:cs typeface="+mn-cs"/>
              </a:rPr>
              <a:t>Tutor to go through and </a:t>
            </a:r>
            <a:r>
              <a:rPr lang="en-US" sz="1200" kern="1200" err="1">
                <a:solidFill>
                  <a:schemeClr val="tx1"/>
                </a:solidFill>
                <a:effectLst/>
                <a:latin typeface="+mn-lt"/>
                <a:ea typeface="+mn-ea"/>
                <a:cs typeface="+mn-cs"/>
              </a:rPr>
              <a:t>emphasise</a:t>
            </a:r>
            <a:r>
              <a:rPr lang="en-US" sz="1200" kern="1200" baseline="0">
                <a:solidFill>
                  <a:schemeClr val="tx1"/>
                </a:solidFill>
                <a:effectLst/>
                <a:latin typeface="+mn-lt"/>
                <a:ea typeface="+mn-ea"/>
                <a:cs typeface="+mn-cs"/>
              </a:rPr>
              <a:t> that reps make the best case handlers as they know the working landscape, hopefully they’ll have a good relationship already with employer and will know members and be respected by peers. </a:t>
            </a:r>
          </a:p>
          <a:p>
            <a:r>
              <a:rPr lang="en-US" sz="1200" kern="1200" baseline="0">
                <a:solidFill>
                  <a:schemeClr val="tx1"/>
                </a:solidFill>
                <a:effectLst/>
                <a:latin typeface="+mn-lt"/>
                <a:ea typeface="+mn-ea"/>
                <a:cs typeface="+mn-cs"/>
              </a:rPr>
              <a:t>The role is to try to resolve issues as swiftly as possible and to know the right support as and when the rep needs to escalate the issue</a:t>
            </a:r>
            <a:endParaRPr lang="en-US"/>
          </a:p>
          <a:p>
            <a:endParaRPr lang="en-US" b="1">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42744464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a:t>This session is designed to make sure that  the reps are aware of the </a:t>
            </a:r>
          </a:p>
        </p:txBody>
      </p:sp>
      <p:sp>
        <p:nvSpPr>
          <p:cNvPr id="4" name="Slide Number Placeholder 3"/>
          <p:cNvSpPr>
            <a:spLocks noGrp="1"/>
          </p:cNvSpPr>
          <p:nvPr>
            <p:ph type="sldNum" sz="quarter" idx="10"/>
          </p:nvPr>
        </p:nvSpPr>
        <p:spPr/>
        <p:txBody>
          <a:bodyPr/>
          <a:lstStyle/>
          <a:p>
            <a:fld id="{5A3F4684-F84F-4E44-9D26-CB3898D7E83A}" type="slidenum">
              <a:rPr lang="en-US" smtClean="0"/>
              <a:t>42</a:t>
            </a:fld>
            <a:endParaRPr lang="en-US"/>
          </a:p>
        </p:txBody>
      </p:sp>
    </p:spTree>
    <p:extLst>
      <p:ext uri="{BB962C8B-B14F-4D97-AF65-F5344CB8AC3E}">
        <p14:creationId xmlns:p14="http://schemas.microsoft.com/office/powerpoint/2010/main" val="9358955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43</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44</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46</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47</a:t>
            </a:fld>
            <a:endParaRPr lang="en-US"/>
          </a:p>
        </p:txBody>
      </p:sp>
    </p:spTree>
    <p:extLst>
      <p:ext uri="{BB962C8B-B14F-4D97-AF65-F5344CB8AC3E}">
        <p14:creationId xmlns:p14="http://schemas.microsoft.com/office/powerpoint/2010/main" val="20900981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48</a:t>
            </a:fld>
            <a:endParaRPr lang="en-US"/>
          </a:p>
        </p:txBody>
      </p:sp>
    </p:spTree>
    <p:extLst>
      <p:ext uri="{BB962C8B-B14F-4D97-AF65-F5344CB8AC3E}">
        <p14:creationId xmlns:p14="http://schemas.microsoft.com/office/powerpoint/2010/main" val="22566071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If ‘improper </a:t>
            </a:r>
            <a:r>
              <a:rPr lang="en-US" sz="1200" kern="1200" err="1">
                <a:solidFill>
                  <a:schemeClr val="tx1"/>
                </a:solidFill>
                <a:effectLst/>
                <a:latin typeface="+mn-lt"/>
                <a:ea typeface="+mn-ea"/>
                <a:cs typeface="+mn-cs"/>
              </a:rPr>
              <a:t>behaviour</a:t>
            </a:r>
            <a:r>
              <a:rPr lang="en-US" sz="1200" kern="1200">
                <a:solidFill>
                  <a:schemeClr val="tx1"/>
                </a:solidFill>
                <a:effectLst/>
                <a:latin typeface="+mn-lt"/>
                <a:ea typeface="+mn-ea"/>
                <a:cs typeface="+mn-cs"/>
              </a:rPr>
              <a:t>’ or ‘undue pressure’ is used during the pre-termination discussions then this could then be allowed to be a heard at a tribunal and the tribunal would consider them to be fair or unfair.</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53</a:t>
            </a:fld>
            <a:endParaRPr lang="en-US"/>
          </a:p>
        </p:txBody>
      </p:sp>
    </p:spTree>
    <p:extLst>
      <p:ext uri="{BB962C8B-B14F-4D97-AF65-F5344CB8AC3E}">
        <p14:creationId xmlns:p14="http://schemas.microsoft.com/office/powerpoint/2010/main" val="4692393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If ‘improper </a:t>
            </a:r>
            <a:r>
              <a:rPr lang="en-US" sz="1200" kern="1200" err="1">
                <a:solidFill>
                  <a:schemeClr val="tx1"/>
                </a:solidFill>
                <a:effectLst/>
                <a:latin typeface="+mn-lt"/>
                <a:ea typeface="+mn-ea"/>
                <a:cs typeface="+mn-cs"/>
              </a:rPr>
              <a:t>behaviour</a:t>
            </a:r>
            <a:r>
              <a:rPr lang="en-US" sz="1200" kern="1200">
                <a:solidFill>
                  <a:schemeClr val="tx1"/>
                </a:solidFill>
                <a:effectLst/>
                <a:latin typeface="+mn-lt"/>
                <a:ea typeface="+mn-ea"/>
                <a:cs typeface="+mn-cs"/>
              </a:rPr>
              <a:t>’ or ‘undue pressure’ is used during the pre-termination discussions then this could then be allowed to be a heard at a tribunal and the tribunal would consider them to be fair or unfair.</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54</a:t>
            </a:fld>
            <a:endParaRPr lang="en-US"/>
          </a:p>
        </p:txBody>
      </p:sp>
    </p:spTree>
    <p:extLst>
      <p:ext uri="{BB962C8B-B14F-4D97-AF65-F5344CB8AC3E}">
        <p14:creationId xmlns:p14="http://schemas.microsoft.com/office/powerpoint/2010/main" val="12832072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Don’t forget to give out feedback forms and expenses forms.</a:t>
            </a:r>
          </a:p>
          <a:p>
            <a:r>
              <a:rPr lang="en-US"/>
              <a:t>Reminder of time for morning start</a:t>
            </a:r>
          </a:p>
        </p:txBody>
      </p:sp>
      <p:sp>
        <p:nvSpPr>
          <p:cNvPr id="4" name="Slide Number Placeholder 3"/>
          <p:cNvSpPr>
            <a:spLocks noGrp="1"/>
          </p:cNvSpPr>
          <p:nvPr>
            <p:ph type="sldNum" sz="quarter" idx="10"/>
          </p:nvPr>
        </p:nvSpPr>
        <p:spPr/>
        <p:txBody>
          <a:bodyPr/>
          <a:lstStyle/>
          <a:p>
            <a:fld id="{5A3F4684-F84F-4E44-9D26-CB3898D7E83A}" type="slidenum">
              <a:rPr lang="en-US" smtClean="0"/>
              <a:t>55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the slide and pick out</a:t>
            </a:r>
            <a:r>
              <a:rPr lang="en-US" baseline="0"/>
              <a:t> some of the issues that were said on the introductions</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Welcome back and brief recap 10.00</a:t>
            </a:r>
            <a:r>
              <a:rPr lang="en-GB" baseline="0"/>
              <a:t> – 10.10</a:t>
            </a:r>
            <a:endParaRPr lang="en-GB"/>
          </a:p>
          <a:p>
            <a:endParaRPr lang="en-GB"/>
          </a:p>
          <a:p>
            <a:pPr marL="0" indent="0">
              <a:buFont typeface="Arial" panose="020B0604020202020204" pitchFamily="34" charset="0"/>
              <a:buNone/>
            </a:pPr>
            <a:r>
              <a:rPr lang="en-GB"/>
              <a:t>A few questions to put to delegates</a:t>
            </a:r>
            <a:r>
              <a:rPr lang="en-GB" baseline="0"/>
              <a:t> (suggested to recap ensure the understanding) on the next slide</a:t>
            </a:r>
          </a:p>
          <a:p>
            <a:pPr marL="171450" indent="-171450">
              <a:buFont typeface="Arial" panose="020B0604020202020204" pitchFamily="34" charset="0"/>
              <a:buChar char="•"/>
            </a:pPr>
            <a:endParaRPr lang="en-GB"/>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41</a:t>
            </a:fld>
            <a:endParaRPr lang="en-US"/>
          </a:p>
        </p:txBody>
      </p:sp>
    </p:spTree>
    <p:extLst>
      <p:ext uri="{BB962C8B-B14F-4D97-AF65-F5344CB8AC3E}">
        <p14:creationId xmlns:p14="http://schemas.microsoft.com/office/powerpoint/2010/main" val="4377039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a:t>This session is designed to make sure reps are aware of what ACAS say what an investigation should be like.</a:t>
            </a:r>
          </a:p>
        </p:txBody>
      </p:sp>
      <p:sp>
        <p:nvSpPr>
          <p:cNvPr id="4" name="Slide Number Placeholder 3"/>
          <p:cNvSpPr>
            <a:spLocks noGrp="1"/>
          </p:cNvSpPr>
          <p:nvPr>
            <p:ph type="sldNum" sz="quarter" idx="10"/>
          </p:nvPr>
        </p:nvSpPr>
        <p:spPr/>
        <p:txBody>
          <a:bodyPr/>
          <a:lstStyle/>
          <a:p>
            <a:fld id="{5A3F4684-F84F-4E44-9D26-CB3898D7E83A}" type="slidenum">
              <a:rPr lang="en-US" smtClean="0"/>
              <a:t>56</a:t>
            </a:fld>
            <a:endParaRPr lang="en-US"/>
          </a:p>
        </p:txBody>
      </p:sp>
    </p:spTree>
    <p:extLst>
      <p:ext uri="{BB962C8B-B14F-4D97-AF65-F5344CB8AC3E}">
        <p14:creationId xmlns:p14="http://schemas.microsoft.com/office/powerpoint/2010/main" val="2678327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10.15 – 10.30 for next few slides</a:t>
            </a:r>
          </a:p>
        </p:txBody>
      </p:sp>
      <p:sp>
        <p:nvSpPr>
          <p:cNvPr id="4" name="Slide Number Placeholder 3"/>
          <p:cNvSpPr>
            <a:spLocks noGrp="1"/>
          </p:cNvSpPr>
          <p:nvPr>
            <p:ph type="sldNum" sz="quarter" idx="10"/>
          </p:nvPr>
        </p:nvSpPr>
        <p:spPr/>
        <p:txBody>
          <a:bodyPr/>
          <a:lstStyle/>
          <a:p>
            <a:fld id="{C16B0746-24FF-0B4F-A25A-E2B460B25A57}" type="slidenum">
              <a:rPr lang="en-US" smtClean="0"/>
              <a:t>57</a:t>
            </a:fld>
            <a:endParaRPr lang="en-US"/>
          </a:p>
        </p:txBody>
      </p:sp>
    </p:spTree>
    <p:extLst>
      <p:ext uri="{BB962C8B-B14F-4D97-AF65-F5344CB8AC3E}">
        <p14:creationId xmlns:p14="http://schemas.microsoft.com/office/powerpoint/2010/main" val="36237702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makes</a:t>
            </a:r>
            <a:r>
              <a:rPr lang="en-GB" baseline="0"/>
              <a:t> a good investigator (recap on last activity day before)</a:t>
            </a:r>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58</a:t>
            </a:fld>
            <a:endParaRPr lang="en-US"/>
          </a:p>
        </p:txBody>
      </p:sp>
    </p:spTree>
    <p:extLst>
      <p:ext uri="{BB962C8B-B14F-4D97-AF65-F5344CB8AC3E}">
        <p14:creationId xmlns:p14="http://schemas.microsoft.com/office/powerpoint/2010/main" val="25063189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59</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10.30</a:t>
            </a:r>
            <a:r>
              <a:rPr lang="en-US" baseline="0"/>
              <a:t> – 10.40</a:t>
            </a:r>
          </a:p>
          <a:p>
            <a:pPr marL="0" indent="0">
              <a:buFont typeface="Arial" panose="020B0604020202020204" pitchFamily="34" charset="0"/>
              <a:buNone/>
            </a:pPr>
            <a:r>
              <a:rPr lang="en-US"/>
              <a:t>Answers</a:t>
            </a:r>
            <a:r>
              <a:rPr lang="en-US" baseline="0"/>
              <a:t> we’re looking for;</a:t>
            </a:r>
            <a:endParaRPr lang="en-US"/>
          </a:p>
          <a:p>
            <a:pPr marL="171450" indent="-171450">
              <a:buFont typeface="Arial" panose="020B0604020202020204" pitchFamily="34" charset="0"/>
              <a:buChar char="•"/>
            </a:pPr>
            <a:r>
              <a:rPr lang="en-US"/>
              <a:t>Did Elaine listen</a:t>
            </a:r>
            <a:r>
              <a:rPr lang="en-US" baseline="0"/>
              <a:t> to Andy? NO!</a:t>
            </a:r>
          </a:p>
          <a:p>
            <a:pPr marL="171450" indent="-171450">
              <a:buFont typeface="Arial" panose="020B0604020202020204" pitchFamily="34" charset="0"/>
              <a:buChar char="•"/>
            </a:pPr>
            <a:r>
              <a:rPr lang="en-US" baseline="0"/>
              <a:t>Did Elaine understand what the management wanted at the meeting? </a:t>
            </a:r>
          </a:p>
          <a:p>
            <a:pPr marL="0" indent="0">
              <a:buFont typeface="Arial" panose="020B0604020202020204" pitchFamily="34" charset="0"/>
              <a:buNone/>
            </a:pPr>
            <a:r>
              <a:rPr lang="en-US" baseline="0"/>
              <a:t>No, she was talking over managers and was deciding the issue was work pressure. </a:t>
            </a:r>
          </a:p>
          <a:p>
            <a:pPr marL="0" indent="0">
              <a:buFont typeface="Arial" panose="020B0604020202020204" pitchFamily="34" charset="0"/>
              <a:buNone/>
            </a:pPr>
            <a:r>
              <a:rPr lang="en-US" baseline="0"/>
              <a:t>No confirmation/discussion from her about risk assessments or health and safety issues</a:t>
            </a:r>
          </a:p>
          <a:p>
            <a:pPr marL="0" indent="0">
              <a:buFont typeface="Arial" panose="020B0604020202020204" pitchFamily="34" charset="0"/>
              <a:buNone/>
            </a:pPr>
            <a:endParaRPr lang="en-US" baseline="0"/>
          </a:p>
          <a:p>
            <a:pPr marL="171450" indent="-171450">
              <a:buFont typeface="Arial" panose="020B0604020202020204" pitchFamily="34" charset="0"/>
              <a:buChar char="•"/>
            </a:pPr>
            <a:r>
              <a:rPr lang="en-US"/>
              <a:t>Do</a:t>
            </a:r>
            <a:r>
              <a:rPr lang="en-US" baseline="0"/>
              <a:t> you think she represented the member correctly? No, she never gave him a chance to talk! She clearly hadn’t prepped the member prior to the meeting either. </a:t>
            </a:r>
          </a:p>
          <a:p>
            <a:pPr marL="171450" indent="-171450">
              <a:buFont typeface="Arial" panose="020B0604020202020204" pitchFamily="34" charset="0"/>
              <a:buChar char="•"/>
            </a:pPr>
            <a:r>
              <a:rPr lang="en-US" baseline="0"/>
              <a:t>Do you think it was appropriate for Elaine to attend? It was an investigation meeting. Check your workplace policy/seek ACAS policy if yours is unclear. It wasn’t inappropriate for her to attend if the manager had no issue with it but she shouldn’t have spoken or answered questions meant for Andy.</a:t>
            </a:r>
          </a:p>
          <a:p>
            <a:pPr marL="171450" indent="-171450">
              <a:buFont typeface="Arial" panose="020B0604020202020204" pitchFamily="34" charset="0"/>
              <a:buChar char="•"/>
            </a:pPr>
            <a:r>
              <a:rPr lang="en-US" baseline="0"/>
              <a:t>What would you have done differently? Obviously, this is up for discussion but hopefully no one thought this was a great example! Answers we’re looking for include; </a:t>
            </a:r>
          </a:p>
          <a:p>
            <a:pPr marL="171450" indent="-171450">
              <a:buFont typeface="Arial" panose="020B0604020202020204" pitchFamily="34" charset="0"/>
              <a:buChar char="•"/>
            </a:pPr>
            <a:r>
              <a:rPr lang="en-US" baseline="0"/>
              <a:t>During pre meeting – did Andy cut corners and put people at risk? </a:t>
            </a:r>
          </a:p>
          <a:p>
            <a:pPr marL="171450" indent="-171450">
              <a:buFont typeface="Arial" panose="020B0604020202020204" pitchFamily="34" charset="0"/>
              <a:buChar char="•"/>
            </a:pPr>
            <a:r>
              <a:rPr lang="en-US" baseline="0"/>
              <a:t>Did the staff underneath him cut corners without his knowledge?</a:t>
            </a:r>
          </a:p>
          <a:p>
            <a:pPr marL="171450" indent="-171450">
              <a:buFont typeface="Arial" panose="020B0604020202020204" pitchFamily="34" charset="0"/>
              <a:buChar char="•"/>
            </a:pPr>
            <a:r>
              <a:rPr lang="en-US" baseline="0"/>
              <a:t>Was he trained to write a risk assessment? </a:t>
            </a:r>
          </a:p>
          <a:p>
            <a:pPr marL="171450" indent="-171450">
              <a:buFont typeface="Arial" panose="020B0604020202020204" pitchFamily="34" charset="0"/>
              <a:buChar char="•"/>
            </a:pPr>
            <a:r>
              <a:rPr lang="en-US" baseline="0"/>
              <a:t>Did someone co-sign the risk assessments?</a:t>
            </a:r>
          </a:p>
          <a:p>
            <a:pPr marL="171450" indent="-171450">
              <a:buFont typeface="Arial" panose="020B0604020202020204" pitchFamily="34" charset="0"/>
              <a:buChar char="•"/>
            </a:pPr>
            <a:r>
              <a:rPr lang="en-US" baseline="0"/>
              <a:t>Was there undue pressure on Andy to hit the deadline? </a:t>
            </a:r>
            <a:endParaRPr lang="en-US"/>
          </a:p>
          <a:p>
            <a:endParaRPr lang="en-US"/>
          </a:p>
          <a:p>
            <a:r>
              <a:rPr lang="en-US"/>
              <a:t>Investigations don’t always</a:t>
            </a:r>
            <a:r>
              <a:rPr lang="en-US" baseline="0"/>
              <a:t> allow for reps to attend – promote discussion if still unclear. </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61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10.40 – 11.30 for the whole</a:t>
            </a:r>
            <a:r>
              <a:rPr lang="en-US" baseline="0" dirty="0"/>
              <a:t> of activity G</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62</a:t>
            </a:fld>
            <a:endParaRPr lang="en-US"/>
          </a:p>
        </p:txBody>
      </p:sp>
    </p:spTree>
    <p:extLst>
      <p:ext uri="{BB962C8B-B14F-4D97-AF65-F5344CB8AC3E}">
        <p14:creationId xmlns:p14="http://schemas.microsoft.com/office/powerpoint/2010/main" val="34029448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10.</a:t>
            </a:r>
            <a:r>
              <a:rPr lang="en-US" baseline="0"/>
              <a:t> 40 – 10.55</a:t>
            </a:r>
          </a:p>
          <a:p>
            <a:r>
              <a:rPr lang="en-US"/>
              <a:t>Split</a:t>
            </a:r>
            <a:r>
              <a:rPr lang="en-US" baseline="0"/>
              <a:t> group into pairs and ask them to read through the evidence on page 74 - 80 and then using the evidence build the case using the headings (strength weaknesses, mitigation </a:t>
            </a:r>
            <a:r>
              <a:rPr lang="en-US" baseline="0" err="1"/>
              <a:t>etc</a:t>
            </a:r>
            <a:r>
              <a:rPr lang="en-US" baseline="0"/>
              <a:t>) in the pages following the evidence. </a:t>
            </a:r>
          </a:p>
          <a:p>
            <a:endParaRPr lang="en-US"/>
          </a:p>
          <a:p>
            <a:r>
              <a:rPr lang="en-US"/>
              <a:t>Tutors</a:t>
            </a:r>
            <a:r>
              <a:rPr lang="en-US" baseline="0"/>
              <a:t> need to </a:t>
            </a:r>
            <a:r>
              <a:rPr lang="en-US" baseline="0" err="1"/>
              <a:t>emphasise</a:t>
            </a:r>
            <a:r>
              <a:rPr lang="en-US" baseline="0"/>
              <a:t> to ensure delegates concentrate on the arguments of  the case. Clarify that mitigation provides explanation and not defence but can be part of the remedy. </a:t>
            </a:r>
          </a:p>
          <a:p>
            <a:endParaRPr lang="en-US" baseline="0"/>
          </a:p>
          <a:p>
            <a:r>
              <a:rPr lang="en-US" baseline="0"/>
              <a:t>10.55 – 11.20</a:t>
            </a:r>
          </a:p>
          <a:p>
            <a:r>
              <a:rPr lang="en-US" baseline="0"/>
              <a:t>Follow the strategy format and plan your strengths and weaknesses, mitigation circumstances for the case. </a:t>
            </a:r>
          </a:p>
          <a:p>
            <a:r>
              <a:rPr lang="en-US" baseline="0"/>
              <a:t>Emphasis that procedure HAS been followed and to ensure preparation for the meeting has been completed. Feedback must be from both people in the pair.</a:t>
            </a:r>
          </a:p>
          <a:p>
            <a:r>
              <a:rPr lang="en-US" baseline="0"/>
              <a:t>After feedback, go through the results on the following slides.</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63</a:t>
            </a:fld>
            <a:endParaRPr lang="en-US"/>
          </a:p>
        </p:txBody>
      </p:sp>
    </p:spTree>
    <p:extLst>
      <p:ext uri="{BB962C8B-B14F-4D97-AF65-F5344CB8AC3E}">
        <p14:creationId xmlns:p14="http://schemas.microsoft.com/office/powerpoint/2010/main" val="13412957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11.20– 11.40</a:t>
            </a:r>
          </a:p>
        </p:txBody>
      </p:sp>
      <p:sp>
        <p:nvSpPr>
          <p:cNvPr id="4" name="Slide Number Placeholder 3"/>
          <p:cNvSpPr>
            <a:spLocks noGrp="1"/>
          </p:cNvSpPr>
          <p:nvPr>
            <p:ph type="sldNum" sz="quarter" idx="10"/>
          </p:nvPr>
        </p:nvSpPr>
        <p:spPr/>
        <p:txBody>
          <a:bodyPr/>
          <a:lstStyle/>
          <a:p>
            <a:fld id="{C16B0746-24FF-0B4F-A25A-E2B460B25A57}" type="slidenum">
              <a:rPr lang="en-US" smtClean="0"/>
              <a:t>64</a:t>
            </a:fld>
            <a:endParaRPr lang="en-US"/>
          </a:p>
        </p:txBody>
      </p:sp>
    </p:spTree>
    <p:extLst>
      <p:ext uri="{BB962C8B-B14F-4D97-AF65-F5344CB8AC3E}">
        <p14:creationId xmlns:p14="http://schemas.microsoft.com/office/powerpoint/2010/main" val="27607114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 had gone on sick leave due to the stress of these proceedings and had been on leave for nearly 12 months on full pay due to his senior role and long service.</a:t>
            </a:r>
          </a:p>
          <a:p>
            <a:r>
              <a:rPr lang="en-GB"/>
              <a:t>HR Director and she asked for an ‘Off the record’ discussion in which she informed the rep that they were looking at dismissal on grounds of gross misconduct</a:t>
            </a:r>
          </a:p>
          <a:p>
            <a:r>
              <a:rPr lang="en-GB"/>
              <a:t>Based on evidence, rep tried to throw out the case. But HR carried on with a disciplinary procedure. The</a:t>
            </a:r>
            <a:r>
              <a:rPr lang="en-GB" baseline="0"/>
              <a:t> rep</a:t>
            </a:r>
            <a:r>
              <a:rPr lang="en-GB"/>
              <a:t> approached the HR director and suggested would they like to pursue a settlement agreement on a without prejudice basis.</a:t>
            </a:r>
          </a:p>
          <a:p>
            <a:endParaRPr lang="en-GB"/>
          </a:p>
          <a:p>
            <a:r>
              <a:rPr lang="en-GB"/>
              <a:t>The</a:t>
            </a:r>
            <a:r>
              <a:rPr lang="en-GB" baseline="0"/>
              <a:t> rep</a:t>
            </a:r>
            <a:r>
              <a:rPr lang="en-GB"/>
              <a:t> was informed that they would like to see the process through as they were convinced that they could and would dismiss him.</a:t>
            </a:r>
          </a:p>
          <a:p>
            <a:r>
              <a:rPr lang="en-GB"/>
              <a:t>The actual meeting lasted for a total of 10 hours without many breaks and due to witnesses being called.</a:t>
            </a:r>
          </a:p>
          <a:p>
            <a:r>
              <a:rPr lang="en-GB"/>
              <a:t>The witness who spoke on his behalf used such bad language as a matter of course that it demonstrated to the chair of the meeting that what the</a:t>
            </a:r>
            <a:r>
              <a:rPr lang="en-GB" baseline="0"/>
              <a:t> rep</a:t>
            </a:r>
            <a:r>
              <a:rPr lang="en-GB"/>
              <a:t> had been saying was correct all along.</a:t>
            </a:r>
          </a:p>
          <a:p>
            <a:r>
              <a:rPr lang="en-GB"/>
              <a:t>This put the company in a difficult position as the</a:t>
            </a:r>
            <a:r>
              <a:rPr lang="en-GB" baseline="0"/>
              <a:t> rep </a:t>
            </a:r>
            <a:r>
              <a:rPr lang="en-GB"/>
              <a:t>insisted that all the department was investigated and potentially disciplined as it was automatically unfair to have just victimised our member.</a:t>
            </a:r>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65</a:t>
            </a:fld>
            <a:endParaRPr lang="en-US"/>
          </a:p>
        </p:txBody>
      </p:sp>
    </p:spTree>
    <p:extLst>
      <p:ext uri="{BB962C8B-B14F-4D97-AF65-F5344CB8AC3E}">
        <p14:creationId xmlns:p14="http://schemas.microsoft.com/office/powerpoint/2010/main" val="3041604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the slide </a:t>
            </a:r>
            <a:r>
              <a:rPr lang="en-US" err="1"/>
              <a:t>emphasise</a:t>
            </a:r>
            <a:r>
              <a:rPr lang="en-US" baseline="0"/>
              <a:t> that a rep is there to help a member preserve these rights </a:t>
            </a:r>
          </a:p>
          <a:p>
            <a:r>
              <a:rPr lang="en-US" baseline="0"/>
              <a:t>The duty of care is in detail next page</a:t>
            </a:r>
          </a:p>
          <a:p>
            <a:r>
              <a:rPr lang="en-US" baseline="0"/>
              <a:t>Table on the page to give entitlements due to time in service and time limits if make an ET claim.</a:t>
            </a:r>
          </a:p>
          <a:p>
            <a:r>
              <a:rPr lang="en-US" baseline="0"/>
              <a:t> </a:t>
            </a:r>
          </a:p>
          <a:p>
            <a:r>
              <a:rPr lang="en-US" baseline="0"/>
              <a:t>Reps can refer to and use the information for the future.</a:t>
            </a:r>
          </a:p>
          <a:p>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These may change with the </a:t>
            </a:r>
            <a:r>
              <a:rPr lang="en-US" baseline="0" err="1"/>
              <a:t>Labour</a:t>
            </a:r>
            <a:r>
              <a:rPr lang="en-US" baseline="0"/>
              <a:t> government – new rights coming in ‘Employment Rights bill’ but probably no earlier than 2026.  </a:t>
            </a:r>
            <a:endParaRPr lang="en-US"/>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5881071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Highlight it is very unlikely that an</a:t>
            </a:r>
            <a:r>
              <a:rPr lang="en-GB" baseline="0"/>
              <a:t> employer would agree to a settlement agreement when they think they can dismiss the person for free.</a:t>
            </a:r>
          </a:p>
          <a:p>
            <a:endParaRPr lang="en-GB" baseline="0"/>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66</a:t>
            </a:fld>
            <a:endParaRPr lang="en-US"/>
          </a:p>
        </p:txBody>
      </p:sp>
    </p:spTree>
    <p:extLst>
      <p:ext uri="{BB962C8B-B14F-4D97-AF65-F5344CB8AC3E}">
        <p14:creationId xmlns:p14="http://schemas.microsoft.com/office/powerpoint/2010/main" val="14852551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Whilst settlement agreements can be a useful way to resolve a dispute, before 2013 confidentiality would only apply where there are without prejudice discussions in relation to an existing dispute. The problem with the 2013 rules is that employers could decide to completely by-pass existing disciplinary or capability procedures. They would be able to identify that they want to dismiss a particular worker and can make them an offer to leave without having gone through any proper investigation or procedure. Whilst the worker would not have to accept the offer, they may feel that there is no option but to do so. It would be up to the rep to make sure that the member was aware that there could be other options than accepting an offer they don’t want.</a:t>
            </a:r>
            <a:r>
              <a:rPr lang="en-GB">
                <a:effectLst/>
              </a:rPr>
              <a:t> </a:t>
            </a:r>
            <a:endParaRPr lang="en-US" sz="1200"/>
          </a:p>
          <a:p>
            <a:pPr marL="0" marR="0" indent="0" algn="l" defTabSz="457200" rtl="0" eaLnBrk="1" fontAlgn="auto" latinLnBrk="0" hangingPunct="1">
              <a:lnSpc>
                <a:spcPct val="100000"/>
              </a:lnSpc>
              <a:spcBef>
                <a:spcPts val="0"/>
              </a:spcBef>
              <a:spcAft>
                <a:spcPts val="0"/>
              </a:spcAft>
              <a:buClrTx/>
              <a:buSzTx/>
              <a:buFontTx/>
              <a:buNone/>
              <a:tabLst/>
              <a:defRPr/>
            </a:pPr>
            <a:r>
              <a:rPr lang="en-US" sz="1200"/>
              <a:t>What that effectively means is that ‘pre-termination negotiations’ are not admissible at an Employment Tribunal hearing; i.e. cannot be referred to in any subsequent unfair dismissal claim.</a:t>
            </a:r>
            <a:endParaRPr lang="en-GB" sz="1200"/>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67</a:t>
            </a:fld>
            <a:endParaRPr lang="en-US"/>
          </a:p>
        </p:txBody>
      </p:sp>
    </p:spTree>
    <p:extLst>
      <p:ext uri="{BB962C8B-B14F-4D97-AF65-F5344CB8AC3E}">
        <p14:creationId xmlns:p14="http://schemas.microsoft.com/office/powerpoint/2010/main" val="951770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If ‘improper </a:t>
            </a:r>
            <a:r>
              <a:rPr lang="en-US" sz="1200" kern="1200" err="1">
                <a:solidFill>
                  <a:schemeClr val="tx1"/>
                </a:solidFill>
                <a:effectLst/>
                <a:latin typeface="+mn-lt"/>
                <a:ea typeface="+mn-ea"/>
                <a:cs typeface="+mn-cs"/>
              </a:rPr>
              <a:t>behaviour</a:t>
            </a:r>
            <a:r>
              <a:rPr lang="en-US" sz="1200" kern="1200">
                <a:solidFill>
                  <a:schemeClr val="tx1"/>
                </a:solidFill>
                <a:effectLst/>
                <a:latin typeface="+mn-lt"/>
                <a:ea typeface="+mn-ea"/>
                <a:cs typeface="+mn-cs"/>
              </a:rPr>
              <a:t>’ or ‘undue pressure’ is used during the pre-termination discussions, then this could then be allowed to be a heard at a tribunal and the tribunal would consider them to be fair or unfair.</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68</a:t>
            </a:fld>
            <a:endParaRPr lang="en-US"/>
          </a:p>
        </p:txBody>
      </p:sp>
    </p:spTree>
    <p:extLst>
      <p:ext uri="{BB962C8B-B14F-4D97-AF65-F5344CB8AC3E}">
        <p14:creationId xmlns:p14="http://schemas.microsoft.com/office/powerpoint/2010/main" val="18781366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12.05 – 13.00 for whole activity (exactly</a:t>
            </a:r>
            <a:r>
              <a:rPr lang="en-US" baseline="0"/>
              <a:t> the same as the previous exercise but with a different case and slightly less time!)</a:t>
            </a:r>
            <a:endParaRPr lang="en-US"/>
          </a:p>
          <a:p>
            <a:endParaRPr lang="en-US"/>
          </a:p>
          <a:p>
            <a:r>
              <a:rPr lang="en-US"/>
              <a:t>Same process as with Sam’s case – ask</a:t>
            </a:r>
            <a:r>
              <a:rPr lang="en-US" baseline="0"/>
              <a:t> delegates in pairs to go through the information and build up the case. 12.05 – 12.45</a:t>
            </a:r>
          </a:p>
          <a:p>
            <a:endParaRPr lang="en-US" baseline="0"/>
          </a:p>
          <a:p>
            <a:r>
              <a:rPr lang="en-US" baseline="0"/>
              <a:t>12.45 – 12.55 go through what delegates have decided. </a:t>
            </a:r>
          </a:p>
          <a:p>
            <a:endParaRPr lang="en-US" baseline="0"/>
          </a:p>
          <a:p>
            <a:r>
              <a:rPr lang="en-US" baseline="0"/>
              <a:t>Delegates should have found that; </a:t>
            </a:r>
          </a:p>
          <a:p>
            <a:pPr marL="171450" indent="-171450">
              <a:buFont typeface="Arial" panose="020B0604020202020204" pitchFamily="34" charset="0"/>
              <a:buChar char="•"/>
            </a:pPr>
            <a:r>
              <a:rPr lang="en-US" baseline="0"/>
              <a:t>Not all adjustments were made and the procedure was not strictly followed. </a:t>
            </a:r>
          </a:p>
          <a:p>
            <a:pPr marL="171450" indent="-171450">
              <a:buFont typeface="Arial" panose="020B0604020202020204" pitchFamily="34" charset="0"/>
              <a:buChar char="•"/>
            </a:pPr>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fld id="{C16B0746-24FF-0B4F-A25A-E2B460B25A57}" type="slidenum">
              <a:rPr lang="en-US" smtClean="0"/>
              <a:t>69</a:t>
            </a:fld>
            <a:endParaRPr lang="en-US"/>
          </a:p>
        </p:txBody>
      </p:sp>
    </p:spTree>
    <p:extLst>
      <p:ext uri="{BB962C8B-B14F-4D97-AF65-F5344CB8AC3E}">
        <p14:creationId xmlns:p14="http://schemas.microsoft.com/office/powerpoint/2010/main" val="7511042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12.55 – 13.00</a:t>
            </a:r>
          </a:p>
          <a:p>
            <a:r>
              <a:rPr lang="en-US"/>
              <a:t>Go through the real life outcome</a:t>
            </a:r>
          </a:p>
        </p:txBody>
      </p:sp>
      <p:sp>
        <p:nvSpPr>
          <p:cNvPr id="4" name="Slide Number Placeholder 3"/>
          <p:cNvSpPr>
            <a:spLocks noGrp="1"/>
          </p:cNvSpPr>
          <p:nvPr>
            <p:ph type="sldNum" sz="quarter" idx="10"/>
          </p:nvPr>
        </p:nvSpPr>
        <p:spPr/>
        <p:txBody>
          <a:bodyPr/>
          <a:lstStyle/>
          <a:p>
            <a:fld id="{C16B0746-24FF-0B4F-A25A-E2B460B25A57}" type="slidenum">
              <a:rPr lang="en-US" smtClean="0"/>
              <a:t>70</a:t>
            </a:fld>
            <a:endParaRPr lang="en-US"/>
          </a:p>
        </p:txBody>
      </p:sp>
    </p:spTree>
    <p:extLst>
      <p:ext uri="{BB962C8B-B14F-4D97-AF65-F5344CB8AC3E}">
        <p14:creationId xmlns:p14="http://schemas.microsoft.com/office/powerpoint/2010/main" val="7211520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13.00</a:t>
            </a:r>
            <a:r>
              <a:rPr lang="en-US" baseline="0"/>
              <a:t> – 13.45</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71</a:t>
            </a:fld>
            <a:endParaRPr lang="en-US"/>
          </a:p>
        </p:txBody>
      </p:sp>
    </p:spTree>
    <p:extLst>
      <p:ext uri="{BB962C8B-B14F-4D97-AF65-F5344CB8AC3E}">
        <p14:creationId xmlns:p14="http://schemas.microsoft.com/office/powerpoint/2010/main" val="16243506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a:solidFill>
                  <a:schemeClr val="tx1"/>
                </a:solidFill>
                <a:effectLst/>
                <a:latin typeface="+mn-lt"/>
                <a:ea typeface="+mn-ea"/>
                <a:cs typeface="+mn-cs"/>
              </a:rPr>
              <a:t>13.45</a:t>
            </a:r>
            <a:r>
              <a:rPr lang="en-GB" sz="1200" kern="1200" baseline="0">
                <a:solidFill>
                  <a:schemeClr val="tx1"/>
                </a:solidFill>
                <a:effectLst/>
                <a:latin typeface="+mn-lt"/>
                <a:ea typeface="+mn-ea"/>
                <a:cs typeface="+mn-cs"/>
              </a:rPr>
              <a:t> – 13:50</a:t>
            </a:r>
            <a:endParaRPr lang="en-GB" sz="1200" kern="1200">
              <a:solidFill>
                <a:schemeClr val="tx1"/>
              </a:solidFill>
              <a:effectLst/>
              <a:latin typeface="+mn-lt"/>
              <a:ea typeface="+mn-ea"/>
              <a:cs typeface="+mn-cs"/>
            </a:endParaRPr>
          </a:p>
          <a:p>
            <a:pPr lvl="0"/>
            <a:endParaRPr lang="en-GB" sz="1200" kern="1200">
              <a:solidFill>
                <a:schemeClr val="tx1"/>
              </a:solidFill>
              <a:effectLst/>
              <a:latin typeface="+mn-lt"/>
              <a:ea typeface="+mn-ea"/>
              <a:cs typeface="+mn-cs"/>
            </a:endParaRPr>
          </a:p>
          <a:p>
            <a:pPr lvl="0"/>
            <a:r>
              <a:rPr lang="en-GB" sz="1200" kern="1200">
                <a:solidFill>
                  <a:schemeClr val="tx1"/>
                </a:solidFill>
                <a:effectLst/>
                <a:latin typeface="+mn-lt"/>
                <a:ea typeface="+mn-ea"/>
                <a:cs typeface="+mn-cs"/>
              </a:rPr>
              <a:t>Be calm, professional, assertive.</a:t>
            </a:r>
          </a:p>
          <a:p>
            <a:pPr lvl="0"/>
            <a:r>
              <a:rPr lang="en-GB" sz="1200" kern="1200">
                <a:solidFill>
                  <a:schemeClr val="tx1"/>
                </a:solidFill>
                <a:effectLst/>
                <a:latin typeface="+mn-lt"/>
                <a:ea typeface="+mn-ea"/>
                <a:cs typeface="+mn-cs"/>
              </a:rPr>
              <a:t>Have all the relevant documents with you, </a:t>
            </a:r>
            <a:r>
              <a:rPr lang="en-GB" sz="1200" b="1" kern="1200">
                <a:solidFill>
                  <a:schemeClr val="tx1"/>
                </a:solidFill>
                <a:effectLst/>
                <a:latin typeface="+mn-lt"/>
                <a:ea typeface="+mn-ea"/>
                <a:cs typeface="+mn-cs"/>
              </a:rPr>
              <a:t>including a written statement of the member’s case with a spare copy to hand to the hearing manager.</a:t>
            </a:r>
          </a:p>
          <a:p>
            <a:pPr lvl="0"/>
            <a:r>
              <a:rPr lang="en-GB" sz="1200" kern="1200">
                <a:solidFill>
                  <a:schemeClr val="tx1"/>
                </a:solidFill>
                <a:effectLst/>
                <a:latin typeface="+mn-lt"/>
                <a:ea typeface="+mn-ea"/>
                <a:cs typeface="+mn-cs"/>
              </a:rPr>
              <a:t>Mark clearly any documents you intend to refer to in the hearing.</a:t>
            </a:r>
          </a:p>
          <a:p>
            <a:pPr lvl="0"/>
            <a:r>
              <a:rPr lang="en-GB" sz="1200" kern="1200">
                <a:solidFill>
                  <a:schemeClr val="tx1"/>
                </a:solidFill>
                <a:effectLst/>
                <a:latin typeface="+mn-lt"/>
                <a:ea typeface="+mn-ea"/>
                <a:cs typeface="+mn-cs"/>
              </a:rPr>
              <a:t>Ask questions of the hearing manager if something is said that you do not understand.</a:t>
            </a:r>
          </a:p>
          <a:p>
            <a:pPr lvl="0"/>
            <a:r>
              <a:rPr lang="en-GB" sz="1200" kern="1200">
                <a:solidFill>
                  <a:schemeClr val="tx1"/>
                </a:solidFill>
                <a:effectLst/>
                <a:latin typeface="+mn-lt"/>
                <a:ea typeface="+mn-ea"/>
                <a:cs typeface="+mn-cs"/>
              </a:rPr>
              <a:t>Ask questions of the member if you think they could express themselves more clearly or advantageously.</a:t>
            </a:r>
          </a:p>
          <a:p>
            <a:pPr lvl="0"/>
            <a:r>
              <a:rPr lang="en-GB" sz="1200" kern="1200">
                <a:solidFill>
                  <a:schemeClr val="tx1"/>
                </a:solidFill>
                <a:effectLst/>
                <a:latin typeface="+mn-lt"/>
                <a:ea typeface="+mn-ea"/>
                <a:cs typeface="+mn-cs"/>
              </a:rPr>
              <a:t>Clarify what the member has said, if you think the point is not getting across.</a:t>
            </a:r>
          </a:p>
          <a:p>
            <a:r>
              <a:rPr lang="en-GB" sz="1200" kern="1200">
                <a:solidFill>
                  <a:schemeClr val="tx1"/>
                </a:solidFill>
                <a:effectLst/>
                <a:latin typeface="+mn-lt"/>
                <a:ea typeface="+mn-ea"/>
                <a:cs typeface="+mn-cs"/>
              </a:rPr>
              <a:t>Ask for an adjournment </a:t>
            </a:r>
            <a:r>
              <a:rPr lang="en-GB" sz="1200" b="1" kern="1200">
                <a:solidFill>
                  <a:schemeClr val="tx1"/>
                </a:solidFill>
                <a:effectLst/>
                <a:latin typeface="+mn-lt"/>
                <a:ea typeface="+mn-ea"/>
                <a:cs typeface="+mn-cs"/>
              </a:rPr>
              <a:t>if the member is distressed, or if things are not going as you expected, or if you hear something from the member or the hearing manager that you hadn’t anticipated.</a:t>
            </a:r>
            <a:r>
              <a:rPr lang="en-GB" b="1">
                <a:effectLst/>
              </a:rPr>
              <a:t> </a:t>
            </a:r>
            <a:endParaRPr lang="en-US" b="1"/>
          </a:p>
        </p:txBody>
      </p:sp>
      <p:sp>
        <p:nvSpPr>
          <p:cNvPr id="4" name="Slide Number Placeholder 3"/>
          <p:cNvSpPr>
            <a:spLocks noGrp="1"/>
          </p:cNvSpPr>
          <p:nvPr>
            <p:ph type="sldNum" sz="quarter" idx="10"/>
          </p:nvPr>
        </p:nvSpPr>
        <p:spPr/>
        <p:txBody>
          <a:bodyPr/>
          <a:lstStyle/>
          <a:p>
            <a:fld id="{5A3F4684-F84F-4E44-9D26-CB3898D7E83A}" type="slidenum">
              <a:rPr lang="en-US" smtClean="0"/>
              <a:t>72</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1"/>
          </a:p>
        </p:txBody>
      </p:sp>
      <p:sp>
        <p:nvSpPr>
          <p:cNvPr id="4" name="Slide Number Placeholder 3"/>
          <p:cNvSpPr>
            <a:spLocks noGrp="1"/>
          </p:cNvSpPr>
          <p:nvPr>
            <p:ph type="sldNum" sz="quarter" idx="10"/>
          </p:nvPr>
        </p:nvSpPr>
        <p:spPr/>
        <p:txBody>
          <a:bodyPr/>
          <a:lstStyle/>
          <a:p>
            <a:fld id="{5A3F4684-F84F-4E44-9D26-CB3898D7E83A}" type="slidenum">
              <a:rPr lang="en-US" smtClean="0"/>
              <a:t>73</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1"/>
          </a:p>
        </p:txBody>
      </p:sp>
      <p:sp>
        <p:nvSpPr>
          <p:cNvPr id="4" name="Slide Number Placeholder 3"/>
          <p:cNvSpPr>
            <a:spLocks noGrp="1"/>
          </p:cNvSpPr>
          <p:nvPr>
            <p:ph type="sldNum" sz="quarter" idx="10"/>
          </p:nvPr>
        </p:nvSpPr>
        <p:spPr/>
        <p:txBody>
          <a:bodyPr/>
          <a:lstStyle/>
          <a:p>
            <a:fld id="{5A3F4684-F84F-4E44-9D26-CB3898D7E83A}" type="slidenum">
              <a:rPr lang="en-US" smtClean="0"/>
              <a:t>74</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1"/>
          </a:p>
        </p:txBody>
      </p:sp>
      <p:sp>
        <p:nvSpPr>
          <p:cNvPr id="4" name="Slide Number Placeholder 3"/>
          <p:cNvSpPr>
            <a:spLocks noGrp="1"/>
          </p:cNvSpPr>
          <p:nvPr>
            <p:ph type="sldNum" sz="quarter" idx="10"/>
          </p:nvPr>
        </p:nvSpPr>
        <p:spPr/>
        <p:txBody>
          <a:bodyPr/>
          <a:lstStyle/>
          <a:p>
            <a:fld id="{5A3F4684-F84F-4E44-9D26-CB3898D7E83A}" type="slidenum">
              <a:rPr lang="en-US" smtClean="0"/>
              <a:t>75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All employees have rights in the workplace and a member by paying their subs is entitled to assistance from the union to have these rights upheld.</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This does not mean you have to agree with them but to see their rights are upheld and the member is treated fairly.</a:t>
            </a:r>
          </a:p>
          <a:p>
            <a:r>
              <a:rPr lang="en-US"/>
              <a:t>Go through the slide</a:t>
            </a:r>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a:t>This session is designed to manage members and their wishes. There will be times when we have to have a honest conversation with members about how realistic their request is or whether it is something they can sort themselves with our support. </a:t>
            </a:r>
          </a:p>
        </p:txBody>
      </p:sp>
      <p:sp>
        <p:nvSpPr>
          <p:cNvPr id="4" name="Slide Number Placeholder 3"/>
          <p:cNvSpPr>
            <a:spLocks noGrp="1"/>
          </p:cNvSpPr>
          <p:nvPr>
            <p:ph type="sldNum" sz="quarter" idx="10"/>
          </p:nvPr>
        </p:nvSpPr>
        <p:spPr/>
        <p:txBody>
          <a:bodyPr/>
          <a:lstStyle/>
          <a:p>
            <a:fld id="{5A3F4684-F84F-4E44-9D26-CB3898D7E83A}" type="slidenum">
              <a:rPr lang="en-US" smtClean="0"/>
              <a:t>77</a:t>
            </a:fld>
            <a:endParaRPr lang="en-US"/>
          </a:p>
        </p:txBody>
      </p:sp>
    </p:spTree>
    <p:extLst>
      <p:ext uri="{BB962C8B-B14F-4D97-AF65-F5344CB8AC3E}">
        <p14:creationId xmlns:p14="http://schemas.microsoft.com/office/powerpoint/2010/main" val="37679911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13.55</a:t>
            </a:r>
            <a:r>
              <a:rPr lang="en-US" baseline="0"/>
              <a:t> – 14.05</a:t>
            </a:r>
          </a:p>
          <a:p>
            <a:r>
              <a:rPr lang="en-US" baseline="0"/>
              <a:t>We’ve just gone over 2 real life cases and in both cases it was a fairly positive outcome. Nevertheless, that won’t always be the case. One of the key elements of a case handler’s role is to manage members’ expectations and understand how this may change their </a:t>
            </a:r>
            <a:r>
              <a:rPr lang="en-US" baseline="0" err="1"/>
              <a:t>behaviours</a:t>
            </a:r>
            <a:r>
              <a:rPr lang="en-US" baseline="0"/>
              <a:t>.</a:t>
            </a:r>
          </a:p>
          <a:p>
            <a:endParaRPr lang="en-US" baseline="0"/>
          </a:p>
          <a:p>
            <a:r>
              <a:rPr lang="en-US" baseline="0"/>
              <a:t>Go through slide and clarify points</a:t>
            </a:r>
            <a:endParaRPr lang="en-US"/>
          </a:p>
        </p:txBody>
      </p:sp>
      <p:sp>
        <p:nvSpPr>
          <p:cNvPr id="4" name="Slide Number Placeholder 3"/>
          <p:cNvSpPr>
            <a:spLocks noGrp="1"/>
          </p:cNvSpPr>
          <p:nvPr>
            <p:ph type="sldNum" sz="quarter" idx="10"/>
          </p:nvPr>
        </p:nvSpPr>
        <p:spPr/>
        <p:txBody>
          <a:bodyPr/>
          <a:lstStyle/>
          <a:p>
            <a:fld id="{C16B0746-24FF-0B4F-A25A-E2B460B25A57}" type="slidenum">
              <a:rPr lang="en-US" smtClean="0"/>
              <a:t>78</a:t>
            </a:fld>
            <a:endParaRPr lang="en-US"/>
          </a:p>
        </p:txBody>
      </p:sp>
    </p:spTree>
    <p:extLst>
      <p:ext uri="{BB962C8B-B14F-4D97-AF65-F5344CB8AC3E}">
        <p14:creationId xmlns:p14="http://schemas.microsoft.com/office/powerpoint/2010/main" val="12899034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14.05 – 14. 20 </a:t>
            </a:r>
          </a:p>
          <a:p>
            <a:r>
              <a:rPr lang="en-US" sz="1200" kern="1200">
                <a:solidFill>
                  <a:schemeClr val="tx1"/>
                </a:solidFill>
                <a:effectLst/>
                <a:latin typeface="+mn-lt"/>
                <a:ea typeface="+mn-ea"/>
                <a:cs typeface="+mn-cs"/>
              </a:rPr>
              <a:t>Member email on page 100 (bottom) and bullet points on page 101. </a:t>
            </a:r>
            <a:r>
              <a:rPr lang="en-US"/>
              <a:t>Included is the policy for Reps to also refer to</a:t>
            </a:r>
            <a:endParaRPr lang="en-US" sz="1200" kern="1200">
              <a:solidFill>
                <a:schemeClr val="tx1"/>
              </a:solidFill>
              <a:effectLst/>
              <a:latin typeface="+mn-lt"/>
              <a:cs typeface="Calibri"/>
            </a:endParaRPr>
          </a:p>
          <a:p>
            <a:r>
              <a:rPr lang="en-US" sz="1200" kern="1200">
                <a:solidFill>
                  <a:schemeClr val="tx1"/>
                </a:solidFill>
                <a:effectLst/>
                <a:latin typeface="+mn-lt"/>
                <a:ea typeface="+mn-ea"/>
                <a:cs typeface="+mn-cs"/>
              </a:rPr>
              <a:t>Know how to make a realistic assessment of members’ issues </a:t>
            </a:r>
            <a:endParaRPr lang="en-US">
              <a:effectLst/>
            </a:endParaRPr>
          </a:p>
          <a:p>
            <a:r>
              <a:rPr lang="en-US" sz="1200" kern="1200">
                <a:solidFill>
                  <a:schemeClr val="tx1"/>
                </a:solidFill>
                <a:effectLst/>
                <a:latin typeface="+mn-lt"/>
                <a:ea typeface="+mn-ea"/>
                <a:cs typeface="+mn-cs"/>
              </a:rPr>
              <a:t>• Appreciate the balance between individual and collective interests </a:t>
            </a:r>
          </a:p>
          <a:p>
            <a:endParaRPr lang="en-US">
              <a:effectLst/>
            </a:endParaRPr>
          </a:p>
          <a:p>
            <a:r>
              <a:rPr lang="en-US" sz="1200" b="1" kern="1200">
                <a:solidFill>
                  <a:schemeClr val="tx1"/>
                </a:solidFill>
                <a:effectLst/>
                <a:latin typeface="+mn-lt"/>
                <a:ea typeface="+mn-ea"/>
                <a:cs typeface="+mn-cs"/>
              </a:rPr>
              <a:t>Activity</a:t>
            </a:r>
            <a:r>
              <a:rPr lang="en-US" sz="1200" kern="1200">
                <a:solidFill>
                  <a:schemeClr val="tx1"/>
                </a:solidFill>
                <a:effectLst/>
                <a:latin typeface="+mn-lt"/>
                <a:ea typeface="+mn-ea"/>
                <a:cs typeface="+mn-cs"/>
              </a:rPr>
              <a:t> </a:t>
            </a:r>
            <a:endParaRPr lang="en-US">
              <a:effectLst/>
            </a:endParaRPr>
          </a:p>
          <a:p>
            <a:r>
              <a:rPr lang="en-US" sz="1200" kern="1200">
                <a:solidFill>
                  <a:schemeClr val="tx1"/>
                </a:solidFill>
                <a:effectLst/>
                <a:latin typeface="+mn-lt"/>
                <a:ea typeface="+mn-ea"/>
                <a:cs typeface="+mn-cs"/>
              </a:rPr>
              <a:t>Key points </a:t>
            </a:r>
            <a:endParaRPr lang="en-US">
              <a:effectLst/>
            </a:endParaRPr>
          </a:p>
          <a:p>
            <a:r>
              <a:rPr lang="en-US" sz="1200" kern="1200">
                <a:solidFill>
                  <a:schemeClr val="tx1"/>
                </a:solidFill>
                <a:effectLst/>
                <a:latin typeface="+mn-lt"/>
                <a:ea typeface="+mn-ea"/>
                <a:cs typeface="+mn-cs"/>
              </a:rPr>
              <a:t>Refer them to an e- mail from a member about their employer’s policy on use of social networking sites. </a:t>
            </a:r>
          </a:p>
          <a:p>
            <a:r>
              <a:rPr lang="en-US" sz="1200" b="1" kern="1200">
                <a:solidFill>
                  <a:schemeClr val="tx1"/>
                </a:solidFill>
                <a:effectLst/>
                <a:latin typeface="+mn-lt"/>
                <a:ea typeface="+mn-ea"/>
                <a:cs typeface="+mn-cs"/>
              </a:rPr>
              <a:t>Give delegates 10 minutes (working on their own) </a:t>
            </a:r>
            <a:r>
              <a:rPr lang="en-US" sz="1200" kern="1200">
                <a:solidFill>
                  <a:schemeClr val="tx1"/>
                </a:solidFill>
                <a:effectLst/>
                <a:latin typeface="+mn-lt"/>
                <a:ea typeface="+mn-ea"/>
                <a:cs typeface="+mn-cs"/>
              </a:rPr>
              <a:t>to decide how to deal with the member’s query. </a:t>
            </a:r>
            <a:endParaRPr lang="en-US">
              <a:effectLst/>
            </a:endParaRPr>
          </a:p>
          <a:p>
            <a:r>
              <a:rPr lang="en-US" sz="1200" kern="1200">
                <a:solidFill>
                  <a:schemeClr val="tx1"/>
                </a:solidFill>
                <a:effectLst/>
                <a:latin typeface="+mn-lt"/>
                <a:ea typeface="+mn-ea"/>
                <a:cs typeface="+mn-cs"/>
              </a:rPr>
              <a:t>Then lead a discussion about what they have decided.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If necessary use questions to prompt feedback e.g.: </a:t>
            </a:r>
            <a:endParaRPr lang="en-US">
              <a:effectLst/>
            </a:endParaRPr>
          </a:p>
          <a:p>
            <a:r>
              <a:rPr lang="en-US" sz="1200" kern="1200">
                <a:solidFill>
                  <a:schemeClr val="tx1"/>
                </a:solidFill>
                <a:effectLst/>
                <a:latin typeface="+mn-lt"/>
                <a:ea typeface="+mn-ea"/>
                <a:cs typeface="+mn-cs"/>
              </a:rPr>
              <a:t>-  Does Mr. Shouting have a legitimate complaint? </a:t>
            </a:r>
            <a:endParaRPr lang="en-US">
              <a:effectLst/>
            </a:endParaRPr>
          </a:p>
          <a:p>
            <a:r>
              <a:rPr lang="en-US" sz="1200" kern="1200">
                <a:solidFill>
                  <a:schemeClr val="tx1"/>
                </a:solidFill>
                <a:effectLst/>
                <a:latin typeface="+mn-lt"/>
                <a:ea typeface="+mn-ea"/>
                <a:cs typeface="+mn-cs"/>
              </a:rPr>
              <a:t>-  Do you have any sympathy for Mr. Shouting? </a:t>
            </a:r>
            <a:endParaRPr lang="en-US">
              <a:effectLst/>
            </a:endParaRPr>
          </a:p>
          <a:p>
            <a:r>
              <a:rPr lang="en-US" sz="1200" kern="1200">
                <a:solidFill>
                  <a:schemeClr val="tx1"/>
                </a:solidFill>
                <a:effectLst/>
                <a:latin typeface="+mn-lt"/>
                <a:ea typeface="+mn-ea"/>
                <a:cs typeface="+mn-cs"/>
              </a:rPr>
              <a:t>-  What factors would help you decide how far you could or should help Mr.</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Shouting? </a:t>
            </a:r>
            <a:endParaRPr lang="en-US">
              <a:effectLst/>
            </a:endParaRPr>
          </a:p>
          <a:p>
            <a:pPr marL="285750" indent="-285750">
              <a:buFont typeface="Calibri"/>
              <a:buChar char="-"/>
            </a:pPr>
            <a:r>
              <a:rPr lang="en-US"/>
              <a:t>Main issue from company will be using slack as a personal attack on colleagues – as it’s used on work equipment, the company will have access – even a seemingly private account/conversation. </a:t>
            </a:r>
            <a:endParaRPr lang="en-US">
              <a:cs typeface="Calibri"/>
            </a:endParaRPr>
          </a:p>
          <a:p>
            <a:endParaRPr lang="en-US">
              <a:cs typeface="Calibri"/>
            </a:endParaRPr>
          </a:p>
          <a:p>
            <a:r>
              <a:rPr lang="en-US" sz="1200" kern="1200">
                <a:solidFill>
                  <a:schemeClr val="tx1"/>
                </a:solidFill>
                <a:effectLst/>
                <a:latin typeface="+mn-lt"/>
                <a:ea typeface="+mn-ea"/>
                <a:cs typeface="+mn-cs"/>
              </a:rPr>
              <a:t>Members sometimes have unrealistic expectations </a:t>
            </a:r>
          </a:p>
          <a:p>
            <a:r>
              <a:rPr lang="en-US" sz="1200" kern="1200">
                <a:solidFill>
                  <a:schemeClr val="tx1"/>
                </a:solidFill>
                <a:effectLst/>
                <a:latin typeface="+mn-lt"/>
                <a:ea typeface="+mn-ea"/>
                <a:cs typeface="+mn-cs"/>
              </a:rPr>
              <a:t>Important to explain why Prospect/Bectu can’t help or their desired outcome is unachievable – in a way that won’t alienate the member </a:t>
            </a:r>
          </a:p>
          <a:p>
            <a:r>
              <a:rPr lang="en-US" sz="1200" kern="1200">
                <a:solidFill>
                  <a:schemeClr val="tx1"/>
                </a:solidFill>
                <a:effectLst/>
                <a:latin typeface="+mn-lt"/>
                <a:ea typeface="+mn-ea"/>
                <a:cs typeface="+mn-cs"/>
              </a:rPr>
              <a:t>Prospect/Bectu will not help members if what they want conflicts with a collective agreement </a:t>
            </a:r>
          </a:p>
          <a:p>
            <a:endParaRPr lang="en-US">
              <a:cs typeface="Calibri"/>
            </a:endParaRPr>
          </a:p>
          <a:p>
            <a:r>
              <a:rPr lang="en-US">
                <a:cs typeface="Calibri"/>
              </a:rPr>
              <a:t>Link is included in the workbook (useful case based on this type of scenario – is it ever private? </a:t>
            </a:r>
            <a:r>
              <a:rPr lang="en-US">
                <a:hlinkClick r:id="rId3"/>
              </a:rPr>
              <a:t>Are your work messages as private as you think? - BBC </a:t>
            </a:r>
            <a:r>
              <a:rPr lang="en-US" err="1">
                <a:hlinkClick r:id="rId3"/>
              </a:rPr>
              <a:t>Worklife</a:t>
            </a:r>
            <a:endParaRPr lang="en-US">
              <a:hlinkClick r:id="rId3"/>
            </a:endParaRPr>
          </a:p>
          <a:p>
            <a:endParaRPr lang="en-US">
              <a:cs typeface="Calibri"/>
            </a:endParaRPr>
          </a:p>
        </p:txBody>
      </p:sp>
      <p:sp>
        <p:nvSpPr>
          <p:cNvPr id="4" name="Slide Number Placeholder 3"/>
          <p:cNvSpPr>
            <a:spLocks noGrp="1"/>
          </p:cNvSpPr>
          <p:nvPr>
            <p:ph type="sldNum" sz="quarter" idx="10"/>
          </p:nvPr>
        </p:nvSpPr>
        <p:spPr/>
        <p:txBody>
          <a:bodyPr/>
          <a:lstStyle/>
          <a:p>
            <a:fld id="{C16B0746-24FF-0B4F-A25A-E2B460B25A57}" type="slidenum">
              <a:rPr lang="en-US" smtClean="0"/>
              <a:t>79</a:t>
            </a:fld>
            <a:endParaRPr lang="en-US"/>
          </a:p>
        </p:txBody>
      </p:sp>
    </p:spTree>
    <p:extLst>
      <p:ext uri="{BB962C8B-B14F-4D97-AF65-F5344CB8AC3E}">
        <p14:creationId xmlns:p14="http://schemas.microsoft.com/office/powerpoint/2010/main" val="3646859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To understand the informal/formal process and what should be included in the grievance. </a:t>
            </a:r>
          </a:p>
        </p:txBody>
      </p:sp>
      <p:sp>
        <p:nvSpPr>
          <p:cNvPr id="4" name="Slide Number Placeholder 3"/>
          <p:cNvSpPr>
            <a:spLocks noGrp="1"/>
          </p:cNvSpPr>
          <p:nvPr>
            <p:ph type="sldNum" sz="quarter" idx="10"/>
          </p:nvPr>
        </p:nvSpPr>
        <p:spPr/>
        <p:txBody>
          <a:bodyPr/>
          <a:lstStyle/>
          <a:p>
            <a:fld id="{5A3F4684-F84F-4E44-9D26-CB3898D7E83A}" type="slidenum">
              <a:rPr lang="en-US" smtClean="0"/>
              <a:t>80</a:t>
            </a:fld>
            <a:endParaRPr lang="en-US"/>
          </a:p>
        </p:txBody>
      </p:sp>
    </p:spTree>
    <p:extLst>
      <p:ext uri="{BB962C8B-B14F-4D97-AF65-F5344CB8AC3E}">
        <p14:creationId xmlns:p14="http://schemas.microsoft.com/office/powerpoint/2010/main" val="40602344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a:t>Include all relevant facts – if necessary append a separate timeline of events.</a:t>
            </a:r>
          </a:p>
          <a:p>
            <a:r>
              <a:rPr lang="en-GB" sz="1200"/>
              <a:t>Exclude irrelevant issues – they will detract from the impact of the case</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81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Statements to disciplinary hearings</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Address the points made against the member in any documentation of the case – overall charges and specific examples given.</a:t>
            </a:r>
          </a:p>
          <a:p>
            <a:r>
              <a:rPr lang="en-GB" sz="1200" kern="1200">
                <a:solidFill>
                  <a:schemeClr val="tx1"/>
                </a:solidFill>
                <a:effectLst/>
                <a:latin typeface="+mn-lt"/>
                <a:ea typeface="+mn-ea"/>
                <a:cs typeface="+mn-cs"/>
              </a:rPr>
              <a:t>Challenge evidence that is inaccurate or could be interpreted differently.</a:t>
            </a:r>
          </a:p>
          <a:p>
            <a:r>
              <a:rPr lang="en-GB" sz="1200" kern="1200">
                <a:solidFill>
                  <a:schemeClr val="tx1"/>
                </a:solidFill>
                <a:effectLst/>
                <a:latin typeface="+mn-lt"/>
                <a:ea typeface="+mn-ea"/>
                <a:cs typeface="+mn-cs"/>
              </a:rPr>
              <a:t>Provide countervailing evidence e.g. testimony from colleagues, good performance/conduct.</a:t>
            </a:r>
          </a:p>
          <a:p>
            <a:r>
              <a:rPr lang="en-GB" sz="1200" kern="1200">
                <a:solidFill>
                  <a:schemeClr val="tx1"/>
                </a:solidFill>
                <a:effectLst/>
                <a:latin typeface="+mn-lt"/>
                <a:ea typeface="+mn-ea"/>
                <a:cs typeface="+mn-cs"/>
              </a:rPr>
              <a:t>Include arguments in mitigation, if relevant.</a:t>
            </a:r>
          </a:p>
        </p:txBody>
      </p:sp>
      <p:sp>
        <p:nvSpPr>
          <p:cNvPr id="4" name="Slide Number Placeholder 3"/>
          <p:cNvSpPr>
            <a:spLocks noGrp="1"/>
          </p:cNvSpPr>
          <p:nvPr>
            <p:ph type="sldNum" sz="quarter" idx="10"/>
          </p:nvPr>
        </p:nvSpPr>
        <p:spPr/>
        <p:txBody>
          <a:bodyPr/>
          <a:lstStyle/>
          <a:p>
            <a:fld id="{5A3F4684-F84F-4E44-9D26-CB3898D7E83A}" type="slidenum">
              <a:rPr lang="en-US" smtClean="0"/>
              <a:t>82</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Activity J Sharon’s Grievance</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In pairs</a:t>
            </a:r>
            <a:r>
              <a:rPr lang="en-GB" baseline="0"/>
              <a:t> look at the what help you can give Sharon at her grievance meeting</a:t>
            </a:r>
          </a:p>
          <a:p>
            <a:pPr marL="171450" indent="-171450">
              <a:buFont typeface="Arial" panose="020B0604020202020204" pitchFamily="34" charset="0"/>
              <a:buChar char="•"/>
            </a:pPr>
            <a:r>
              <a:rPr lang="en-GB" baseline="0"/>
              <a:t>Look over Sharon’s points and evidence and put together a plan for the formal grievance meeting (formal grievance guidance on page 126/127)</a:t>
            </a:r>
          </a:p>
          <a:p>
            <a:pPr marL="171450" indent="-171450">
              <a:buFont typeface="Arial" panose="020B0604020202020204" pitchFamily="34" charset="0"/>
              <a:buChar char="•"/>
            </a:pPr>
            <a:endParaRPr lang="en-GB" baseline="0"/>
          </a:p>
          <a:p>
            <a:pPr marL="171450" indent="-171450">
              <a:buFont typeface="Arial" panose="020B0604020202020204" pitchFamily="34" charset="0"/>
              <a:buChar char="•"/>
            </a:pPr>
            <a:r>
              <a:rPr lang="en-GB" baseline="0"/>
              <a:t>Points we’re looking for from the delegates are;</a:t>
            </a:r>
          </a:p>
          <a:p>
            <a:pPr marL="171450" indent="-171450">
              <a:buFont typeface="Arial" panose="020B0604020202020204" pitchFamily="34" charset="0"/>
              <a:buChar char="•"/>
            </a:pPr>
            <a:r>
              <a:rPr lang="en-GB" baseline="0"/>
              <a:t>The failures in </a:t>
            </a:r>
            <a:r>
              <a:rPr lang="en-GB" baseline="0" err="1"/>
              <a:t>GDPR</a:t>
            </a:r>
            <a:r>
              <a:rPr lang="en-GB" baseline="0"/>
              <a:t> the company have made</a:t>
            </a:r>
          </a:p>
          <a:p>
            <a:pPr marL="171450" indent="-171450">
              <a:buFont typeface="Arial" panose="020B0604020202020204" pitchFamily="34" charset="0"/>
              <a:buChar char="•"/>
            </a:pPr>
            <a:r>
              <a:rPr lang="en-GB" baseline="0"/>
              <a:t>Important that the delegates identify that Sharon wants the procedure changed, not action against Dave. </a:t>
            </a:r>
          </a:p>
          <a:p>
            <a:pPr marL="171450" indent="-171450">
              <a:buFont typeface="Arial" panose="020B0604020202020204" pitchFamily="34" charset="0"/>
              <a:buChar char="•"/>
            </a:pPr>
            <a:endParaRPr lang="en-GB" baseline="0"/>
          </a:p>
          <a:p>
            <a:pPr marL="0" indent="0">
              <a:buFont typeface="Arial" panose="020B0604020202020204" pitchFamily="34" charset="0"/>
              <a:buNone/>
            </a:pPr>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83</a:t>
            </a:fld>
            <a:endParaRPr lang="en-US"/>
          </a:p>
        </p:txBody>
      </p:sp>
    </p:spTree>
    <p:extLst>
      <p:ext uri="{BB962C8B-B14F-4D97-AF65-F5344CB8AC3E}">
        <p14:creationId xmlns:p14="http://schemas.microsoft.com/office/powerpoint/2010/main" val="27934905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Go through the real life outcome</a:t>
            </a:r>
          </a:p>
        </p:txBody>
      </p:sp>
      <p:sp>
        <p:nvSpPr>
          <p:cNvPr id="4" name="Slide Number Placeholder 3"/>
          <p:cNvSpPr>
            <a:spLocks noGrp="1"/>
          </p:cNvSpPr>
          <p:nvPr>
            <p:ph type="sldNum" sz="quarter" idx="10"/>
          </p:nvPr>
        </p:nvSpPr>
        <p:spPr/>
        <p:txBody>
          <a:bodyPr/>
          <a:lstStyle/>
          <a:p>
            <a:fld id="{C16B0746-24FF-0B4F-A25A-E2B460B25A57}" type="slidenum">
              <a:rPr lang="en-US" smtClean="0"/>
              <a:t>84</a:t>
            </a:fld>
            <a:endParaRPr lang="en-US"/>
          </a:p>
        </p:txBody>
      </p:sp>
    </p:spTree>
    <p:extLst>
      <p:ext uri="{BB962C8B-B14F-4D97-AF65-F5344CB8AC3E}">
        <p14:creationId xmlns:p14="http://schemas.microsoft.com/office/powerpoint/2010/main" val="8185943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Go over</a:t>
            </a:r>
            <a:r>
              <a:rPr lang="en-GB" baseline="0"/>
              <a:t> possible problems with internet use. More details in the workbooks for delegates but do’s and don’ts include;</a:t>
            </a:r>
          </a:p>
          <a:p>
            <a:endParaRPr lang="en-GB" baseline="0"/>
          </a:p>
          <a:p>
            <a:r>
              <a:rPr lang="en-GB"/>
              <a:t>Do: </a:t>
            </a:r>
          </a:p>
          <a:p>
            <a:r>
              <a:rPr lang="en-GB"/>
              <a:t>•	find out if your employer has a policy on acceptable use  </a:t>
            </a:r>
          </a:p>
          <a:p>
            <a:r>
              <a:rPr lang="en-GB"/>
              <a:t>•	familiarise yourself with the policy  </a:t>
            </a:r>
          </a:p>
          <a:p>
            <a:r>
              <a:rPr lang="en-GB"/>
              <a:t>•	encourage your Prospect/Bectu representative to  negotiate a policy if one does not exist  </a:t>
            </a:r>
          </a:p>
          <a:p>
            <a:r>
              <a:rPr lang="en-GB"/>
              <a:t>•	ensure that you stay within the terms of the policy  </a:t>
            </a:r>
          </a:p>
          <a:p>
            <a:r>
              <a:rPr lang="en-GB"/>
              <a:t>•	respect other colleagues at work  </a:t>
            </a:r>
          </a:p>
          <a:p>
            <a:r>
              <a:rPr lang="en-GB"/>
              <a:t>•	remember that emails and internet access  can be traced  </a:t>
            </a:r>
          </a:p>
          <a:p>
            <a:r>
              <a:rPr lang="en-GB"/>
              <a:t>•	remember that social media sites are public so anything you write may be brought to the employer’s attention  </a:t>
            </a:r>
          </a:p>
          <a:p>
            <a:r>
              <a:rPr lang="en-GB"/>
              <a:t>•	remember that posting on social media, even in a personal capacity, may lead to disciplinary action against you.  </a:t>
            </a:r>
          </a:p>
          <a:p>
            <a:r>
              <a:rPr lang="en-GB"/>
              <a:t>Don’t: </a:t>
            </a:r>
          </a:p>
          <a:p>
            <a:r>
              <a:rPr lang="en-GB"/>
              <a:t>•	use email or internet facilities for personal use if this is not allowed  </a:t>
            </a:r>
          </a:p>
          <a:p>
            <a:r>
              <a:rPr lang="en-GB"/>
              <a:t>•	use the facilities excessively for personal use  </a:t>
            </a:r>
          </a:p>
          <a:p>
            <a:r>
              <a:rPr lang="en-GB"/>
              <a:t>•	access pornographic or offensive materials  </a:t>
            </a:r>
          </a:p>
          <a:p>
            <a:r>
              <a:rPr lang="en-GB"/>
              <a:t>•	send or forward offensive or harassing  messages  </a:t>
            </a:r>
          </a:p>
          <a:p>
            <a:r>
              <a:rPr lang="en-GB"/>
              <a:t>•	load unauthorised software  </a:t>
            </a:r>
          </a:p>
          <a:p>
            <a:r>
              <a:rPr lang="en-GB"/>
              <a:t>•	access parts of the computer to which you do not have official access.  </a:t>
            </a:r>
          </a:p>
          <a:p>
            <a:r>
              <a:rPr lang="en-GB"/>
              <a:t>	Extract from the Prospect/Bectu guide on E-mail </a:t>
            </a:r>
            <a:r>
              <a:rPr lang="en-GB" err="1"/>
              <a:t>amd</a:t>
            </a:r>
            <a:r>
              <a:rPr lang="en-GB"/>
              <a:t> the internet at work</a:t>
            </a:r>
          </a:p>
          <a:p>
            <a:endParaRPr lang="en-GB"/>
          </a:p>
          <a:p>
            <a:r>
              <a:rPr lang="en-GB"/>
              <a:t>Tea break</a:t>
            </a:r>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85</a:t>
            </a:fld>
            <a:endParaRPr lang="en-US"/>
          </a:p>
        </p:txBody>
      </p:sp>
    </p:spTree>
    <p:extLst>
      <p:ext uri="{BB962C8B-B14F-4D97-AF65-F5344CB8AC3E}">
        <p14:creationId xmlns:p14="http://schemas.microsoft.com/office/powerpoint/2010/main" val="5980977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15 minutes for activity </a:t>
            </a:r>
          </a:p>
          <a:p>
            <a:r>
              <a:rPr lang="en-US"/>
              <a:t>5 – 10 minutes for feedback</a:t>
            </a:r>
          </a:p>
          <a:p>
            <a:endParaRPr lang="en-US"/>
          </a:p>
          <a:p>
            <a:r>
              <a:rPr lang="en-US"/>
              <a:t>Delegates to go over most valid points</a:t>
            </a:r>
            <a:r>
              <a:rPr lang="en-US" baseline="0"/>
              <a:t> to be raised. </a:t>
            </a:r>
          </a:p>
          <a:p>
            <a:endParaRPr lang="en-US" baseline="0"/>
          </a:p>
          <a:p>
            <a:r>
              <a:rPr lang="en-US" baseline="0"/>
              <a:t>Include; </a:t>
            </a:r>
          </a:p>
          <a:p>
            <a:r>
              <a:rPr lang="en-US" baseline="0"/>
              <a:t>Following on from company’s own policy </a:t>
            </a:r>
          </a:p>
          <a:p>
            <a:r>
              <a:rPr lang="en-US" baseline="0"/>
              <a:t>Initial contact with line manager (not formal)</a:t>
            </a:r>
          </a:p>
          <a:p>
            <a:r>
              <a:rPr lang="en-US" baseline="0"/>
              <a:t>Larger client base/off site meetings</a:t>
            </a:r>
          </a:p>
          <a:p>
            <a:r>
              <a:rPr lang="en-US" baseline="0"/>
              <a:t>Travel time impact on working day/ time efficient to travel direct to meetings</a:t>
            </a:r>
          </a:p>
          <a:p>
            <a:r>
              <a:rPr lang="en-US" baseline="0"/>
              <a:t>Reasonable request and compromise to work a day a week in the office to follow up on leads and collect updated materials. </a:t>
            </a:r>
          </a:p>
          <a:p>
            <a:r>
              <a:rPr lang="en-US"/>
              <a:t>Trial period solution</a:t>
            </a:r>
          </a:p>
          <a:p>
            <a:r>
              <a:rPr lang="en-US" baseline="0"/>
              <a:t>Cover the office as needed. </a:t>
            </a:r>
          </a:p>
          <a:p>
            <a:r>
              <a:rPr lang="en-US" baseline="0"/>
              <a:t>Go over feedback</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86</a:t>
            </a:fld>
            <a:endParaRPr lang="en-US"/>
          </a:p>
        </p:txBody>
      </p:sp>
    </p:spTree>
    <p:extLst>
      <p:ext uri="{BB962C8B-B14F-4D97-AF65-F5344CB8AC3E}">
        <p14:creationId xmlns:p14="http://schemas.microsoft.com/office/powerpoint/2010/main" val="3480697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400" b="1" i="0">
                <a:solidFill>
                  <a:srgbClr val="000000"/>
                </a:solidFill>
                <a:effectLst/>
                <a:latin typeface="Arial" panose="020B0604020202020204" pitchFamily="34" charset="0"/>
              </a:rPr>
              <a:t>Code of practice for Prospect and Bectu representatives</a:t>
            </a:r>
          </a:p>
          <a:p>
            <a:pPr algn="l" rtl="0" fontAlgn="base"/>
            <a:r>
              <a:rPr lang="en-GB" sz="1400" b="1" i="0">
                <a:solidFill>
                  <a:srgbClr val="000000"/>
                </a:solidFill>
                <a:effectLst/>
                <a:latin typeface="Arial" panose="020B0604020202020204" pitchFamily="34" charset="0"/>
              </a:rPr>
              <a:t> </a:t>
            </a:r>
          </a:p>
          <a:p>
            <a:pPr algn="l" rtl="0" fontAlgn="base"/>
            <a:r>
              <a:rPr lang="en-GB" sz="1100" b="0" i="0">
                <a:solidFill>
                  <a:srgbClr val="000000"/>
                </a:solidFill>
                <a:effectLst/>
                <a:latin typeface="Arial" panose="020B0604020202020204" pitchFamily="34" charset="0"/>
              </a:rPr>
              <a:t>In November 2021 a code of practice was created for Prospect and Bectu representatives. It had the aim to: </a:t>
            </a:r>
          </a:p>
          <a:p>
            <a:pPr algn="l" rtl="0" fontAlgn="base">
              <a:buFont typeface="Arial" panose="020B0604020202020204" pitchFamily="34" charset="0"/>
              <a:buChar char="•"/>
            </a:pPr>
            <a:r>
              <a:rPr lang="en-GB" sz="1100" b="0" i="0">
                <a:solidFill>
                  <a:srgbClr val="000000"/>
                </a:solidFill>
                <a:effectLst/>
                <a:latin typeface="Arial" panose="020B0604020202020204" pitchFamily="34" charset="0"/>
              </a:rPr>
              <a:t>Provide you with clarity about your responsibilities to ensure the respect of others. </a:t>
            </a:r>
          </a:p>
          <a:p>
            <a:pPr algn="l" rtl="0" fontAlgn="base">
              <a:buFont typeface="Arial" panose="020B0604020202020204" pitchFamily="34" charset="0"/>
              <a:buChar char="•"/>
            </a:pPr>
            <a:r>
              <a:rPr lang="en-GB" sz="1100" b="0" i="0">
                <a:solidFill>
                  <a:srgbClr val="000000"/>
                </a:solidFill>
                <a:effectLst/>
                <a:latin typeface="Arial" panose="020B0604020202020204" pitchFamily="34" charset="0"/>
              </a:rPr>
              <a:t>Inform you about your rights if you feel you are not being treated with respect. </a:t>
            </a:r>
          </a:p>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8</a:t>
            </a:fld>
            <a:endParaRPr lang="en-US"/>
          </a:p>
        </p:txBody>
      </p:sp>
    </p:spTree>
    <p:extLst>
      <p:ext uri="{BB962C8B-B14F-4D97-AF65-F5344CB8AC3E}">
        <p14:creationId xmlns:p14="http://schemas.microsoft.com/office/powerpoint/2010/main" val="82787492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Highlights how useful the law is and realistic claims achieved through tribunal. </a:t>
            </a:r>
          </a:p>
        </p:txBody>
      </p:sp>
      <p:sp>
        <p:nvSpPr>
          <p:cNvPr id="4" name="Slide Number Placeholder 3"/>
          <p:cNvSpPr>
            <a:spLocks noGrp="1"/>
          </p:cNvSpPr>
          <p:nvPr>
            <p:ph type="sldNum" sz="quarter" idx="10"/>
          </p:nvPr>
        </p:nvSpPr>
        <p:spPr/>
        <p:txBody>
          <a:bodyPr/>
          <a:lstStyle/>
          <a:p>
            <a:fld id="{5A3F4684-F84F-4E44-9D26-CB3898D7E83A}" type="slidenum">
              <a:rPr lang="en-US" smtClean="0"/>
              <a:t>87</a:t>
            </a:fld>
            <a:endParaRPr lang="en-US"/>
          </a:p>
        </p:txBody>
      </p:sp>
    </p:spTree>
    <p:extLst>
      <p:ext uri="{BB962C8B-B14F-4D97-AF65-F5344CB8AC3E}">
        <p14:creationId xmlns:p14="http://schemas.microsoft.com/office/powerpoint/2010/main" val="30649807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88</a:t>
            </a:fld>
            <a:endParaRPr lang="en-US"/>
          </a:p>
        </p:txBody>
      </p:sp>
    </p:spTree>
    <p:extLst>
      <p:ext uri="{BB962C8B-B14F-4D97-AF65-F5344CB8AC3E}">
        <p14:creationId xmlns:p14="http://schemas.microsoft.com/office/powerpoint/2010/main" val="204722527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89</a:t>
            </a:fld>
            <a:endParaRPr lang="en-US"/>
          </a:p>
        </p:txBody>
      </p:sp>
    </p:spTree>
    <p:extLst>
      <p:ext uri="{BB962C8B-B14F-4D97-AF65-F5344CB8AC3E}">
        <p14:creationId xmlns:p14="http://schemas.microsoft.com/office/powerpoint/2010/main" val="223291755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 9 June 2022, the Ministry of Justice published quarterly tribunal statistics for January to March 2022 and annual tribunal statistics for 2021/22. The report explains that employment tribunals transitioned to a new database between March and May 2021. Since then, it has not been possible to gather employment tribunal case data on a consistent basis, and therefore the annual totals for 2021/22 are not available. The jurisdictional breakdown of claims for 2021/22 is subject to further analysis but will be presented when available.</a:t>
            </a:r>
            <a:endParaRPr lang="en-US"/>
          </a:p>
          <a:p>
            <a:endParaRPr lang="en-GB">
              <a:cs typeface="Calibri"/>
            </a:endParaRPr>
          </a:p>
          <a:p>
            <a:r>
              <a:rPr lang="en-GB"/>
              <a:t>In 2019/2020*, employment tribunal applications made were a total 103,984, with only 740 cases awarded compensation. However, this does not include out-of-court settlements.</a:t>
            </a:r>
            <a:endParaRPr lang="en-GB">
              <a:cs typeface="Calibri"/>
            </a:endParaRPr>
          </a:p>
          <a:p>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C16B0746-24FF-0B4F-A25A-E2B460B25A57}" type="slidenum">
              <a:rPr lang="en-US" smtClean="0"/>
              <a:t>90</a:t>
            </a:fld>
            <a:endParaRPr lang="en-US"/>
          </a:p>
        </p:txBody>
      </p:sp>
    </p:spTree>
    <p:extLst>
      <p:ext uri="{BB962C8B-B14F-4D97-AF65-F5344CB8AC3E}">
        <p14:creationId xmlns:p14="http://schemas.microsoft.com/office/powerpoint/2010/main" val="31444362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92</a:t>
            </a:fld>
            <a:endParaRPr lang="en-US"/>
          </a:p>
        </p:txBody>
      </p:sp>
    </p:spTree>
    <p:extLst>
      <p:ext uri="{BB962C8B-B14F-4D97-AF65-F5344CB8AC3E}">
        <p14:creationId xmlns:p14="http://schemas.microsoft.com/office/powerpoint/2010/main" val="10403311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93</a:t>
            </a:fld>
            <a:endParaRPr lang="en-US"/>
          </a:p>
        </p:txBody>
      </p:sp>
    </p:spTree>
    <p:extLst>
      <p:ext uri="{BB962C8B-B14F-4D97-AF65-F5344CB8AC3E}">
        <p14:creationId xmlns:p14="http://schemas.microsoft.com/office/powerpoint/2010/main" val="41870030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15.50 – 16.00</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Go over learning outcomes form the day</a:t>
            </a:r>
            <a:r>
              <a:rPr lang="en-GB" sz="1200" kern="1200" baseline="0">
                <a:solidFill>
                  <a:schemeClr val="tx1"/>
                </a:solidFill>
                <a:effectLst/>
                <a:latin typeface="+mn-lt"/>
                <a:ea typeface="+mn-ea"/>
                <a:cs typeface="+mn-cs"/>
              </a:rPr>
              <a:t> before – all covered? </a:t>
            </a:r>
          </a:p>
          <a:p>
            <a:r>
              <a:rPr lang="en-GB" sz="1200" kern="1200" baseline="0">
                <a:solidFill>
                  <a:schemeClr val="tx1"/>
                </a:solidFill>
                <a:effectLst/>
                <a:latin typeface="+mn-lt"/>
                <a:ea typeface="+mn-ea"/>
                <a:cs typeface="+mn-cs"/>
              </a:rPr>
              <a:t>Useful links going forward and the appendix pages</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Mention about further training on offer (employment law if people wish) </a:t>
            </a:r>
          </a:p>
          <a:p>
            <a:r>
              <a:rPr lang="en-GB" sz="1200" kern="1200">
                <a:solidFill>
                  <a:schemeClr val="tx1"/>
                </a:solidFill>
                <a:effectLst/>
                <a:latin typeface="+mn-lt"/>
                <a:ea typeface="+mn-ea"/>
                <a:cs typeface="+mn-cs"/>
              </a:rPr>
              <a:t>Take a</a:t>
            </a:r>
            <a:r>
              <a:rPr lang="en-GB" sz="1200" kern="1200" baseline="0">
                <a:solidFill>
                  <a:schemeClr val="tx1"/>
                </a:solidFill>
                <a:effectLst/>
                <a:latin typeface="+mn-lt"/>
                <a:ea typeface="+mn-ea"/>
                <a:cs typeface="+mn-cs"/>
              </a:rPr>
              <a:t> case asap to keep the skills up to date and don’t fall into bad habits (or what other case handlers do)</a:t>
            </a:r>
          </a:p>
          <a:p>
            <a:r>
              <a:rPr lang="en-GB" sz="1200" kern="1200" baseline="0">
                <a:solidFill>
                  <a:schemeClr val="tx1"/>
                </a:solidFill>
                <a:effectLst/>
                <a:latin typeface="+mn-lt"/>
                <a:ea typeface="+mn-ea"/>
                <a:cs typeface="+mn-cs"/>
              </a:rPr>
              <a:t>Have confidence in your own abilities and don’t forget the support is there. </a:t>
            </a:r>
          </a:p>
          <a:p>
            <a:endParaRPr lang="en-GB" sz="1200" kern="1200" baseline="0">
              <a:solidFill>
                <a:schemeClr val="tx1"/>
              </a:solidFill>
              <a:effectLst/>
              <a:latin typeface="+mn-lt"/>
              <a:ea typeface="+mn-ea"/>
              <a:cs typeface="+mn-cs"/>
            </a:endParaRPr>
          </a:p>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94</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95</a:t>
            </a:fld>
            <a:endParaRPr lang="en-US"/>
          </a:p>
        </p:txBody>
      </p:sp>
    </p:spTree>
    <p:extLst>
      <p:ext uri="{BB962C8B-B14F-4D97-AF65-F5344CB8AC3E}">
        <p14:creationId xmlns:p14="http://schemas.microsoft.com/office/powerpoint/2010/main" val="424691981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 teams where no polls are set up – use these links/QR codes for the evaluations &amp; EDI</a:t>
            </a:r>
          </a:p>
          <a:p>
            <a:endParaRPr lang="en-GB"/>
          </a:p>
          <a:p>
            <a:r>
              <a:rPr lang="en-GB"/>
              <a:t>If reps click on the link and then they’ll get the option to open the link and this will take them through to the form. </a:t>
            </a:r>
          </a:p>
        </p:txBody>
      </p:sp>
      <p:sp>
        <p:nvSpPr>
          <p:cNvPr id="4" name="Slide Number Placeholder 3"/>
          <p:cNvSpPr>
            <a:spLocks noGrp="1"/>
          </p:cNvSpPr>
          <p:nvPr>
            <p:ph type="sldNum" sz="quarter" idx="5"/>
          </p:nvPr>
        </p:nvSpPr>
        <p:spPr/>
        <p:txBody>
          <a:bodyPr/>
          <a:lstStyle/>
          <a:p>
            <a:fld id="{C16B0746-24FF-0B4F-A25A-E2B460B25A57}" type="slidenum">
              <a:rPr lang="en-US" smtClean="0"/>
              <a:t>96</a:t>
            </a:fld>
            <a:endParaRPr lang="en-US"/>
          </a:p>
        </p:txBody>
      </p:sp>
    </p:spTree>
    <p:extLst>
      <p:ext uri="{BB962C8B-B14F-4D97-AF65-F5344CB8AC3E}">
        <p14:creationId xmlns:p14="http://schemas.microsoft.com/office/powerpoint/2010/main" val="160606534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97</a:t>
            </a:fld>
            <a:endParaRPr lang="en-US"/>
          </a:p>
        </p:txBody>
      </p:sp>
    </p:spTree>
    <p:extLst>
      <p:ext uri="{BB962C8B-B14F-4D97-AF65-F5344CB8AC3E}">
        <p14:creationId xmlns:p14="http://schemas.microsoft.com/office/powerpoint/2010/main" val="1234746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continuation of the reps code of practice as agreed in November 21 by the NEC/Presidential team.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6B0746-24FF-0B4F-A25A-E2B460B25A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7510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84789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4311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4055289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2043290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9" name="Rectangle 8">
            <a:extLst>
              <a:ext uri="{FF2B5EF4-FFF2-40B4-BE49-F238E27FC236}">
                <a16:creationId xmlns:a16="http://schemas.microsoft.com/office/drawing/2014/main" id="{D6CEEA75-7DC7-2A4E-8970-0833B9A1EF3D}"/>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270393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library.prospect.org.uk/download/2020/01375"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library.prospect.org.uk/id/2016/01617"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player.vimeo.com/video/814590446?h=286c2e595e&amp;app_id=122963"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player.vimeo.com/video/408367909?h=9ddd6bd9d7&amp;app_id=122963"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player.vimeo.com/video/420192786?h=dcb9a890d6&amp;app_id=122963"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bbc.com/worklife/article/20210813-are-your-work-messages-as-private-as-you-think"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prospect.org.uk/training-for-reps/"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hyperlink" Target="https://bectu.org.uk/training-for-reps/"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s://forms.office.com/e/5FCnzqRaMj"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forms.office.com/e/ZQmRFJYa6i?origin=lprLink" TargetMode="Externa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95A15A4-F5B0-40ED-89EB-CAFDA7C30DE8}"/>
              </a:ext>
            </a:extLst>
          </p:cNvPr>
          <p:cNvSpPr>
            <a:spLocks noGrp="1"/>
          </p:cNvSpPr>
          <p:nvPr>
            <p:ph type="title"/>
          </p:nvPr>
        </p:nvSpPr>
        <p:spPr>
          <a:xfrm>
            <a:off x="1474788" y="893763"/>
            <a:ext cx="7761287" cy="1654175"/>
          </a:xfrm>
        </p:spPr>
        <p:txBody>
          <a:bodyPr>
            <a:normAutofit/>
          </a:bodyPr>
          <a:lstStyle/>
          <a:p>
            <a:r>
              <a:rPr lang="en-US">
                <a:latin typeface="Arial"/>
                <a:cs typeface="Arial"/>
              </a:rPr>
              <a:t>Union Reps part 2: </a:t>
            </a:r>
            <a:br>
              <a:rPr lang="en-US">
                <a:latin typeface="Arial"/>
                <a:cs typeface="Arial"/>
              </a:rPr>
            </a:br>
            <a:r>
              <a:rPr lang="en-US">
                <a:latin typeface="Arial"/>
                <a:cs typeface="Arial"/>
              </a:rPr>
              <a:t>Handling cases</a:t>
            </a:r>
            <a:br>
              <a:rPr lang="en-US">
                <a:latin typeface="Arial"/>
                <a:cs typeface="Arial"/>
              </a:rPr>
            </a:br>
            <a:r>
              <a:rPr lang="en-US" sz="1400">
                <a:latin typeface="Arial"/>
                <a:cs typeface="Arial"/>
              </a:rPr>
              <a:t>(updated January 2025)</a:t>
            </a:r>
          </a:p>
        </p:txBody>
      </p:sp>
      <p:pic>
        <p:nvPicPr>
          <p:cNvPr id="5" name="Picture 4" descr="Macintosh HD:Users:Martinroberts:Desktop:Prospect reps courses:New part 2 course:Resources:pexels-photo-1089549.jpeg">
            <a:extLst>
              <a:ext uri="{FF2B5EF4-FFF2-40B4-BE49-F238E27FC236}">
                <a16:creationId xmlns:a16="http://schemas.microsoft.com/office/drawing/2014/main" id="{7C22055E-7275-45E8-B9A7-6EB9A50DCE4D}"/>
              </a:ext>
            </a:extLst>
          </p:cNvPr>
          <p:cNvPicPr/>
          <p:nvPr/>
        </p:nvPicPr>
        <p:blipFill rotWithShape="1">
          <a:blip r:embed="rId3">
            <a:extLst>
              <a:ext uri="{28A0092B-C50C-407E-A947-70E740481C1C}">
                <a14:useLocalDpi xmlns:a14="http://schemas.microsoft.com/office/drawing/2010/main" val="0"/>
              </a:ext>
            </a:extLst>
          </a:blip>
          <a:srcRect t="15122"/>
          <a:stretch/>
        </p:blipFill>
        <p:spPr bwMode="auto">
          <a:xfrm>
            <a:off x="1798248" y="2945423"/>
            <a:ext cx="4834466" cy="320958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151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6463" y="1040235"/>
            <a:ext cx="7734650" cy="1275126"/>
          </a:xfrm>
        </p:spPr>
        <p:txBody>
          <a:bodyPr>
            <a:normAutofit/>
          </a:bodyPr>
          <a:lstStyle/>
          <a:p>
            <a:r>
              <a:rPr lang="en-US" sz="4000">
                <a:latin typeface="Arial"/>
                <a:cs typeface="Arial"/>
              </a:rPr>
              <a:t>Prospect/Bectu’s support for the rep</a:t>
            </a:r>
          </a:p>
        </p:txBody>
      </p:sp>
      <p:sp>
        <p:nvSpPr>
          <p:cNvPr id="3" name="TextBox 2"/>
          <p:cNvSpPr txBox="1"/>
          <p:nvPr/>
        </p:nvSpPr>
        <p:spPr>
          <a:xfrm>
            <a:off x="1476462" y="2533475"/>
            <a:ext cx="8623883" cy="2567030"/>
          </a:xfrm>
          <a:prstGeom prst="rect">
            <a:avLst/>
          </a:prstGeom>
          <a:noFill/>
        </p:spPr>
        <p:txBody>
          <a:bodyPr wrap="square" lIns="0" tIns="0" rIns="0" bIns="0" rtlCol="0">
            <a:noAutofit/>
          </a:bodyPr>
          <a:lstStyle/>
          <a:p>
            <a:pPr marL="342900" indent="-342900">
              <a:spcBef>
                <a:spcPts val="900"/>
              </a:spcBef>
              <a:buFont typeface="Arial"/>
              <a:buChar char="•"/>
            </a:pPr>
            <a:r>
              <a:rPr lang="en-GB" sz="2400">
                <a:latin typeface="Arial" panose="020B0604020202020204" pitchFamily="34" charset="0"/>
                <a:cs typeface="Arial" panose="020B0604020202020204" pitchFamily="34" charset="0"/>
              </a:rPr>
              <a:t>The right training</a:t>
            </a:r>
          </a:p>
          <a:p>
            <a:pPr marL="342900" indent="-342900">
              <a:spcBef>
                <a:spcPts val="900"/>
              </a:spcBef>
              <a:buFont typeface="Arial"/>
              <a:buChar char="•"/>
            </a:pPr>
            <a:r>
              <a:rPr lang="en-GB" sz="2400">
                <a:latin typeface="Arial" panose="020B0604020202020204" pitchFamily="34" charset="0"/>
                <a:cs typeface="Arial" panose="020B0604020202020204" pitchFamily="34" charset="0"/>
              </a:rPr>
              <a:t>Relevant and timely information</a:t>
            </a:r>
          </a:p>
          <a:p>
            <a:pPr marL="342900" indent="-342900">
              <a:spcBef>
                <a:spcPts val="900"/>
              </a:spcBef>
              <a:buFont typeface="Arial"/>
              <a:buChar char="•"/>
            </a:pPr>
            <a:r>
              <a:rPr lang="en-GB" sz="2400">
                <a:latin typeface="Arial" panose="020B0604020202020204" pitchFamily="34" charset="0"/>
                <a:cs typeface="Arial" panose="020B0604020202020204" pitchFamily="34" charset="0"/>
              </a:rPr>
              <a:t>Peer-to-peer support</a:t>
            </a:r>
          </a:p>
          <a:p>
            <a:pPr marL="342900" indent="-342900">
              <a:spcBef>
                <a:spcPts val="900"/>
              </a:spcBef>
              <a:buFont typeface="Arial"/>
              <a:buChar char="•"/>
            </a:pPr>
            <a:r>
              <a:rPr lang="en-GB" sz="2400">
                <a:latin typeface="Arial" panose="020B0604020202020204" pitchFamily="34" charset="0"/>
                <a:cs typeface="Arial" panose="020B0604020202020204" pitchFamily="34" charset="0"/>
              </a:rPr>
              <a:t>Policies to protect you</a:t>
            </a:r>
          </a:p>
          <a:p>
            <a:pPr marL="342900" indent="-342900">
              <a:spcBef>
                <a:spcPts val="900"/>
              </a:spcBef>
              <a:buFont typeface="Arial"/>
              <a:buChar char="•"/>
            </a:pPr>
            <a:r>
              <a:rPr lang="en-GB" sz="2400">
                <a:latin typeface="Arial" panose="020B0604020202020204" pitchFamily="34" charset="0"/>
                <a:cs typeface="Arial" panose="020B0604020202020204" pitchFamily="34" charset="0"/>
              </a:rPr>
              <a:t>Professional guidance from Prospect/Bectu officers</a:t>
            </a:r>
          </a:p>
        </p:txBody>
      </p:sp>
      <p:sp>
        <p:nvSpPr>
          <p:cNvPr id="5" name="TextBox 4"/>
          <p:cNvSpPr txBox="1"/>
          <p:nvPr/>
        </p:nvSpPr>
        <p:spPr>
          <a:xfrm>
            <a:off x="915112" y="3505038"/>
            <a:ext cx="10783763" cy="461665"/>
          </a:xfrm>
          <a:prstGeom prst="rect">
            <a:avLst/>
          </a:prstGeom>
          <a:noFill/>
        </p:spPr>
        <p:txBody>
          <a:bodyPr wrap="square" rtlCol="0">
            <a:spAutoFit/>
          </a:bodyPr>
          <a:lstStyle/>
          <a:p>
            <a:r>
              <a:rPr lang="en-US" sz="2400">
                <a:latin typeface="Arial"/>
                <a:cs typeface="Arial"/>
              </a:rPr>
              <a:t> </a:t>
            </a:r>
          </a:p>
        </p:txBody>
      </p:sp>
      <p:sp>
        <p:nvSpPr>
          <p:cNvPr id="6" name="TextBox 5"/>
          <p:cNvSpPr txBox="1"/>
          <p:nvPr/>
        </p:nvSpPr>
        <p:spPr>
          <a:xfrm>
            <a:off x="1476462" y="5108894"/>
            <a:ext cx="7675926" cy="477749"/>
          </a:xfrm>
          <a:prstGeom prst="rect">
            <a:avLst/>
          </a:prstGeom>
          <a:noFill/>
        </p:spPr>
        <p:txBody>
          <a:bodyPr wrap="square" lIns="0" tIns="0" rIns="0" bIns="0" rtlCol="0">
            <a:noAutofit/>
          </a:bodyPr>
          <a:lstStyle/>
          <a:p>
            <a:r>
              <a:rPr lang="en-US" sz="2600" b="1">
                <a:latin typeface="Arial" panose="020B0604020202020204" pitchFamily="34" charset="0"/>
                <a:cs typeface="Arial" panose="020B0604020202020204" pitchFamily="34" charset="0"/>
              </a:rPr>
              <a:t>And a big </a:t>
            </a:r>
            <a:r>
              <a:rPr lang="en-US" sz="2600" b="1">
                <a:solidFill>
                  <a:schemeClr val="accent1"/>
                </a:solidFill>
                <a:latin typeface="Arial" panose="020B0604020202020204" pitchFamily="34" charset="0"/>
                <a:cs typeface="Arial" panose="020B0604020202020204" pitchFamily="34" charset="0"/>
              </a:rPr>
              <a:t>thank you </a:t>
            </a:r>
            <a:r>
              <a:rPr lang="en-US" sz="2600" b="1">
                <a:latin typeface="Arial" panose="020B0604020202020204" pitchFamily="34" charset="0"/>
                <a:cs typeface="Arial" panose="020B0604020202020204" pitchFamily="34" charset="0"/>
              </a:rPr>
              <a:t>for taking on this vital role. </a:t>
            </a:r>
          </a:p>
        </p:txBody>
      </p:sp>
    </p:spTree>
    <p:extLst>
      <p:ext uri="{BB962C8B-B14F-4D97-AF65-F5344CB8AC3E}">
        <p14:creationId xmlns:p14="http://schemas.microsoft.com/office/powerpoint/2010/main" val="373495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6463" y="270356"/>
            <a:ext cx="5964572" cy="1566833"/>
          </a:xfrm>
        </p:spPr>
        <p:txBody>
          <a:bodyPr>
            <a:normAutofit/>
          </a:bodyPr>
          <a:lstStyle/>
          <a:p>
            <a:r>
              <a:rPr lang="en-US" sz="4000">
                <a:latin typeface="Arial"/>
                <a:cs typeface="Arial"/>
              </a:rPr>
              <a:t>The skills &amp; knowledge a rep needs</a:t>
            </a:r>
          </a:p>
        </p:txBody>
      </p:sp>
      <p:sp>
        <p:nvSpPr>
          <p:cNvPr id="3" name="TextBox 2"/>
          <p:cNvSpPr txBox="1"/>
          <p:nvPr/>
        </p:nvSpPr>
        <p:spPr>
          <a:xfrm>
            <a:off x="1476464" y="2038525"/>
            <a:ext cx="2575420" cy="4242187"/>
          </a:xfrm>
          <a:prstGeom prst="rect">
            <a:avLst/>
          </a:prstGeom>
          <a:noFill/>
        </p:spPr>
        <p:txBody>
          <a:bodyPr wrap="square" lIns="0" tIns="0" rIns="0" bIns="0" rtlCol="0">
            <a:noAutofit/>
          </a:bodyPr>
          <a:lstStyle/>
          <a:p>
            <a:pPr>
              <a:spcBef>
                <a:spcPts val="600"/>
              </a:spcBef>
            </a:pPr>
            <a:r>
              <a:rPr lang="en-GB" sz="2800" b="1">
                <a:solidFill>
                  <a:schemeClr val="accent1"/>
                </a:solidFill>
                <a:latin typeface="Arial" panose="020B0604020202020204" pitchFamily="34" charset="0"/>
                <a:cs typeface="Arial" panose="020B0604020202020204" pitchFamily="34" charset="0"/>
              </a:rPr>
              <a:t>Skills</a:t>
            </a:r>
          </a:p>
          <a:p>
            <a:pPr marL="342900" indent="-342900">
              <a:spcBef>
                <a:spcPts val="600"/>
              </a:spcBef>
              <a:buFont typeface="Arial"/>
              <a:buChar char="•"/>
            </a:pPr>
            <a:r>
              <a:rPr lang="en-GB" sz="2400">
                <a:latin typeface="Arial" panose="020B0604020202020204" pitchFamily="34" charset="0"/>
                <a:cs typeface="Arial" panose="020B0604020202020204" pitchFamily="34" charset="0"/>
              </a:rPr>
              <a:t>Listening</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Interviewing</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Note-taking</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Advising</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Report-writing</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Representation</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Negotiation</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Empathy</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Diplomacy</a:t>
            </a:r>
          </a:p>
        </p:txBody>
      </p:sp>
      <p:sp>
        <p:nvSpPr>
          <p:cNvPr id="6" name="TextBox 5"/>
          <p:cNvSpPr txBox="1"/>
          <p:nvPr/>
        </p:nvSpPr>
        <p:spPr>
          <a:xfrm>
            <a:off x="4672669" y="2038525"/>
            <a:ext cx="4219662" cy="3810765"/>
          </a:xfrm>
          <a:prstGeom prst="rect">
            <a:avLst/>
          </a:prstGeom>
          <a:noFill/>
        </p:spPr>
        <p:txBody>
          <a:bodyPr wrap="square" lIns="0" tIns="0" rIns="0" bIns="0" rtlCol="0">
            <a:noAutofit/>
          </a:bodyPr>
          <a:lstStyle/>
          <a:p>
            <a:pPr>
              <a:spcBef>
                <a:spcPts val="600"/>
              </a:spcBef>
            </a:pPr>
            <a:r>
              <a:rPr lang="en-US" sz="2800" b="1">
                <a:solidFill>
                  <a:schemeClr val="accent1"/>
                </a:solidFill>
                <a:latin typeface="Arial" panose="020B0604020202020204" pitchFamily="34" charset="0"/>
                <a:cs typeface="Arial" panose="020B0604020202020204" pitchFamily="34" charset="0"/>
              </a:rPr>
              <a:t>Knowledge</a:t>
            </a:r>
          </a:p>
          <a:p>
            <a:pPr marL="342900" indent="-342900">
              <a:spcBef>
                <a:spcPts val="600"/>
              </a:spcBef>
              <a:buFont typeface="Arial"/>
              <a:buChar char="•"/>
            </a:pPr>
            <a:r>
              <a:rPr lang="en-US" sz="2400">
                <a:latin typeface="Arial" panose="020B0604020202020204" pitchFamily="34" charset="0"/>
                <a:cs typeface="Arial" panose="020B0604020202020204" pitchFamily="34" charset="0"/>
              </a:rPr>
              <a:t>How things get done</a:t>
            </a:r>
            <a:br>
              <a:rPr lang="en-US" sz="2400">
                <a:latin typeface="Arial" panose="020B0604020202020204" pitchFamily="34" charset="0"/>
                <a:cs typeface="Arial" panose="020B0604020202020204" pitchFamily="34" charset="0"/>
              </a:rPr>
            </a:br>
            <a:r>
              <a:rPr lang="en-US" sz="2400">
                <a:latin typeface="Arial" panose="020B0604020202020204" pitchFamily="34" charset="0"/>
                <a:cs typeface="Arial" panose="020B0604020202020204" pitchFamily="34" charset="0"/>
              </a:rPr>
              <a:t>in your workplace</a:t>
            </a:r>
          </a:p>
          <a:p>
            <a:pPr marL="342900" indent="-342900">
              <a:spcBef>
                <a:spcPts val="600"/>
              </a:spcBef>
              <a:buFont typeface="Arial"/>
              <a:buChar char="•"/>
            </a:pPr>
            <a:r>
              <a:rPr lang="en-US" sz="2400">
                <a:latin typeface="Arial" panose="020B0604020202020204" pitchFamily="34" charset="0"/>
                <a:cs typeface="Arial" panose="020B0604020202020204" pitchFamily="34" charset="0"/>
              </a:rPr>
              <a:t>Your employer’s procedures</a:t>
            </a:r>
          </a:p>
          <a:p>
            <a:pPr marL="342900" indent="-342900">
              <a:spcBef>
                <a:spcPts val="600"/>
              </a:spcBef>
              <a:buFont typeface="Arial"/>
              <a:buChar char="•"/>
            </a:pPr>
            <a:r>
              <a:rPr lang="en-US" sz="2400">
                <a:latin typeface="Arial" panose="020B0604020202020204" pitchFamily="34" charset="0"/>
                <a:cs typeface="Arial" panose="020B0604020202020204" pitchFamily="34" charset="0"/>
              </a:rPr>
              <a:t>Prospect/Bectu’s current concerns with your employer</a:t>
            </a:r>
          </a:p>
          <a:p>
            <a:pPr marL="342900" indent="-342900">
              <a:spcBef>
                <a:spcPts val="600"/>
              </a:spcBef>
              <a:buFont typeface="Arial"/>
              <a:buChar char="•"/>
            </a:pPr>
            <a:r>
              <a:rPr lang="en-US" sz="2400">
                <a:latin typeface="Arial" panose="020B0604020202020204" pitchFamily="34" charset="0"/>
                <a:cs typeface="Arial" panose="020B0604020202020204" pitchFamily="34" charset="0"/>
              </a:rPr>
              <a:t>A basic grasp of employment law</a:t>
            </a:r>
          </a:p>
        </p:txBody>
      </p:sp>
    </p:spTree>
    <p:extLst>
      <p:ext uri="{BB962C8B-B14F-4D97-AF65-F5344CB8AC3E}">
        <p14:creationId xmlns:p14="http://schemas.microsoft.com/office/powerpoint/2010/main" val="119153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504361" cy="1277005"/>
          </a:xfrm>
        </p:spPr>
        <p:txBody>
          <a:bodyPr/>
          <a:lstStyle/>
          <a:p>
            <a:r>
              <a:rPr lang="en-US">
                <a:latin typeface="Arial"/>
                <a:cs typeface="Arial"/>
              </a:rPr>
              <a:t>Help for members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3</a:t>
            </a:r>
          </a:p>
        </p:txBody>
      </p:sp>
    </p:spTree>
    <p:extLst>
      <p:ext uri="{BB962C8B-B14F-4D97-AF65-F5344CB8AC3E}">
        <p14:creationId xmlns:p14="http://schemas.microsoft.com/office/powerpoint/2010/main" val="2101179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CCB70F2-0739-9047-A6C9-3442353F1EAE}"/>
              </a:ext>
            </a:extLst>
          </p:cNvPr>
          <p:cNvSpPr txBox="1">
            <a:spLocks/>
          </p:cNvSpPr>
          <p:nvPr/>
        </p:nvSpPr>
        <p:spPr>
          <a:xfrm>
            <a:off x="1505416" y="266136"/>
            <a:ext cx="5622498" cy="1919503"/>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latin typeface="Arial"/>
                <a:cs typeface="Arial"/>
              </a:rPr>
              <a:t>Activity B: How can you help? </a:t>
            </a:r>
            <a:r>
              <a:rPr lang="en-US" sz="4000" b="0">
                <a:latin typeface="Arial"/>
                <a:cs typeface="Arial"/>
              </a:rPr>
              <a:t>Part 1</a:t>
            </a:r>
          </a:p>
        </p:txBody>
      </p:sp>
      <p:sp>
        <p:nvSpPr>
          <p:cNvPr id="8" name="TextBox 7">
            <a:extLst>
              <a:ext uri="{FF2B5EF4-FFF2-40B4-BE49-F238E27FC236}">
                <a16:creationId xmlns:a16="http://schemas.microsoft.com/office/drawing/2014/main" id="{B42B97B3-B532-854F-920D-88617196CB6A}"/>
              </a:ext>
            </a:extLst>
          </p:cNvPr>
          <p:cNvSpPr txBox="1"/>
          <p:nvPr/>
        </p:nvSpPr>
        <p:spPr>
          <a:xfrm>
            <a:off x="1505416" y="2427386"/>
            <a:ext cx="4943510" cy="3731791"/>
          </a:xfrm>
          <a:prstGeom prst="rect">
            <a:avLst/>
          </a:prstGeom>
          <a:noFill/>
        </p:spPr>
        <p:txBody>
          <a:bodyPr wrap="square" lIns="0" tIns="0" rIns="0" bIns="0" rtlCol="0" anchor="t">
            <a:spAutoFit/>
          </a:bodyPr>
          <a:lstStyle/>
          <a:p>
            <a:pPr>
              <a:spcBef>
                <a:spcPts val="900"/>
              </a:spcBef>
            </a:pPr>
            <a:r>
              <a:rPr lang="en-GB" sz="2200">
                <a:latin typeface="Arial"/>
                <a:cs typeface="Arial"/>
              </a:rPr>
              <a:t>In your group, study the information about members seeking help from Prospect/</a:t>
            </a:r>
            <a:r>
              <a:rPr lang="en-GB" sz="2200" err="1">
                <a:latin typeface="Arial"/>
                <a:cs typeface="Arial"/>
              </a:rPr>
              <a:t>Bectu</a:t>
            </a:r>
            <a:r>
              <a:rPr lang="en-GB" sz="2200">
                <a:latin typeface="Arial"/>
                <a:cs typeface="Arial"/>
              </a:rPr>
              <a:t>. Your tutor will tell you which members you need to answer the following questions about:</a:t>
            </a:r>
          </a:p>
          <a:p>
            <a:pPr marL="457200" indent="-457200">
              <a:spcBef>
                <a:spcPts val="900"/>
              </a:spcBef>
              <a:buAutoNum type="arabicPeriod"/>
            </a:pPr>
            <a:r>
              <a:rPr lang="en-GB" sz="2200">
                <a:latin typeface="Arial"/>
                <a:cs typeface="Arial"/>
              </a:rPr>
              <a:t>Would you help the member?</a:t>
            </a:r>
          </a:p>
          <a:p>
            <a:pPr marL="800100" lvl="1" indent="-342900">
              <a:spcBef>
                <a:spcPts val="900"/>
              </a:spcBef>
              <a:buFont typeface="Arial"/>
              <a:buChar char="•"/>
            </a:pPr>
            <a:r>
              <a:rPr lang="en-GB" sz="2200">
                <a:latin typeface="Arial"/>
                <a:cs typeface="Arial"/>
              </a:rPr>
              <a:t>If the answer is “yes”, why and what would your next steps be?</a:t>
            </a:r>
          </a:p>
          <a:p>
            <a:pPr marL="800100" lvl="1" indent="-342900">
              <a:spcBef>
                <a:spcPts val="900"/>
              </a:spcBef>
              <a:buFont typeface="Arial"/>
              <a:buChar char="•"/>
            </a:pPr>
            <a:r>
              <a:rPr lang="en-GB" sz="2200">
                <a:latin typeface="Arial"/>
                <a:cs typeface="Arial"/>
              </a:rPr>
              <a:t>If the answer is “no”, why and what would you tell the member?</a:t>
            </a:r>
          </a:p>
        </p:txBody>
      </p:sp>
      <p:pic>
        <p:nvPicPr>
          <p:cNvPr id="9" name="Picture 8">
            <a:extLst>
              <a:ext uri="{FF2B5EF4-FFF2-40B4-BE49-F238E27FC236}">
                <a16:creationId xmlns:a16="http://schemas.microsoft.com/office/drawing/2014/main" id="{A38EE4B7-AA38-D94B-9CD8-8B3B4A9CDD07}"/>
              </a:ext>
            </a:extLst>
          </p:cNvPr>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731335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CCB70F2-0739-9047-A6C9-3442353F1EAE}"/>
              </a:ext>
            </a:extLst>
          </p:cNvPr>
          <p:cNvSpPr txBox="1">
            <a:spLocks/>
          </p:cNvSpPr>
          <p:nvPr/>
        </p:nvSpPr>
        <p:spPr>
          <a:xfrm>
            <a:off x="1505416" y="266136"/>
            <a:ext cx="5622498" cy="1919503"/>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latin typeface="Arial"/>
                <a:cs typeface="Arial"/>
              </a:rPr>
              <a:t>Activity B: How can you help? </a:t>
            </a:r>
            <a:r>
              <a:rPr lang="en-US" sz="4000" b="0">
                <a:latin typeface="Arial"/>
                <a:cs typeface="Arial"/>
              </a:rPr>
              <a:t>Part 2</a:t>
            </a:r>
          </a:p>
        </p:txBody>
      </p:sp>
      <p:sp>
        <p:nvSpPr>
          <p:cNvPr id="8" name="TextBox 7">
            <a:extLst>
              <a:ext uri="{FF2B5EF4-FFF2-40B4-BE49-F238E27FC236}">
                <a16:creationId xmlns:a16="http://schemas.microsoft.com/office/drawing/2014/main" id="{B42B97B3-B532-854F-920D-88617196CB6A}"/>
              </a:ext>
            </a:extLst>
          </p:cNvPr>
          <p:cNvSpPr txBox="1"/>
          <p:nvPr/>
        </p:nvSpPr>
        <p:spPr>
          <a:xfrm>
            <a:off x="1505416" y="2427386"/>
            <a:ext cx="4943510" cy="3731791"/>
          </a:xfrm>
          <a:prstGeom prst="rect">
            <a:avLst/>
          </a:prstGeom>
          <a:noFill/>
        </p:spPr>
        <p:txBody>
          <a:bodyPr wrap="square" lIns="0" tIns="0" rIns="0" bIns="0" rtlCol="0" anchor="t">
            <a:spAutoFit/>
          </a:bodyPr>
          <a:lstStyle/>
          <a:p>
            <a:pPr>
              <a:spcBef>
                <a:spcPts val="900"/>
              </a:spcBef>
            </a:pPr>
            <a:r>
              <a:rPr lang="en-GB" sz="2200">
                <a:latin typeface="Arial"/>
                <a:cs typeface="Arial"/>
              </a:rPr>
              <a:t>Over the page is some further information about these members. For each of your cases, you should answer the following questions:</a:t>
            </a:r>
          </a:p>
          <a:p>
            <a:pPr>
              <a:spcBef>
                <a:spcPts val="900"/>
              </a:spcBef>
            </a:pPr>
            <a:r>
              <a:rPr lang="en-GB" sz="2200">
                <a:latin typeface="Arial"/>
                <a:cs typeface="Arial"/>
              </a:rPr>
              <a:t>Would you still take the same course of action you decided above?</a:t>
            </a:r>
          </a:p>
          <a:p>
            <a:pPr marL="342900" indent="-342900">
              <a:spcBef>
                <a:spcPts val="900"/>
              </a:spcBef>
              <a:buFont typeface="Arial"/>
              <a:buChar char="•"/>
            </a:pPr>
            <a:r>
              <a:rPr lang="en-GB" sz="2200">
                <a:latin typeface="Arial"/>
                <a:cs typeface="Arial"/>
              </a:rPr>
              <a:t>If so, what made you decide to carry on this way?</a:t>
            </a:r>
          </a:p>
          <a:p>
            <a:pPr marL="342900" indent="-342900">
              <a:spcBef>
                <a:spcPts val="900"/>
              </a:spcBef>
              <a:buFont typeface="Arial"/>
              <a:buChar char="•"/>
            </a:pPr>
            <a:r>
              <a:rPr lang="en-GB" sz="2200">
                <a:latin typeface="Arial"/>
                <a:cs typeface="Arial"/>
              </a:rPr>
              <a:t>If not, what made you change your mind and what would you do now?</a:t>
            </a:r>
          </a:p>
        </p:txBody>
      </p:sp>
      <p:pic>
        <p:nvPicPr>
          <p:cNvPr id="9" name="Picture 8">
            <a:extLst>
              <a:ext uri="{FF2B5EF4-FFF2-40B4-BE49-F238E27FC236}">
                <a16:creationId xmlns:a16="http://schemas.microsoft.com/office/drawing/2014/main" id="{A38EE4B7-AA38-D94B-9CD8-8B3B4A9CDD07}"/>
              </a:ext>
            </a:extLst>
          </p:cNvPr>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728267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504361" cy="1772019"/>
          </a:xfrm>
        </p:spPr>
        <p:txBody>
          <a:bodyPr/>
          <a:lstStyle/>
          <a:p>
            <a:r>
              <a:rPr lang="en-US">
                <a:latin typeface="Arial"/>
                <a:cs typeface="Arial"/>
              </a:rPr>
              <a:t>Handling cases:</a:t>
            </a:r>
            <a:br>
              <a:rPr lang="en-US">
                <a:latin typeface="Arial"/>
                <a:cs typeface="Arial"/>
              </a:rPr>
            </a:br>
            <a:r>
              <a:rPr lang="en-US">
                <a:latin typeface="Arial"/>
                <a:cs typeface="Arial"/>
              </a:rPr>
              <a:t>the basics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4</a:t>
            </a:r>
          </a:p>
        </p:txBody>
      </p:sp>
    </p:spTree>
    <p:extLst>
      <p:ext uri="{BB962C8B-B14F-4D97-AF65-F5344CB8AC3E}">
        <p14:creationId xmlns:p14="http://schemas.microsoft.com/office/powerpoint/2010/main" val="3599158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842" y="1083434"/>
            <a:ext cx="6336065" cy="784930"/>
          </a:xfrm>
        </p:spPr>
        <p:txBody>
          <a:bodyPr/>
          <a:lstStyle/>
          <a:p>
            <a:r>
              <a:rPr lang="en-US" sz="4000">
                <a:latin typeface="Arial"/>
                <a:cs typeface="Arial"/>
              </a:rPr>
              <a:t>The initial request</a:t>
            </a:r>
          </a:p>
        </p:txBody>
      </p:sp>
      <p:sp>
        <p:nvSpPr>
          <p:cNvPr id="5" name="TextBox 4"/>
          <p:cNvSpPr txBox="1"/>
          <p:nvPr/>
        </p:nvSpPr>
        <p:spPr>
          <a:xfrm>
            <a:off x="1480842" y="1925908"/>
            <a:ext cx="7169544" cy="2799845"/>
          </a:xfrm>
          <a:prstGeom prst="rect">
            <a:avLst/>
          </a:prstGeom>
          <a:noFill/>
        </p:spPr>
        <p:txBody>
          <a:bodyPr wrap="square" lIns="0" tIns="0" rIns="0" bIns="0" rtlCol="0">
            <a:noAutofit/>
          </a:bodyPr>
          <a:lstStyle/>
          <a:p>
            <a:pPr marL="342900" indent="-342900">
              <a:buFont typeface="Arial"/>
              <a:buChar char="•"/>
            </a:pPr>
            <a:r>
              <a:rPr lang="en-GB" sz="2400">
                <a:latin typeface="Arial" panose="020B0604020202020204" pitchFamily="34" charset="0"/>
                <a:cs typeface="Arial" panose="020B0604020202020204" pitchFamily="34" charset="0"/>
              </a:rPr>
              <a:t>Is the person asking for help a </a:t>
            </a:r>
            <a:r>
              <a:rPr lang="en-GB" sz="2400" b="1">
                <a:latin typeface="Arial" panose="020B0604020202020204" pitchFamily="34" charset="0"/>
                <a:cs typeface="Arial" panose="020B0604020202020204" pitchFamily="34" charset="0"/>
              </a:rPr>
              <a:t>member</a:t>
            </a:r>
            <a:r>
              <a:rPr lang="en-GB" sz="2400">
                <a:latin typeface="Arial" panose="020B0604020202020204" pitchFamily="34" charset="0"/>
                <a:cs typeface="Arial" panose="020B0604020202020204" pitchFamily="34" charset="0"/>
              </a:rPr>
              <a:t>?</a:t>
            </a:r>
          </a:p>
          <a:p>
            <a:pPr marL="342900" indent="-342900">
              <a:buFont typeface="Arial"/>
              <a:buChar char="•"/>
            </a:pPr>
            <a:r>
              <a:rPr lang="en-GB" sz="2400">
                <a:latin typeface="Arial" panose="020B0604020202020204" pitchFamily="34" charset="0"/>
                <a:cs typeface="Arial" panose="020B0604020202020204" pitchFamily="34" charset="0"/>
              </a:rPr>
              <a:t>Prospect/Bectu has no obligations to non-members</a:t>
            </a:r>
          </a:p>
          <a:p>
            <a:pPr marL="342900" indent="-342900">
              <a:buFont typeface="Arial"/>
              <a:buChar char="•"/>
            </a:pPr>
            <a:r>
              <a:rPr lang="en-GB" sz="2400">
                <a:latin typeface="Arial" panose="020B0604020202020204" pitchFamily="34" charset="0"/>
                <a:cs typeface="Arial" panose="020B0604020202020204" pitchFamily="34" charset="0"/>
              </a:rPr>
              <a:t>Prospect/Bectu will not deal with pre-existing issues</a:t>
            </a:r>
          </a:p>
          <a:p>
            <a:pPr marL="342900" indent="-342900">
              <a:spcBef>
                <a:spcPts val="900"/>
              </a:spcBef>
              <a:buFont typeface="Arial"/>
              <a:buChar char="•"/>
            </a:pPr>
            <a:r>
              <a:rPr lang="en-GB" sz="2400">
                <a:latin typeface="Arial" panose="020B0604020202020204" pitchFamily="34" charset="0"/>
                <a:cs typeface="Arial" panose="020B0604020202020204" pitchFamily="34" charset="0"/>
              </a:rPr>
              <a:t>Is there another Prospect/Bectu member involved?</a:t>
            </a:r>
          </a:p>
          <a:p>
            <a:pPr marL="342900" indent="-342900">
              <a:buFont typeface="Arial"/>
              <a:buChar char="•"/>
            </a:pPr>
            <a:r>
              <a:rPr lang="en-GB" sz="2400">
                <a:latin typeface="Arial" panose="020B0604020202020204" pitchFamily="34" charset="0"/>
                <a:cs typeface="Arial" panose="020B0604020202020204" pitchFamily="34" charset="0"/>
              </a:rPr>
              <a:t>Prospect/Bectu may represent both</a:t>
            </a:r>
          </a:p>
          <a:p>
            <a:pPr marL="342900" indent="-342900">
              <a:buFont typeface="Arial"/>
              <a:buChar char="•"/>
            </a:pPr>
            <a:r>
              <a:rPr lang="en-GB" sz="2400">
                <a:latin typeface="Arial" panose="020B0604020202020204" pitchFamily="34" charset="0"/>
                <a:cs typeface="Arial" panose="020B0604020202020204" pitchFamily="34" charset="0"/>
              </a:rPr>
              <a:t>Separate representation</a:t>
            </a:r>
          </a:p>
          <a:p>
            <a:pPr marL="342900" indent="-342900">
              <a:buFont typeface="Arial"/>
              <a:buChar char="•"/>
            </a:pPr>
            <a:r>
              <a:rPr lang="en-GB" sz="2400">
                <a:latin typeface="Arial" panose="020B0604020202020204" pitchFamily="34" charset="0"/>
                <a:cs typeface="Arial" panose="020B0604020202020204" pitchFamily="34" charset="0"/>
              </a:rPr>
              <a:t>Confidentiality</a:t>
            </a:r>
          </a:p>
        </p:txBody>
      </p:sp>
      <p:sp>
        <p:nvSpPr>
          <p:cNvPr id="3" name="Rectangle 2"/>
          <p:cNvSpPr/>
          <p:nvPr/>
        </p:nvSpPr>
        <p:spPr>
          <a:xfrm>
            <a:off x="1480842" y="5880823"/>
            <a:ext cx="6336064" cy="738664"/>
          </a:xfrm>
          <a:prstGeom prst="rect">
            <a:avLst/>
          </a:prstGeom>
        </p:spPr>
        <p:txBody>
          <a:bodyPr wrap="square" lIns="0" tIns="0" rIns="0" bIns="0">
            <a:spAutoFit/>
          </a:bodyPr>
          <a:lstStyle/>
          <a:p>
            <a:r>
              <a:rPr lang="en-GB" sz="2400">
                <a:latin typeface="Arial" panose="020B0604020202020204" pitchFamily="34" charset="0"/>
                <a:cs typeface="Arial" panose="020B0604020202020204" pitchFamily="34" charset="0"/>
              </a:rPr>
              <a:t>How far has the member taken it already?</a:t>
            </a:r>
          </a:p>
          <a:p>
            <a:pPr lvl="1"/>
            <a:endParaRPr lang="en-GB" sz="24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7" name="Title 1">
            <a:extLst>
              <a:ext uri="{FF2B5EF4-FFF2-40B4-BE49-F238E27FC236}">
                <a16:creationId xmlns:a16="http://schemas.microsoft.com/office/drawing/2014/main" id="{4692823A-78E7-6F46-936A-201C674970E0}"/>
              </a:ext>
            </a:extLst>
          </p:cNvPr>
          <p:cNvSpPr txBox="1">
            <a:spLocks/>
          </p:cNvSpPr>
          <p:nvPr/>
        </p:nvSpPr>
        <p:spPr>
          <a:xfrm>
            <a:off x="1505415" y="266136"/>
            <a:ext cx="2904744" cy="842474"/>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a:latin typeface="Arial"/>
                <a:cs typeface="Arial"/>
              </a:rPr>
              <a:t>Pre-work</a:t>
            </a:r>
          </a:p>
        </p:txBody>
      </p:sp>
    </p:spTree>
    <p:extLst>
      <p:ext uri="{BB962C8B-B14F-4D97-AF65-F5344CB8AC3E}">
        <p14:creationId xmlns:p14="http://schemas.microsoft.com/office/powerpoint/2010/main" val="1504966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5790" y="109654"/>
            <a:ext cx="8838793" cy="1372501"/>
          </a:xfrm>
        </p:spPr>
        <p:txBody>
          <a:bodyPr/>
          <a:lstStyle/>
          <a:p>
            <a:r>
              <a:rPr lang="en-US" sz="4000">
                <a:latin typeface="Arial"/>
                <a:cs typeface="Arial"/>
              </a:rPr>
              <a:t>Establish the facts</a:t>
            </a:r>
          </a:p>
        </p:txBody>
      </p:sp>
      <p:sp>
        <p:nvSpPr>
          <p:cNvPr id="5" name="TextBox 4"/>
          <p:cNvSpPr txBox="1"/>
          <p:nvPr/>
        </p:nvSpPr>
        <p:spPr>
          <a:xfrm>
            <a:off x="695790" y="1639590"/>
            <a:ext cx="7315325" cy="3579773"/>
          </a:xfrm>
          <a:prstGeom prst="rect">
            <a:avLst/>
          </a:prstGeom>
          <a:noFill/>
        </p:spPr>
        <p:txBody>
          <a:bodyPr wrap="square" lIns="0" tIns="0" rIns="0" bIns="0" rtlCol="0">
            <a:noAutofit/>
          </a:bodyPr>
          <a:lstStyle/>
          <a:p>
            <a:r>
              <a:rPr lang="en-GB" sz="2400" b="1">
                <a:latin typeface="Arial" panose="020B0604020202020204" pitchFamily="34" charset="0"/>
                <a:cs typeface="Arial" panose="020B0604020202020204" pitchFamily="34" charset="0"/>
              </a:rPr>
              <a:t>Discuss direct with the member</a:t>
            </a:r>
          </a:p>
          <a:p>
            <a:pPr marL="342900" indent="-342900">
              <a:buFont typeface="Arial"/>
              <a:buChar char="•"/>
            </a:pPr>
            <a:r>
              <a:rPr lang="en-GB" sz="2400">
                <a:latin typeface="Arial" panose="020B0604020202020204" pitchFamily="34" charset="0"/>
                <a:cs typeface="Arial" panose="020B0604020202020204" pitchFamily="34" charset="0"/>
              </a:rPr>
              <a:t>Confidential environment</a:t>
            </a:r>
          </a:p>
          <a:p>
            <a:pPr>
              <a:spcBef>
                <a:spcPts val="900"/>
              </a:spcBef>
            </a:pPr>
            <a:r>
              <a:rPr lang="en-GB" sz="2400" b="1">
                <a:latin typeface="Arial" panose="020B0604020202020204" pitchFamily="34" charset="0"/>
                <a:cs typeface="Arial" panose="020B0604020202020204" pitchFamily="34" charset="0"/>
              </a:rPr>
              <a:t>Get them to provide </a:t>
            </a:r>
            <a:r>
              <a:rPr lang="en-GB" sz="2400" b="1">
                <a:solidFill>
                  <a:schemeClr val="accent1"/>
                </a:solidFill>
                <a:latin typeface="Arial" panose="020B0604020202020204" pitchFamily="34" charset="0"/>
                <a:cs typeface="Arial" panose="020B0604020202020204" pitchFamily="34" charset="0"/>
              </a:rPr>
              <a:t>relevant</a:t>
            </a:r>
            <a:r>
              <a:rPr lang="en-GB" sz="2400" b="1">
                <a:latin typeface="Arial" panose="020B0604020202020204" pitchFamily="34" charset="0"/>
                <a:cs typeface="Arial" panose="020B0604020202020204" pitchFamily="34" charset="0"/>
              </a:rPr>
              <a:t> documents</a:t>
            </a:r>
          </a:p>
          <a:p>
            <a:pPr marL="342900" indent="-342900">
              <a:buFont typeface="Arial"/>
              <a:buChar char="•"/>
            </a:pPr>
            <a:r>
              <a:rPr lang="en-GB" sz="2400">
                <a:latin typeface="Arial" panose="020B0604020202020204" pitchFamily="34" charset="0"/>
                <a:cs typeface="Arial" panose="020B0604020202020204" pitchFamily="34" charset="0"/>
              </a:rPr>
              <a:t>e.g. disciplinary letter, procedures</a:t>
            </a:r>
          </a:p>
          <a:p>
            <a:pPr>
              <a:spcBef>
                <a:spcPts val="900"/>
              </a:spcBef>
            </a:pPr>
            <a:r>
              <a:rPr lang="en-GB" sz="2400" b="1">
                <a:latin typeface="Arial" panose="020B0604020202020204" pitchFamily="34" charset="0"/>
                <a:cs typeface="Arial" panose="020B0604020202020204" pitchFamily="34" charset="0"/>
              </a:rPr>
              <a:t>Get the member to draw up a ‘timeline’</a:t>
            </a:r>
          </a:p>
          <a:p>
            <a:pPr marL="342900" indent="-342900">
              <a:buFont typeface="Arial"/>
              <a:buChar char="•"/>
            </a:pPr>
            <a:r>
              <a:rPr lang="en-GB" sz="2400">
                <a:latin typeface="Arial" panose="020B0604020202020204" pitchFamily="34" charset="0"/>
                <a:cs typeface="Arial" panose="020B0604020202020204" pitchFamily="34" charset="0"/>
              </a:rPr>
              <a:t>Including relevant evidence about events</a:t>
            </a:r>
          </a:p>
          <a:p>
            <a:pPr>
              <a:spcBef>
                <a:spcPts val="900"/>
              </a:spcBef>
            </a:pPr>
            <a:r>
              <a:rPr lang="en-GB" sz="2400" b="1">
                <a:latin typeface="Arial" panose="020B0604020202020204" pitchFamily="34" charset="0"/>
                <a:cs typeface="Arial" panose="020B0604020202020204" pitchFamily="34" charset="0"/>
              </a:rPr>
              <a:t>Establish relevant background</a:t>
            </a:r>
          </a:p>
          <a:p>
            <a:pPr marL="342900" indent="-342900">
              <a:buFont typeface="Arial"/>
              <a:buChar char="•"/>
            </a:pPr>
            <a:r>
              <a:rPr lang="en-GB" sz="2400">
                <a:latin typeface="Arial" panose="020B0604020202020204" pitchFamily="34" charset="0"/>
                <a:cs typeface="Arial" panose="020B0604020202020204" pitchFamily="34" charset="0"/>
              </a:rPr>
              <a:t>e.g. member’s past record</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TextBox 2"/>
          <p:cNvSpPr txBox="1"/>
          <p:nvPr/>
        </p:nvSpPr>
        <p:spPr>
          <a:xfrm>
            <a:off x="192327" y="5326825"/>
            <a:ext cx="9904617" cy="1107996"/>
          </a:xfrm>
          <a:prstGeom prst="rect">
            <a:avLst/>
          </a:prstGeom>
          <a:noFill/>
        </p:spPr>
        <p:txBody>
          <a:bodyPr wrap="square" lIns="0" tIns="0" rIns="0" bIns="0" rtlCol="0" anchor="t">
            <a:spAutoFit/>
          </a:bodyPr>
          <a:lstStyle/>
          <a:p>
            <a:r>
              <a:rPr lang="en-US" sz="2400" i="1">
                <a:latin typeface="Arial"/>
                <a:cs typeface="Arial"/>
              </a:rPr>
              <a:t>It is best to use the personal case pro-forma included in the workbook</a:t>
            </a:r>
          </a:p>
          <a:p>
            <a:r>
              <a:rPr lang="en-US" sz="2400">
                <a:ea typeface="+mn-lt"/>
                <a:cs typeface="+mn-lt"/>
                <a:hlinkClick r:id="rId3"/>
              </a:rPr>
              <a:t>https://library.prospect.org.uk/download/2020/01375</a:t>
            </a:r>
            <a:endParaRPr lang="en-US">
              <a:ea typeface="+mn-lt"/>
              <a:cs typeface="+mn-lt"/>
            </a:endParaRPr>
          </a:p>
          <a:p>
            <a:endParaRPr lang="en-US" sz="2400"/>
          </a:p>
        </p:txBody>
      </p:sp>
    </p:spTree>
    <p:extLst>
      <p:ext uri="{BB962C8B-B14F-4D97-AF65-F5344CB8AC3E}">
        <p14:creationId xmlns:p14="http://schemas.microsoft.com/office/powerpoint/2010/main" val="1461224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485523"/>
            <a:ext cx="9064955" cy="1058828"/>
          </a:xfrm>
        </p:spPr>
        <p:txBody>
          <a:bodyPr/>
          <a:lstStyle/>
          <a:p>
            <a:r>
              <a:rPr lang="en-GB" sz="4000">
                <a:latin typeface="Arial"/>
                <a:cs typeface="Arial"/>
              </a:rPr>
              <a:t>Key decisions</a:t>
            </a:r>
            <a:endParaRPr lang="en-US" sz="4000">
              <a:latin typeface="Arial"/>
              <a:cs typeface="Arial"/>
            </a:endParaRPr>
          </a:p>
        </p:txBody>
      </p:sp>
      <p:sp>
        <p:nvSpPr>
          <p:cNvPr id="5" name="TextBox 4"/>
          <p:cNvSpPr txBox="1"/>
          <p:nvPr/>
        </p:nvSpPr>
        <p:spPr>
          <a:xfrm>
            <a:off x="1505415" y="1828800"/>
            <a:ext cx="8326408" cy="5347861"/>
          </a:xfrm>
          <a:prstGeom prst="rect">
            <a:avLst/>
          </a:prstGeom>
          <a:noFill/>
        </p:spPr>
        <p:txBody>
          <a:bodyPr wrap="square" lIns="0" tIns="0" rIns="0" bIns="0" rtlCol="0">
            <a:noAutofit/>
          </a:bodyPr>
          <a:lstStyle/>
          <a:p>
            <a:r>
              <a:rPr lang="en-GB" sz="2200" b="1">
                <a:latin typeface="Arial" panose="020B0604020202020204" pitchFamily="34" charset="0"/>
                <a:cs typeface="Arial" panose="020B0604020202020204" pitchFamily="34" charset="0"/>
              </a:rPr>
              <a:t>Is there a formal process involved?</a:t>
            </a:r>
          </a:p>
          <a:p>
            <a:pPr marL="342900" indent="-342900">
              <a:buFont typeface="Arial"/>
              <a:buChar char="•"/>
            </a:pPr>
            <a:r>
              <a:rPr lang="en-GB" sz="2200">
                <a:latin typeface="Arial" panose="020B0604020202020204" pitchFamily="34" charset="0"/>
                <a:cs typeface="Arial" panose="020B0604020202020204" pitchFamily="34" charset="0"/>
              </a:rPr>
              <a:t>Has it started? If so, refer to procedure and check deadlines</a:t>
            </a:r>
          </a:p>
          <a:p>
            <a:pPr>
              <a:spcBef>
                <a:spcPts val="900"/>
              </a:spcBef>
            </a:pPr>
            <a:r>
              <a:rPr lang="en-GB" sz="2200" b="1">
                <a:latin typeface="Arial" panose="020B0604020202020204" pitchFamily="34" charset="0"/>
                <a:cs typeface="Arial" panose="020B0604020202020204" pitchFamily="34" charset="0"/>
              </a:rPr>
              <a:t>Is there a potential legal issue?</a:t>
            </a:r>
          </a:p>
          <a:p>
            <a:pPr marL="342900" indent="-342900">
              <a:buFont typeface="Arial"/>
              <a:buChar char="•"/>
            </a:pPr>
            <a:r>
              <a:rPr lang="en-GB" sz="2200">
                <a:latin typeface="Arial" panose="020B0604020202020204" pitchFamily="34" charset="0"/>
                <a:cs typeface="Arial" panose="020B0604020202020204" pitchFamily="34" charset="0"/>
              </a:rPr>
              <a:t>Do you expect to be able to resolve internally? </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If not, or if you don’t know, check with your </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full-time officer about ET deadlines</a:t>
            </a:r>
          </a:p>
          <a:p>
            <a:pPr>
              <a:spcBef>
                <a:spcPts val="900"/>
              </a:spcBef>
            </a:pPr>
            <a:r>
              <a:rPr lang="en-GB" sz="2200" b="1">
                <a:latin typeface="Arial" panose="020B0604020202020204" pitchFamily="34" charset="0"/>
                <a:cs typeface="Arial" panose="020B0604020202020204" pitchFamily="34" charset="0"/>
              </a:rPr>
              <a:t>Is there a potential collective issue?</a:t>
            </a:r>
          </a:p>
          <a:p>
            <a:pPr marL="342900" indent="-342900">
              <a:buFont typeface="Arial"/>
              <a:buChar char="•"/>
            </a:pPr>
            <a:r>
              <a:rPr lang="en-GB" sz="2200">
                <a:latin typeface="Arial" panose="020B0604020202020204" pitchFamily="34" charset="0"/>
                <a:cs typeface="Arial" panose="020B0604020202020204" pitchFamily="34" charset="0"/>
              </a:rPr>
              <a:t>Some issues might be possible to deal with through negotiation</a:t>
            </a:r>
          </a:p>
          <a:p>
            <a:pPr>
              <a:spcBef>
                <a:spcPts val="900"/>
              </a:spcBef>
            </a:pPr>
            <a:r>
              <a:rPr lang="en-GB" sz="2200">
                <a:latin typeface="Arial" panose="020B0604020202020204" pitchFamily="34" charset="0"/>
                <a:cs typeface="Arial" panose="020B0604020202020204" pitchFamily="34" charset="0"/>
              </a:rPr>
              <a:t>It may be something that Prospect/Bectu offer as part </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of their member benefits</a:t>
            </a:r>
          </a:p>
          <a:p>
            <a:pPr>
              <a:spcBef>
                <a:spcPts val="900"/>
              </a:spcBef>
            </a:pPr>
            <a:r>
              <a:rPr lang="en-GB" sz="2200" i="1">
                <a:latin typeface="Arial" panose="020B0604020202020204" pitchFamily="34" charset="0"/>
                <a:cs typeface="Arial" panose="020B0604020202020204" pitchFamily="34" charset="0"/>
              </a:rPr>
              <a:t>If in doubt – check with another rep or an officer</a:t>
            </a:r>
          </a:p>
          <a:p>
            <a:endParaRPr lang="en-GB" sz="22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03170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792510"/>
            <a:ext cx="5979718" cy="704517"/>
          </a:xfrm>
        </p:spPr>
        <p:txBody>
          <a:bodyPr/>
          <a:lstStyle/>
          <a:p>
            <a:r>
              <a:rPr lang="en-GB" sz="4000">
                <a:latin typeface="Arial"/>
                <a:cs typeface="Arial"/>
              </a:rPr>
              <a:t>Identify the issue?</a:t>
            </a:r>
            <a:endParaRPr lang="en-US" sz="4000">
              <a:latin typeface="Arial"/>
              <a:cs typeface="Arial"/>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TextBox 2"/>
          <p:cNvSpPr txBox="1"/>
          <p:nvPr/>
        </p:nvSpPr>
        <p:spPr>
          <a:xfrm>
            <a:off x="1505415" y="5324560"/>
            <a:ext cx="6173927" cy="1015663"/>
          </a:xfrm>
          <a:prstGeom prst="rect">
            <a:avLst/>
          </a:prstGeom>
          <a:noFill/>
        </p:spPr>
        <p:txBody>
          <a:bodyPr wrap="square" lIns="0" tIns="0" rIns="0" bIns="0" rtlCol="0">
            <a:spAutoFit/>
          </a:bodyPr>
          <a:lstStyle/>
          <a:p>
            <a:r>
              <a:rPr lang="en-GB" sz="2200" b="1">
                <a:latin typeface="Arial" panose="020B0604020202020204" pitchFamily="34" charset="0"/>
                <a:cs typeface="Arial" panose="020B0604020202020204" pitchFamily="34" charset="0"/>
              </a:rPr>
              <a:t>Remember you are there to see fairness is given to the member; procedures are adhered to and the member’s rights are observed</a:t>
            </a:r>
            <a:r>
              <a:rPr lang="en-GB" sz="2200">
                <a:latin typeface="Arial" panose="020B0604020202020204" pitchFamily="34" charset="0"/>
                <a:cs typeface="Arial" panose="020B0604020202020204" pitchFamily="34" charset="0"/>
              </a:rPr>
              <a:t> </a:t>
            </a:r>
            <a:endParaRPr lang="en-US" sz="2200" b="1">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075DC40-7C66-4343-98D1-A1DF8D6C9477}"/>
              </a:ext>
            </a:extLst>
          </p:cNvPr>
          <p:cNvSpPr txBox="1"/>
          <p:nvPr/>
        </p:nvSpPr>
        <p:spPr>
          <a:xfrm>
            <a:off x="1505415" y="1675052"/>
            <a:ext cx="6805105" cy="3584771"/>
          </a:xfrm>
          <a:prstGeom prst="rect">
            <a:avLst/>
          </a:prstGeom>
          <a:noFill/>
        </p:spPr>
        <p:txBody>
          <a:bodyPr wrap="square" lIns="0" tIns="0" rIns="0" bIns="0" rtlCol="0">
            <a:noAutofit/>
          </a:bodyPr>
          <a:lstStyle/>
          <a:p>
            <a:r>
              <a:rPr lang="en-GB" sz="2200" b="1">
                <a:latin typeface="Arial" panose="020B0604020202020204" pitchFamily="34" charset="0"/>
                <a:cs typeface="Arial" panose="020B0604020202020204" pitchFamily="34" charset="0"/>
              </a:rPr>
              <a:t>Grievance cases</a:t>
            </a:r>
          </a:p>
          <a:p>
            <a:pPr marL="342900" indent="-342900">
              <a:buFont typeface="Arial"/>
              <a:buChar char="•"/>
            </a:pPr>
            <a:r>
              <a:rPr lang="en-GB" sz="2200">
                <a:latin typeface="Arial" panose="020B0604020202020204" pitchFamily="34" charset="0"/>
                <a:cs typeface="Arial" panose="020B0604020202020204" pitchFamily="34" charset="0"/>
              </a:rPr>
              <a:t>How successful is it likely to be?</a:t>
            </a:r>
          </a:p>
          <a:p>
            <a:pPr>
              <a:spcBef>
                <a:spcPts val="900"/>
              </a:spcBef>
            </a:pPr>
            <a:r>
              <a:rPr lang="en-GB" sz="2200" b="1">
                <a:latin typeface="Arial" panose="020B0604020202020204" pitchFamily="34" charset="0"/>
                <a:cs typeface="Arial" panose="020B0604020202020204" pitchFamily="34" charset="0"/>
              </a:rPr>
              <a:t>Disciplinary/performance cases</a:t>
            </a:r>
          </a:p>
          <a:p>
            <a:pPr marL="342900" indent="-342900">
              <a:buFont typeface="Arial"/>
              <a:buChar char="•"/>
            </a:pPr>
            <a:r>
              <a:rPr lang="en-GB" sz="2200">
                <a:latin typeface="Arial" panose="020B0604020202020204" pitchFamily="34" charset="0"/>
                <a:cs typeface="Arial" panose="020B0604020202020204" pitchFamily="34" charset="0"/>
              </a:rPr>
              <a:t>Defend or mitigate?</a:t>
            </a:r>
          </a:p>
          <a:p>
            <a:pPr>
              <a:spcBef>
                <a:spcPts val="900"/>
              </a:spcBef>
            </a:pPr>
            <a:r>
              <a:rPr lang="en-GB" sz="2200" b="1">
                <a:latin typeface="Arial" panose="020B0604020202020204" pitchFamily="34" charset="0"/>
                <a:cs typeface="Arial" panose="020B0604020202020204" pitchFamily="34" charset="0"/>
              </a:rPr>
              <a:t>Others e.g. requests for flexible working</a:t>
            </a:r>
          </a:p>
          <a:p>
            <a:pPr marL="342900" indent="-342900">
              <a:buFont typeface="Arial"/>
              <a:buChar char="•"/>
            </a:pPr>
            <a:r>
              <a:rPr lang="en-GB" sz="2200">
                <a:latin typeface="Arial" panose="020B0604020202020204" pitchFamily="34" charset="0"/>
                <a:cs typeface="Arial" panose="020B0604020202020204" pitchFamily="34" charset="0"/>
              </a:rPr>
              <a:t>Is the member’s request practical?</a:t>
            </a:r>
          </a:p>
          <a:p>
            <a:pPr marL="342900" indent="-342900">
              <a:buFont typeface="Arial"/>
              <a:buChar char="•"/>
            </a:pPr>
            <a:r>
              <a:rPr lang="en-GB" sz="2200">
                <a:latin typeface="Arial" panose="020B0604020202020204" pitchFamily="34" charset="0"/>
                <a:cs typeface="Arial" panose="020B0604020202020204" pitchFamily="34" charset="0"/>
              </a:rPr>
              <a:t>What is the employer’s likely response?</a:t>
            </a:r>
          </a:p>
          <a:p>
            <a:pPr marL="342900" indent="-342900">
              <a:buFont typeface="Arial"/>
              <a:buChar char="•"/>
            </a:pPr>
            <a:r>
              <a:rPr lang="en-GB" sz="2200">
                <a:latin typeface="Arial" panose="020B0604020202020204" pitchFamily="34" charset="0"/>
                <a:cs typeface="Arial" panose="020B0604020202020204" pitchFamily="34" charset="0"/>
              </a:rPr>
              <a:t>Could the issue be resolved informally?</a:t>
            </a:r>
          </a:p>
          <a:p>
            <a:pPr marL="342900" indent="-342900">
              <a:buFont typeface="Arial"/>
              <a:buChar char="•"/>
            </a:pPr>
            <a:r>
              <a:rPr lang="en-GB" sz="2200">
                <a:latin typeface="Arial" panose="020B0604020202020204" pitchFamily="34" charset="0"/>
                <a:cs typeface="Arial" panose="020B0604020202020204" pitchFamily="34" charset="0"/>
              </a:rPr>
              <a:t>Did they just want to talk to someone?</a:t>
            </a:r>
          </a:p>
        </p:txBody>
      </p:sp>
    </p:spTree>
    <p:extLst>
      <p:ext uri="{BB962C8B-B14F-4D97-AF65-F5344CB8AC3E}">
        <p14:creationId xmlns:p14="http://schemas.microsoft.com/office/powerpoint/2010/main" val="129051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163902"/>
            <a:ext cx="7463608" cy="1269969"/>
          </a:xfrm>
        </p:spPr>
        <p:txBody>
          <a:bodyPr/>
          <a:lstStyle/>
          <a:p>
            <a:r>
              <a:rPr lang="en-GB" sz="4000">
                <a:latin typeface="Arial" panose="020B0604020202020204" pitchFamily="34" charset="0"/>
                <a:cs typeface="Arial" panose="020B0604020202020204" pitchFamily="34" charset="0"/>
              </a:rPr>
              <a:t>Pre course reading</a:t>
            </a:r>
          </a:p>
        </p:txBody>
      </p:sp>
      <p:sp>
        <p:nvSpPr>
          <p:cNvPr id="3" name="Subtitle 2"/>
          <p:cNvSpPr>
            <a:spLocks noGrp="1"/>
          </p:cNvSpPr>
          <p:nvPr>
            <p:ph type="subTitle" idx="1"/>
          </p:nvPr>
        </p:nvSpPr>
        <p:spPr>
          <a:xfrm>
            <a:off x="1484316" y="2639683"/>
            <a:ext cx="7463608" cy="3142188"/>
          </a:xfrm>
        </p:spPr>
        <p:txBody>
          <a:bodyPr>
            <a:normAutofit/>
          </a:bodyPr>
          <a:lstStyle/>
          <a:p>
            <a:r>
              <a:rPr lang="en-GB" sz="2400">
                <a:latin typeface="Arial" panose="020B0604020202020204" pitchFamily="34" charset="0"/>
                <a:ea typeface="Verdana" panose="020B0604030504040204" pitchFamily="34" charset="0"/>
                <a:cs typeface="Arial" panose="020B0604020202020204" pitchFamily="34" charset="0"/>
              </a:rPr>
              <a:t>Ask the reps to read in preparation, the Interviewing members &amp; Disciplinary and Grievance procedures for Activity E (pages 57-61 in the workbook).</a:t>
            </a:r>
          </a:p>
          <a:p>
            <a:r>
              <a:rPr lang="en-GB" sz="2400">
                <a:latin typeface="Arial" panose="020B0604020202020204" pitchFamily="34" charset="0"/>
                <a:ea typeface="Verdana" panose="020B0604030504040204" pitchFamily="34" charset="0"/>
                <a:cs typeface="Arial" panose="020B0604020202020204" pitchFamily="34" charset="0"/>
              </a:rPr>
              <a:t>If they wish to familiarise themselves with the letter (invitation to disciplinary interview) and the copy of the email evidence to Alex on page 50 and 51 respectively.</a:t>
            </a:r>
          </a:p>
          <a:p>
            <a:r>
              <a:rPr lang="en-GB" sz="2400">
                <a:latin typeface="Arial" panose="020B0604020202020204" pitchFamily="34" charset="0"/>
                <a:ea typeface="Verdana" panose="020B0604030504040204" pitchFamily="34" charset="0"/>
                <a:cs typeface="Arial" panose="020B0604020202020204" pitchFamily="34" charset="0"/>
              </a:rPr>
              <a:t>The tutor will read the letter/email out in the session.</a:t>
            </a:r>
          </a:p>
        </p:txBody>
      </p:sp>
    </p:spTree>
    <p:extLst>
      <p:ext uri="{BB962C8B-B14F-4D97-AF65-F5344CB8AC3E}">
        <p14:creationId xmlns:p14="http://schemas.microsoft.com/office/powerpoint/2010/main" val="356674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578" y="809204"/>
            <a:ext cx="5178903" cy="1448473"/>
          </a:xfrm>
        </p:spPr>
        <p:txBody>
          <a:bodyPr>
            <a:normAutofit/>
          </a:bodyPr>
          <a:lstStyle/>
          <a:p>
            <a:r>
              <a:rPr lang="en-GB"/>
              <a:t>Possible arguments in mitigation</a:t>
            </a:r>
            <a:endParaRPr lang="en-US"/>
          </a:p>
        </p:txBody>
      </p:sp>
      <p:sp>
        <p:nvSpPr>
          <p:cNvPr id="3" name="Content Placeholder 2"/>
          <p:cNvSpPr>
            <a:spLocks noGrp="1"/>
          </p:cNvSpPr>
          <p:nvPr>
            <p:ph idx="1"/>
          </p:nvPr>
        </p:nvSpPr>
        <p:spPr>
          <a:xfrm>
            <a:off x="1545579" y="2468071"/>
            <a:ext cx="7420000" cy="3096558"/>
          </a:xfrm>
        </p:spPr>
        <p:txBody>
          <a:bodyPr>
            <a:normAutofit lnSpcReduction="10000"/>
          </a:bodyPr>
          <a:lstStyle/>
          <a:p>
            <a:pPr lvl="0">
              <a:buClr>
                <a:schemeClr val="tx1"/>
              </a:buClr>
            </a:pPr>
            <a:r>
              <a:rPr lang="en-GB"/>
              <a:t>A previous good employment record</a:t>
            </a:r>
          </a:p>
          <a:p>
            <a:pPr lvl="0">
              <a:buClr>
                <a:schemeClr val="tx1"/>
              </a:buClr>
            </a:pPr>
            <a:r>
              <a:rPr lang="en-GB"/>
              <a:t>Lack of information or training</a:t>
            </a:r>
          </a:p>
          <a:p>
            <a:pPr lvl="0">
              <a:buClr>
                <a:schemeClr val="tx1"/>
              </a:buClr>
            </a:pPr>
            <a:r>
              <a:rPr lang="en-GB"/>
              <a:t>Unclear or unwritten rules</a:t>
            </a:r>
          </a:p>
          <a:p>
            <a:pPr lvl="0">
              <a:buClr>
                <a:schemeClr val="tx1"/>
              </a:buClr>
            </a:pPr>
            <a:r>
              <a:rPr lang="en-GB"/>
              <a:t>Domestic pressures</a:t>
            </a:r>
          </a:p>
          <a:p>
            <a:pPr lvl="0">
              <a:buClr>
                <a:schemeClr val="tx1"/>
              </a:buClr>
            </a:pPr>
            <a:r>
              <a:rPr lang="en-GB"/>
              <a:t>Medical reasons</a:t>
            </a:r>
          </a:p>
          <a:p>
            <a:pPr lvl="0">
              <a:buClr>
                <a:schemeClr val="tx1"/>
              </a:buClr>
            </a:pPr>
            <a:r>
              <a:rPr lang="en-GB"/>
              <a:t>Poor or lack of investigation</a:t>
            </a:r>
          </a:p>
          <a:p>
            <a:endParaRPr lang="en-US"/>
          </a:p>
        </p:txBody>
      </p:sp>
    </p:spTree>
    <p:extLst>
      <p:ext uri="{BB962C8B-B14F-4D97-AF65-F5344CB8AC3E}">
        <p14:creationId xmlns:p14="http://schemas.microsoft.com/office/powerpoint/2010/main" val="1518369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7027" y="264629"/>
            <a:ext cx="8293664" cy="1885523"/>
          </a:xfrm>
        </p:spPr>
        <p:txBody>
          <a:bodyPr/>
          <a:lstStyle/>
          <a:p>
            <a:r>
              <a:rPr lang="en-GB" sz="4000">
                <a:latin typeface="Arial"/>
                <a:cs typeface="Arial"/>
              </a:rPr>
              <a:t>It is all about the policy</a:t>
            </a:r>
            <a:endParaRPr lang="en-US" sz="4000">
              <a:latin typeface="Arial"/>
              <a:cs typeface="Arial"/>
            </a:endParaRPr>
          </a:p>
        </p:txBody>
      </p:sp>
      <p:sp>
        <p:nvSpPr>
          <p:cNvPr id="5" name="TextBox 4"/>
          <p:cNvSpPr txBox="1"/>
          <p:nvPr/>
        </p:nvSpPr>
        <p:spPr>
          <a:xfrm>
            <a:off x="1497027" y="2442467"/>
            <a:ext cx="7444672" cy="677108"/>
          </a:xfrm>
          <a:prstGeom prst="rect">
            <a:avLst/>
          </a:prstGeom>
          <a:noFill/>
        </p:spPr>
        <p:txBody>
          <a:bodyPr wrap="square" lIns="0" tIns="0" rIns="0" bIns="0" rtlCol="0">
            <a:spAutoFit/>
          </a:bodyPr>
          <a:lstStyle/>
          <a:p>
            <a:pPr>
              <a:spcBef>
                <a:spcPts val="900"/>
              </a:spcBef>
            </a:pPr>
            <a:r>
              <a:rPr lang="en-GB" sz="2200">
                <a:latin typeface="Arial" panose="020B0604020202020204" pitchFamily="34" charset="0"/>
                <a:cs typeface="Arial" panose="020B0604020202020204" pitchFamily="34" charset="0"/>
              </a:rPr>
              <a:t>A company may have lots of policy, they clarify how things are done between the employee and the employer.</a:t>
            </a:r>
            <a:endParaRPr lang="en-GB" sz="24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Rectangle 2">
            <a:extLst>
              <a:ext uri="{FF2B5EF4-FFF2-40B4-BE49-F238E27FC236}">
                <a16:creationId xmlns:a16="http://schemas.microsoft.com/office/drawing/2014/main" id="{3E86F698-D45C-7549-A98E-830A2CE36078}"/>
              </a:ext>
            </a:extLst>
          </p:cNvPr>
          <p:cNvSpPr/>
          <p:nvPr/>
        </p:nvSpPr>
        <p:spPr>
          <a:xfrm>
            <a:off x="1497027" y="3316097"/>
            <a:ext cx="3252998" cy="2516623"/>
          </a:xfrm>
          <a:prstGeom prst="rect">
            <a:avLst/>
          </a:prstGeom>
        </p:spPr>
        <p:txBody>
          <a:bodyPr lIns="0" tIns="0" rIns="0" bIns="0">
            <a:noAutofit/>
          </a:bodyPr>
          <a:lstStyle/>
          <a:p>
            <a:pPr marL="342900" indent="-342900">
              <a:spcBef>
                <a:spcPts val="900"/>
              </a:spcBef>
              <a:buFont typeface="Arial"/>
              <a:buChar char="•"/>
            </a:pPr>
            <a:r>
              <a:rPr lang="en-GB" sz="2200">
                <a:latin typeface="Arial" panose="020B0604020202020204" pitchFamily="34" charset="0"/>
                <a:cs typeface="Arial" panose="020B0604020202020204" pitchFamily="34" charset="0"/>
              </a:rPr>
              <a:t>Disciplinary procedure</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Grievance procedure </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Capability procedure</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Misconduct policy</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Sickness Policy</a:t>
            </a:r>
          </a:p>
        </p:txBody>
      </p:sp>
      <p:sp>
        <p:nvSpPr>
          <p:cNvPr id="7" name="Rectangle 6">
            <a:extLst>
              <a:ext uri="{FF2B5EF4-FFF2-40B4-BE49-F238E27FC236}">
                <a16:creationId xmlns:a16="http://schemas.microsoft.com/office/drawing/2014/main" id="{5753503B-6948-564F-841F-28F1B56F2427}"/>
              </a:ext>
            </a:extLst>
          </p:cNvPr>
          <p:cNvSpPr/>
          <p:nvPr/>
        </p:nvSpPr>
        <p:spPr>
          <a:xfrm>
            <a:off x="5138443" y="3316097"/>
            <a:ext cx="4313054" cy="2087745"/>
          </a:xfrm>
          <a:prstGeom prst="rect">
            <a:avLst/>
          </a:prstGeom>
        </p:spPr>
        <p:txBody>
          <a:bodyPr lIns="0" tIns="0" rIns="0" bIns="0">
            <a:noAutofit/>
          </a:bodyPr>
          <a:lstStyle/>
          <a:p>
            <a:pPr marL="342900" indent="-342900">
              <a:spcBef>
                <a:spcPts val="900"/>
              </a:spcBef>
              <a:buFont typeface="Arial"/>
              <a:buChar char="•"/>
            </a:pPr>
            <a:r>
              <a:rPr lang="en-GB" sz="2200">
                <a:latin typeface="Arial" panose="020B0604020202020204" pitchFamily="34" charset="0"/>
                <a:cs typeface="Arial" panose="020B0604020202020204" pitchFamily="34" charset="0"/>
              </a:rPr>
              <a:t>Performance </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management Policy</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Improving conduct policy</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Improving performance policy</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Social media policy</a:t>
            </a:r>
          </a:p>
        </p:txBody>
      </p:sp>
    </p:spTree>
    <p:extLst>
      <p:ext uri="{BB962C8B-B14F-4D97-AF65-F5344CB8AC3E}">
        <p14:creationId xmlns:p14="http://schemas.microsoft.com/office/powerpoint/2010/main" val="261820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7026" y="582627"/>
            <a:ext cx="6044751" cy="886992"/>
          </a:xfrm>
        </p:spPr>
        <p:txBody>
          <a:bodyPr/>
          <a:lstStyle/>
          <a:p>
            <a:r>
              <a:rPr lang="en-GB" sz="4000">
                <a:latin typeface="Arial"/>
                <a:cs typeface="Arial"/>
              </a:rPr>
              <a:t>Next steps</a:t>
            </a:r>
            <a:endParaRPr lang="en-US" sz="4000">
              <a:latin typeface="Arial"/>
              <a:cs typeface="Arial"/>
            </a:endParaRPr>
          </a:p>
        </p:txBody>
      </p:sp>
      <p:sp>
        <p:nvSpPr>
          <p:cNvPr id="5" name="TextBox 4"/>
          <p:cNvSpPr txBox="1"/>
          <p:nvPr/>
        </p:nvSpPr>
        <p:spPr>
          <a:xfrm>
            <a:off x="1440873" y="1469619"/>
            <a:ext cx="6958659" cy="3798659"/>
          </a:xfrm>
          <a:prstGeom prst="rect">
            <a:avLst/>
          </a:prstGeom>
          <a:noFill/>
        </p:spPr>
        <p:txBody>
          <a:bodyPr wrap="square" lIns="0" tIns="0" rIns="0" bIns="0" rtlCol="0">
            <a:noAutofit/>
          </a:bodyPr>
          <a:lstStyle/>
          <a:p>
            <a:r>
              <a:rPr lang="en-GB" sz="2200" b="1">
                <a:latin typeface="Arial" panose="020B0604020202020204" pitchFamily="34" charset="0"/>
                <a:cs typeface="Arial" panose="020B0604020202020204" pitchFamily="34" charset="0"/>
              </a:rPr>
              <a:t>Advise the member of your view</a:t>
            </a:r>
          </a:p>
          <a:p>
            <a:pPr marL="342900" indent="-342900">
              <a:buFont typeface="Arial"/>
              <a:buChar char="•"/>
            </a:pPr>
            <a:r>
              <a:rPr lang="en-GB" sz="2200">
                <a:latin typeface="Arial" panose="020B0604020202020204" pitchFamily="34" charset="0"/>
                <a:cs typeface="Arial" panose="020B0604020202020204" pitchFamily="34" charset="0"/>
              </a:rPr>
              <a:t>What are the merits of the case</a:t>
            </a:r>
          </a:p>
          <a:p>
            <a:pPr marL="342900" indent="-342900">
              <a:buFont typeface="Arial"/>
              <a:buChar char="•"/>
            </a:pPr>
            <a:r>
              <a:rPr lang="en-GB" sz="2200">
                <a:latin typeface="Arial" panose="020B0604020202020204" pitchFamily="34" charset="0"/>
                <a:cs typeface="Arial" panose="020B0604020202020204" pitchFamily="34" charset="0"/>
              </a:rPr>
              <a:t>Assess the potential for success</a:t>
            </a:r>
          </a:p>
          <a:p>
            <a:pPr marL="342900" indent="-342900">
              <a:buFont typeface="Arial"/>
              <a:buChar char="•"/>
            </a:pPr>
            <a:r>
              <a:rPr lang="en-GB" sz="2200">
                <a:latin typeface="Arial" panose="020B0604020202020204" pitchFamily="34" charset="0"/>
                <a:cs typeface="Arial" panose="020B0604020202020204" pitchFamily="34" charset="0"/>
              </a:rPr>
              <a:t>How best to proceed</a:t>
            </a:r>
          </a:p>
          <a:p>
            <a:pPr marL="342900" indent="-342900">
              <a:buFont typeface="Arial"/>
              <a:buChar char="•"/>
            </a:pPr>
            <a:r>
              <a:rPr lang="en-GB" sz="2200">
                <a:latin typeface="Arial" panose="020B0604020202020204" pitchFamily="34" charset="0"/>
                <a:cs typeface="Arial" panose="020B0604020202020204" pitchFamily="34" charset="0"/>
              </a:rPr>
              <a:t>Manage expectation</a:t>
            </a:r>
          </a:p>
          <a:p>
            <a:pPr>
              <a:spcBef>
                <a:spcPts val="900"/>
              </a:spcBef>
            </a:pPr>
            <a:r>
              <a:rPr lang="en-GB" sz="2200" b="1">
                <a:latin typeface="Arial" panose="020B0604020202020204" pitchFamily="34" charset="0"/>
                <a:cs typeface="Arial" panose="020B0604020202020204" pitchFamily="34" charset="0"/>
              </a:rPr>
              <a:t>Informal resolution</a:t>
            </a:r>
          </a:p>
          <a:p>
            <a:pPr marL="342900" indent="-342900">
              <a:buFont typeface="Arial"/>
              <a:buChar char="•"/>
            </a:pPr>
            <a:r>
              <a:rPr lang="en-GB" sz="2200">
                <a:latin typeface="Arial" panose="020B0604020202020204" pitchFamily="34" charset="0"/>
                <a:cs typeface="Arial" panose="020B0604020202020204" pitchFamily="34" charset="0"/>
              </a:rPr>
              <a:t>Identify appropriate channel contacts to discuss</a:t>
            </a:r>
          </a:p>
          <a:p>
            <a:pPr marL="342900" indent="-342900">
              <a:buFont typeface="Arial"/>
              <a:buChar char="•"/>
            </a:pPr>
            <a:r>
              <a:rPr lang="en-GB" sz="2200">
                <a:latin typeface="Arial" panose="020B0604020202020204" pitchFamily="34" charset="0"/>
                <a:cs typeface="Arial" panose="020B0604020202020204" pitchFamily="34" charset="0"/>
              </a:rPr>
              <a:t>Decide who will pursue it</a:t>
            </a:r>
          </a:p>
          <a:p>
            <a:pPr>
              <a:spcBef>
                <a:spcPts val="900"/>
              </a:spcBef>
            </a:pPr>
            <a:r>
              <a:rPr lang="en-GB" sz="2200" b="1">
                <a:latin typeface="Arial" panose="020B0604020202020204" pitchFamily="34" charset="0"/>
                <a:cs typeface="Arial" panose="020B0604020202020204" pitchFamily="34" charset="0"/>
              </a:rPr>
              <a:t>Formal process</a:t>
            </a:r>
          </a:p>
          <a:p>
            <a:pPr marL="342900" indent="-342900">
              <a:buFont typeface="Arial"/>
              <a:buChar char="•"/>
            </a:pPr>
            <a:r>
              <a:rPr lang="en-GB" sz="2200">
                <a:latin typeface="Arial" panose="020B0604020202020204" pitchFamily="34" charset="0"/>
                <a:cs typeface="Arial" panose="020B0604020202020204" pitchFamily="34" charset="0"/>
              </a:rPr>
              <a:t>Identify what stage in the procedure the case is at</a:t>
            </a:r>
          </a:p>
          <a:p>
            <a:pPr marL="342900" indent="-342900">
              <a:buFont typeface="Arial"/>
              <a:buChar char="•"/>
            </a:pPr>
            <a:r>
              <a:rPr lang="en-GB" sz="2200">
                <a:latin typeface="Arial" panose="020B0604020202020204" pitchFamily="34" charset="0"/>
                <a:cs typeface="Arial" panose="020B0604020202020204" pitchFamily="34" charset="0"/>
              </a:rPr>
              <a:t>Prepare relevant documentation</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TextBox 2"/>
          <p:cNvSpPr txBox="1"/>
          <p:nvPr/>
        </p:nvSpPr>
        <p:spPr>
          <a:xfrm>
            <a:off x="1497026" y="5388381"/>
            <a:ext cx="4183582" cy="677108"/>
          </a:xfrm>
          <a:prstGeom prst="rect">
            <a:avLst/>
          </a:prstGeom>
          <a:noFill/>
        </p:spPr>
        <p:txBody>
          <a:bodyPr wrap="square" lIns="0" tIns="0" rIns="0" bIns="0" rtlCol="0">
            <a:spAutoFit/>
          </a:bodyPr>
          <a:lstStyle/>
          <a:p>
            <a:r>
              <a:rPr lang="en-GB" sz="2200" b="1">
                <a:latin typeface="Arial" panose="020B0604020202020204" pitchFamily="34" charset="0"/>
                <a:cs typeface="Arial" panose="020B0604020202020204" pitchFamily="34" charset="0"/>
              </a:rPr>
              <a:t>Remember it is the members’ case not the reps</a:t>
            </a:r>
            <a:endParaRPr lang="en-US" sz="2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335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6599" y="266136"/>
            <a:ext cx="8857609" cy="1656517"/>
          </a:xfrm>
        </p:spPr>
        <p:txBody>
          <a:bodyPr/>
          <a:lstStyle/>
          <a:p>
            <a:r>
              <a:rPr lang="en-GB" sz="4000">
                <a:latin typeface="Arial"/>
                <a:cs typeface="Arial"/>
              </a:rPr>
              <a:t>Watch out for…</a:t>
            </a:r>
            <a:endParaRPr lang="en-US" sz="4000">
              <a:latin typeface="Arial"/>
              <a:cs typeface="Arial"/>
            </a:endParaRPr>
          </a:p>
        </p:txBody>
      </p:sp>
      <p:sp>
        <p:nvSpPr>
          <p:cNvPr id="5" name="TextBox 4"/>
          <p:cNvSpPr txBox="1"/>
          <p:nvPr/>
        </p:nvSpPr>
        <p:spPr>
          <a:xfrm>
            <a:off x="1486599" y="2148840"/>
            <a:ext cx="8610990" cy="3054682"/>
          </a:xfrm>
          <a:prstGeom prst="rect">
            <a:avLst/>
          </a:prstGeom>
          <a:noFill/>
        </p:spPr>
        <p:txBody>
          <a:bodyPr wrap="square" lIns="0" tIns="0" rIns="0" bIns="0" rtlCol="0">
            <a:spAutoFit/>
          </a:bodyPr>
          <a:lstStyle/>
          <a:p>
            <a:r>
              <a:rPr lang="en-GB" sz="2200" b="1">
                <a:latin typeface="Arial" panose="020B0604020202020204" pitchFamily="34" charset="0"/>
                <a:cs typeface="Arial" panose="020B0604020202020204" pitchFamily="34" charset="0"/>
              </a:rPr>
              <a:t>Possible discrimination within the case</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Not always identified as such by the member</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Unlawful if falls within one of the Equality Act ‘protected characteristics’</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Strict timescales for tribunal claims - these are not to be dictated by the employer. Lodge the claim with your officer well before the deadline of 3 months minus 1 day</a:t>
            </a:r>
          </a:p>
          <a:p>
            <a:endParaRPr lang="en-GB" sz="22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TextBox 2"/>
          <p:cNvSpPr txBox="1"/>
          <p:nvPr/>
        </p:nvSpPr>
        <p:spPr>
          <a:xfrm>
            <a:off x="1486599" y="5091155"/>
            <a:ext cx="5375447" cy="1015663"/>
          </a:xfrm>
          <a:prstGeom prst="rect">
            <a:avLst/>
          </a:prstGeom>
          <a:noFill/>
        </p:spPr>
        <p:txBody>
          <a:bodyPr wrap="square" lIns="0" tIns="0" rIns="0" bIns="0" rtlCol="0">
            <a:spAutoFit/>
          </a:bodyPr>
          <a:lstStyle/>
          <a:p>
            <a:r>
              <a:rPr lang="en-GB" sz="2200" b="1">
                <a:latin typeface="Arial" panose="020B0604020202020204" pitchFamily="34" charset="0"/>
                <a:cs typeface="Arial" panose="020B0604020202020204" pitchFamily="34" charset="0"/>
              </a:rPr>
              <a:t>If in doubt, check with other reps within the branch</a:t>
            </a:r>
            <a:r>
              <a:rPr lang="en-GB" sz="2200">
                <a:latin typeface="Arial" panose="020B0604020202020204" pitchFamily="34" charset="0"/>
                <a:cs typeface="Arial" panose="020B0604020202020204" pitchFamily="34" charset="0"/>
              </a:rPr>
              <a:t> </a:t>
            </a:r>
            <a:r>
              <a:rPr lang="en-GB" sz="2200" b="1">
                <a:latin typeface="Arial" panose="020B0604020202020204" pitchFamily="34" charset="0"/>
                <a:cs typeface="Arial" panose="020B0604020202020204" pitchFamily="34" charset="0"/>
              </a:rPr>
              <a:t>or your Prospect/Bectu Officer</a:t>
            </a:r>
            <a:endParaRPr lang="en-US" sz="2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9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842" y="349867"/>
            <a:ext cx="8309849" cy="1159836"/>
          </a:xfrm>
        </p:spPr>
        <p:txBody>
          <a:bodyPr/>
          <a:lstStyle/>
          <a:p>
            <a:r>
              <a:rPr lang="en-GB" sz="4000">
                <a:latin typeface="Arial"/>
                <a:cs typeface="Arial"/>
              </a:rPr>
              <a:t>Putting the case</a:t>
            </a:r>
            <a:endParaRPr lang="en-US" sz="4000">
              <a:latin typeface="Arial"/>
              <a:cs typeface="Arial"/>
            </a:endParaRPr>
          </a:p>
        </p:txBody>
      </p:sp>
      <p:sp>
        <p:nvSpPr>
          <p:cNvPr id="5" name="TextBox 4"/>
          <p:cNvSpPr txBox="1"/>
          <p:nvPr/>
        </p:nvSpPr>
        <p:spPr>
          <a:xfrm>
            <a:off x="1480842" y="1694368"/>
            <a:ext cx="8666570" cy="4186455"/>
          </a:xfrm>
          <a:prstGeom prst="rect">
            <a:avLst/>
          </a:prstGeom>
          <a:noFill/>
        </p:spPr>
        <p:txBody>
          <a:bodyPr wrap="square" lIns="0" tIns="0" rIns="0" bIns="0" rtlCol="0">
            <a:noAutofit/>
          </a:bodyPr>
          <a:lstStyle/>
          <a:p>
            <a:r>
              <a:rPr lang="en-GB" sz="2200" b="1">
                <a:latin typeface="Arial" panose="020B0604020202020204" pitchFamily="34" charset="0"/>
                <a:cs typeface="Arial" panose="020B0604020202020204" pitchFamily="34" charset="0"/>
              </a:rPr>
              <a:t>Agree a hearing date with employer</a:t>
            </a:r>
          </a:p>
          <a:p>
            <a:pPr marL="342900" indent="-342900">
              <a:spcBef>
                <a:spcPts val="400"/>
              </a:spcBef>
              <a:buFont typeface="Arial"/>
              <a:buChar char="•"/>
            </a:pPr>
            <a:r>
              <a:rPr lang="en-GB" sz="2200">
                <a:latin typeface="Arial" panose="020B0604020202020204" pitchFamily="34" charset="0"/>
                <a:cs typeface="Arial" panose="020B0604020202020204" pitchFamily="34" charset="0"/>
              </a:rPr>
              <a:t>The member has to inform the employer you are representing them </a:t>
            </a:r>
          </a:p>
          <a:p>
            <a:pPr marL="342900" indent="-342900">
              <a:spcBef>
                <a:spcPts val="400"/>
              </a:spcBef>
              <a:buFont typeface="Arial"/>
              <a:buChar char="•"/>
            </a:pPr>
            <a:r>
              <a:rPr lang="en-GB" sz="2200">
                <a:latin typeface="Arial" panose="020B0604020202020204" pitchFamily="34" charset="0"/>
                <a:cs typeface="Arial" panose="020B0604020202020204" pitchFamily="34" charset="0"/>
              </a:rPr>
              <a:t>There is usually some flexibility over date and time </a:t>
            </a:r>
          </a:p>
          <a:p>
            <a:pPr marL="342900" indent="-342900">
              <a:spcBef>
                <a:spcPts val="400"/>
              </a:spcBef>
              <a:buFont typeface="Arial"/>
              <a:buChar char="•"/>
            </a:pPr>
            <a:r>
              <a:rPr lang="en-GB" sz="2200">
                <a:latin typeface="Arial" panose="020B0604020202020204" pitchFamily="34" charset="0"/>
                <a:cs typeface="Arial" panose="020B0604020202020204" pitchFamily="34" charset="0"/>
              </a:rPr>
              <a:t>Prepare a written document</a:t>
            </a:r>
          </a:p>
          <a:p>
            <a:pPr marL="342900" indent="-342900">
              <a:spcBef>
                <a:spcPts val="400"/>
              </a:spcBef>
              <a:buFont typeface="Arial"/>
              <a:buChar char="•"/>
            </a:pPr>
            <a:r>
              <a:rPr lang="en-GB" sz="2200">
                <a:latin typeface="Arial" panose="020B0604020202020204" pitchFamily="34" charset="0"/>
                <a:cs typeface="Arial" panose="020B0604020202020204" pitchFamily="34" charset="0"/>
              </a:rPr>
              <a:t>Set out the member’s grievance/defence</a:t>
            </a:r>
          </a:p>
          <a:p>
            <a:pPr marL="342900" indent="-342900">
              <a:spcBef>
                <a:spcPts val="400"/>
              </a:spcBef>
              <a:buFont typeface="Arial"/>
              <a:buChar char="•"/>
            </a:pPr>
            <a:r>
              <a:rPr lang="en-GB" sz="2200">
                <a:latin typeface="Arial" panose="020B0604020202020204" pitchFamily="34" charset="0"/>
                <a:cs typeface="Arial" panose="020B0604020202020204" pitchFamily="34" charset="0"/>
              </a:rPr>
              <a:t>Explain relevance of any documentary evidence</a:t>
            </a:r>
          </a:p>
          <a:p>
            <a:pPr marL="342900" indent="-342900">
              <a:spcBef>
                <a:spcPts val="400"/>
              </a:spcBef>
              <a:buFont typeface="Arial"/>
              <a:buChar char="•"/>
            </a:pPr>
            <a:r>
              <a:rPr lang="en-GB" sz="2200">
                <a:latin typeface="Arial" panose="020B0604020202020204" pitchFamily="34" charset="0"/>
                <a:cs typeface="Arial" panose="020B0604020202020204" pitchFamily="34" charset="0"/>
              </a:rPr>
              <a:t>Put the documents in to the order you are going </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to talk about them</a:t>
            </a:r>
          </a:p>
          <a:p>
            <a:pPr>
              <a:spcBef>
                <a:spcPts val="900"/>
              </a:spcBef>
            </a:pPr>
            <a:r>
              <a:rPr lang="en-GB" sz="2200" b="1">
                <a:latin typeface="Arial" panose="020B0604020202020204" pitchFamily="34" charset="0"/>
                <a:cs typeface="Arial" panose="020B0604020202020204" pitchFamily="34" charset="0"/>
              </a:rPr>
              <a:t>Attend the hearing</a:t>
            </a:r>
          </a:p>
          <a:p>
            <a:pPr marL="342900" indent="-342900">
              <a:spcBef>
                <a:spcPts val="400"/>
              </a:spcBef>
              <a:buFont typeface="Arial"/>
              <a:buChar char="•"/>
            </a:pPr>
            <a:r>
              <a:rPr lang="en-GB" sz="2200">
                <a:latin typeface="Arial" panose="020B0604020202020204" pitchFamily="34" charset="0"/>
                <a:cs typeface="Arial" panose="020B0604020202020204" pitchFamily="34" charset="0"/>
              </a:rPr>
              <a:t>Agree with the member who will put the case</a:t>
            </a:r>
          </a:p>
          <a:p>
            <a:pPr marL="342900" indent="-342900">
              <a:spcBef>
                <a:spcPts val="400"/>
              </a:spcBef>
              <a:buFont typeface="Arial"/>
              <a:buChar char="•"/>
            </a:pPr>
            <a:r>
              <a:rPr lang="en-GB" sz="2200">
                <a:latin typeface="Arial" panose="020B0604020202020204" pitchFamily="34" charset="0"/>
                <a:cs typeface="Arial" panose="020B0604020202020204" pitchFamily="34" charset="0"/>
              </a:rPr>
              <a:t>Make sure they are prepared for questions</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868887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6122898" cy="1653210"/>
          </a:xfrm>
        </p:spPr>
        <p:txBody>
          <a:bodyPr>
            <a:normAutofit/>
          </a:bodyPr>
          <a:lstStyle/>
          <a:p>
            <a:r>
              <a:rPr lang="en-GB"/>
              <a:t>Investigation Meetings – Ground Rules </a:t>
            </a:r>
          </a:p>
        </p:txBody>
      </p:sp>
      <p:sp>
        <p:nvSpPr>
          <p:cNvPr id="3" name="Content Placeholder 2"/>
          <p:cNvSpPr>
            <a:spLocks noGrp="1"/>
          </p:cNvSpPr>
          <p:nvPr>
            <p:ph idx="1"/>
          </p:nvPr>
        </p:nvSpPr>
        <p:spPr>
          <a:xfrm>
            <a:off x="1475523" y="2743200"/>
            <a:ext cx="6901853" cy="3784599"/>
          </a:xfrm>
        </p:spPr>
        <p:txBody>
          <a:bodyPr vert="horz" lIns="0" tIns="0" rIns="0" bIns="0" rtlCol="0" anchor="t">
            <a:normAutofit/>
          </a:bodyPr>
          <a:lstStyle/>
          <a:p>
            <a:pPr>
              <a:buClr>
                <a:schemeClr val="tx1"/>
              </a:buClr>
            </a:pPr>
            <a:r>
              <a:rPr lang="en-GB" sz="2200">
                <a:latin typeface="Arial"/>
                <a:cs typeface="Arial"/>
              </a:rPr>
              <a:t>Employer procedures should make the role of the union rep clear</a:t>
            </a:r>
          </a:p>
          <a:p>
            <a:pPr>
              <a:buClr>
                <a:schemeClr val="tx1"/>
              </a:buClr>
            </a:pPr>
            <a:r>
              <a:rPr lang="en-GB" sz="2200">
                <a:latin typeface="Arial"/>
                <a:cs typeface="Arial"/>
              </a:rPr>
              <a:t>To be allowed to accompany the member (?)</a:t>
            </a:r>
          </a:p>
          <a:p>
            <a:pPr>
              <a:buClr>
                <a:schemeClr val="tx1"/>
              </a:buClr>
            </a:pPr>
            <a:r>
              <a:rPr lang="en-GB" sz="2200">
                <a:latin typeface="Arial"/>
                <a:cs typeface="Arial"/>
              </a:rPr>
              <a:t>To speak on behalf of the member (?)</a:t>
            </a:r>
          </a:p>
          <a:p>
            <a:pPr>
              <a:buClr>
                <a:schemeClr val="tx1"/>
              </a:buClr>
            </a:pPr>
            <a:r>
              <a:rPr lang="en-GB" sz="2200">
                <a:latin typeface="Arial"/>
                <a:cs typeface="Arial"/>
              </a:rPr>
              <a:t>To be able to sum up the members point of view (?)</a:t>
            </a:r>
          </a:p>
          <a:p>
            <a:pPr>
              <a:buClr>
                <a:schemeClr val="tx1"/>
              </a:buClr>
            </a:pPr>
            <a:r>
              <a:rPr lang="en-GB" sz="2200">
                <a:latin typeface="Arial"/>
                <a:cs typeface="Arial"/>
              </a:rPr>
              <a:t>A rep needs to check what their workplace policy allows</a:t>
            </a:r>
          </a:p>
          <a:p>
            <a:pPr>
              <a:buClr>
                <a:schemeClr val="tx1"/>
              </a:buClr>
            </a:pPr>
            <a:r>
              <a:rPr lang="en-GB" sz="2200">
                <a:latin typeface="Arial"/>
                <a:cs typeface="Arial"/>
              </a:rPr>
              <a:t>Attendance via call/skype </a:t>
            </a:r>
          </a:p>
          <a:p>
            <a:pPr>
              <a:buClr>
                <a:schemeClr val="tx1"/>
              </a:buClr>
            </a:pPr>
            <a:endParaRPr lang="en-GB" sz="2200"/>
          </a:p>
        </p:txBody>
      </p:sp>
    </p:spTree>
    <p:extLst>
      <p:ext uri="{BB962C8B-B14F-4D97-AF65-F5344CB8AC3E}">
        <p14:creationId xmlns:p14="http://schemas.microsoft.com/office/powerpoint/2010/main" val="382788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841" y="266136"/>
            <a:ext cx="8863367" cy="1384639"/>
          </a:xfrm>
        </p:spPr>
        <p:txBody>
          <a:bodyPr/>
          <a:lstStyle/>
          <a:p>
            <a:r>
              <a:rPr lang="en-GB" sz="4000">
                <a:latin typeface="Arial"/>
                <a:cs typeface="Arial"/>
              </a:rPr>
              <a:t>Hearings: Ground rules</a:t>
            </a:r>
            <a:endParaRPr lang="en-US" sz="4000">
              <a:latin typeface="Arial"/>
              <a:cs typeface="Arial"/>
            </a:endParaRPr>
          </a:p>
        </p:txBody>
      </p:sp>
      <p:sp>
        <p:nvSpPr>
          <p:cNvPr id="5" name="TextBox 4"/>
          <p:cNvSpPr txBox="1"/>
          <p:nvPr/>
        </p:nvSpPr>
        <p:spPr>
          <a:xfrm>
            <a:off x="1480841" y="1869260"/>
            <a:ext cx="8504731" cy="3509739"/>
          </a:xfrm>
          <a:prstGeom prst="rect">
            <a:avLst/>
          </a:prstGeom>
          <a:noFill/>
        </p:spPr>
        <p:txBody>
          <a:bodyPr wrap="square" lIns="0" tIns="0" rIns="0" bIns="0" rtlCol="0">
            <a:noAutofit/>
          </a:bodyPr>
          <a:lstStyle/>
          <a:p>
            <a:r>
              <a:rPr lang="en-GB" sz="2200" b="1">
                <a:latin typeface="Arial" panose="020B0604020202020204" pitchFamily="34" charset="0"/>
                <a:cs typeface="Arial" panose="020B0604020202020204" pitchFamily="34" charset="0"/>
              </a:rPr>
              <a:t>Employer procedures should make the role of union rep clear</a:t>
            </a:r>
          </a:p>
          <a:p>
            <a:pPr marL="342900" indent="-342900">
              <a:spcBef>
                <a:spcPts val="200"/>
              </a:spcBef>
              <a:buFont typeface="Arial" panose="020B0604020202020204" pitchFamily="34" charset="0"/>
              <a:buChar char="•"/>
            </a:pPr>
            <a:r>
              <a:rPr lang="en-GB" sz="2200">
                <a:latin typeface="Arial" panose="020B0604020202020204" pitchFamily="34" charset="0"/>
                <a:cs typeface="Arial" panose="020B0604020202020204" pitchFamily="34" charset="0"/>
              </a:rPr>
              <a:t>To be allowed to accompany the member</a:t>
            </a:r>
          </a:p>
          <a:p>
            <a:pPr marL="800100" lvl="1" indent="-342900">
              <a:spcBef>
                <a:spcPts val="200"/>
              </a:spcBef>
              <a:buFont typeface="Arial"/>
              <a:buChar char="•"/>
            </a:pPr>
            <a:r>
              <a:rPr lang="en-GB" sz="2200">
                <a:latin typeface="Arial" panose="020B0604020202020204" pitchFamily="34" charset="0"/>
                <a:cs typeface="Arial" panose="020B0604020202020204" pitchFamily="34" charset="0"/>
              </a:rPr>
              <a:t>To speak on behalf of the member</a:t>
            </a:r>
          </a:p>
          <a:p>
            <a:pPr marL="800100" lvl="1" indent="-342900">
              <a:spcBef>
                <a:spcPts val="200"/>
              </a:spcBef>
              <a:buFont typeface="Arial"/>
              <a:buChar char="•"/>
            </a:pPr>
            <a:r>
              <a:rPr lang="en-GB" sz="2200">
                <a:latin typeface="Arial" panose="020B0604020202020204" pitchFamily="34" charset="0"/>
                <a:cs typeface="Arial" panose="020B0604020202020204" pitchFamily="34" charset="0"/>
              </a:rPr>
              <a:t>To highlight missing or conflicting evidence</a:t>
            </a:r>
          </a:p>
          <a:p>
            <a:pPr marL="800100" lvl="1" indent="-342900">
              <a:spcBef>
                <a:spcPts val="200"/>
              </a:spcBef>
              <a:buFont typeface="Arial"/>
              <a:buChar char="•"/>
            </a:pPr>
            <a:r>
              <a:rPr lang="en-GB" sz="2200">
                <a:latin typeface="Arial" panose="020B0604020202020204" pitchFamily="34" charset="0"/>
                <a:cs typeface="Arial" panose="020B0604020202020204" pitchFamily="34" charset="0"/>
              </a:rPr>
              <a:t>To be able sum up the case</a:t>
            </a:r>
          </a:p>
          <a:p>
            <a:pPr marL="800100" lvl="1" indent="-342900">
              <a:spcBef>
                <a:spcPts val="200"/>
              </a:spcBef>
              <a:buFont typeface="Arial"/>
              <a:buChar char="•"/>
            </a:pPr>
            <a:r>
              <a:rPr lang="en-GB" sz="2200" b="1" u="sng">
                <a:latin typeface="Arial" panose="020B0604020202020204" pitchFamily="34" charset="0"/>
                <a:cs typeface="Arial" panose="020B0604020202020204" pitchFamily="34" charset="0"/>
              </a:rPr>
              <a:t>Not </a:t>
            </a:r>
            <a:r>
              <a:rPr lang="en-GB" sz="2200">
                <a:latin typeface="Arial" panose="020B0604020202020204" pitchFamily="34" charset="0"/>
                <a:cs typeface="Arial" panose="020B0604020202020204" pitchFamily="34" charset="0"/>
              </a:rPr>
              <a:t>to answer questions on behalf of the member</a:t>
            </a:r>
            <a:endParaRPr lang="en-GB" sz="2200" b="1" u="sng">
              <a:latin typeface="Arial" panose="020B0604020202020204" pitchFamily="34" charset="0"/>
              <a:cs typeface="Arial" panose="020B0604020202020204" pitchFamily="34" charset="0"/>
            </a:endParaRPr>
          </a:p>
          <a:p>
            <a:pPr>
              <a:spcBef>
                <a:spcPts val="900"/>
              </a:spcBef>
            </a:pPr>
            <a:r>
              <a:rPr lang="en-GB" sz="2200" b="1">
                <a:latin typeface="Arial" panose="020B0604020202020204" pitchFamily="34" charset="0"/>
                <a:cs typeface="Arial" panose="020B0604020202020204" pitchFamily="34" charset="0"/>
              </a:rPr>
              <a:t>You may request an adjournment</a:t>
            </a:r>
          </a:p>
          <a:p>
            <a:pPr marL="800100" lvl="1" indent="-342900">
              <a:buFont typeface="Arial"/>
              <a:buChar char="•"/>
            </a:pPr>
            <a:r>
              <a:rPr lang="en-GB" sz="2200">
                <a:latin typeface="Arial" panose="020B0604020202020204" pitchFamily="34" charset="0"/>
                <a:cs typeface="Arial" panose="020B0604020202020204" pitchFamily="34" charset="0"/>
              </a:rPr>
              <a:t>If the member is confused or distressed</a:t>
            </a:r>
          </a:p>
          <a:p>
            <a:pPr marL="800100" lvl="1" indent="-342900">
              <a:buFont typeface="Arial"/>
              <a:buChar char="•"/>
            </a:pPr>
            <a:r>
              <a:rPr lang="en-GB" sz="2200">
                <a:latin typeface="Arial" panose="020B0604020202020204" pitchFamily="34" charset="0"/>
                <a:cs typeface="Arial" panose="020B0604020202020204" pitchFamily="34" charset="0"/>
              </a:rPr>
              <a:t>If you hear something that is new to you!</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TextBox 2"/>
          <p:cNvSpPr txBox="1"/>
          <p:nvPr/>
        </p:nvSpPr>
        <p:spPr>
          <a:xfrm>
            <a:off x="1480841" y="5300283"/>
            <a:ext cx="5745347" cy="762953"/>
          </a:xfrm>
          <a:prstGeom prst="rect">
            <a:avLst/>
          </a:prstGeom>
          <a:noFill/>
        </p:spPr>
        <p:txBody>
          <a:bodyPr wrap="square" lIns="0" tIns="0" rIns="0" bIns="0" rtlCol="0">
            <a:noAutofit/>
          </a:bodyPr>
          <a:lstStyle/>
          <a:p>
            <a:r>
              <a:rPr lang="en-US" sz="2200">
                <a:latin typeface="Arial" panose="020B0604020202020204" pitchFamily="34" charset="0"/>
                <a:cs typeface="Arial" panose="020B0604020202020204" pitchFamily="34" charset="0"/>
              </a:rPr>
              <a:t>The Employment Relations Act refers to the right to accompany, not the right to represent </a:t>
            </a:r>
          </a:p>
          <a:p>
            <a:endParaRPr lang="en-US"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4934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842" y="266136"/>
            <a:ext cx="8863366" cy="1748781"/>
          </a:xfrm>
        </p:spPr>
        <p:txBody>
          <a:bodyPr/>
          <a:lstStyle/>
          <a:p>
            <a:r>
              <a:rPr lang="en-GB" sz="4000">
                <a:latin typeface="Arial"/>
                <a:cs typeface="Arial"/>
              </a:rPr>
              <a:t>The outcome</a:t>
            </a:r>
            <a:endParaRPr lang="en-US" sz="4000">
              <a:latin typeface="Arial"/>
              <a:cs typeface="Arial"/>
            </a:endParaRPr>
          </a:p>
        </p:txBody>
      </p:sp>
      <p:sp>
        <p:nvSpPr>
          <p:cNvPr id="5" name="TextBox 4"/>
          <p:cNvSpPr txBox="1"/>
          <p:nvPr/>
        </p:nvSpPr>
        <p:spPr>
          <a:xfrm>
            <a:off x="1480843" y="2314322"/>
            <a:ext cx="6724482" cy="3125346"/>
          </a:xfrm>
          <a:prstGeom prst="rect">
            <a:avLst/>
          </a:prstGeom>
          <a:noFill/>
        </p:spPr>
        <p:txBody>
          <a:bodyPr wrap="square" lIns="0" tIns="0" rIns="0" bIns="0" rtlCol="0">
            <a:noAutofit/>
          </a:bodyPr>
          <a:lstStyle/>
          <a:p>
            <a:r>
              <a:rPr lang="en-GB" sz="2200" b="1">
                <a:latin typeface="Arial" panose="020B0604020202020204" pitchFamily="34" charset="0"/>
                <a:cs typeface="Arial" panose="020B0604020202020204" pitchFamily="34" charset="0"/>
              </a:rPr>
              <a:t>Employer will inform member of outcome</a:t>
            </a:r>
          </a:p>
          <a:p>
            <a:pPr>
              <a:spcBef>
                <a:spcPts val="900"/>
              </a:spcBef>
            </a:pPr>
            <a:r>
              <a:rPr lang="en-GB" sz="2200">
                <a:latin typeface="Arial" panose="020B0604020202020204" pitchFamily="34" charset="0"/>
                <a:cs typeface="Arial" panose="020B0604020202020204" pitchFamily="34" charset="0"/>
              </a:rPr>
              <a:t>If successful:</a:t>
            </a:r>
          </a:p>
          <a:p>
            <a:pPr marL="342900" indent="-342900">
              <a:buFont typeface="Arial"/>
              <a:buChar char="•"/>
            </a:pPr>
            <a:r>
              <a:rPr lang="en-GB" sz="2200">
                <a:latin typeface="Arial" panose="020B0604020202020204" pitchFamily="34" charset="0"/>
                <a:cs typeface="Arial" panose="020B0604020202020204" pitchFamily="34" charset="0"/>
              </a:rPr>
              <a:t>Make sure member understands that!</a:t>
            </a:r>
          </a:p>
          <a:p>
            <a:pPr marL="342900" indent="-342900">
              <a:buFont typeface="Arial"/>
              <a:buChar char="•"/>
            </a:pPr>
            <a:r>
              <a:rPr lang="en-GB" sz="2200">
                <a:latin typeface="Arial" panose="020B0604020202020204" pitchFamily="34" charset="0"/>
                <a:cs typeface="Arial" panose="020B0604020202020204" pitchFamily="34" charset="0"/>
              </a:rPr>
              <a:t>Tell member how they can show their appreciation e.g. recruiting colleagues, helping out in the branch</a:t>
            </a:r>
          </a:p>
          <a:p>
            <a:pPr>
              <a:spcBef>
                <a:spcPts val="900"/>
              </a:spcBef>
            </a:pPr>
            <a:r>
              <a:rPr lang="en-GB" sz="2200">
                <a:latin typeface="Arial" panose="020B0604020202020204" pitchFamily="34" charset="0"/>
                <a:cs typeface="Arial" panose="020B0604020202020204" pitchFamily="34" charset="0"/>
              </a:rPr>
              <a:t>If not successful:</a:t>
            </a:r>
          </a:p>
          <a:p>
            <a:pPr marL="342900" indent="-342900">
              <a:buFont typeface="Arial"/>
              <a:buChar char="•"/>
            </a:pPr>
            <a:r>
              <a:rPr lang="en-GB" sz="2200">
                <a:latin typeface="Arial" panose="020B0604020202020204" pitchFamily="34" charset="0"/>
                <a:cs typeface="Arial" panose="020B0604020202020204" pitchFamily="34" charset="0"/>
              </a:rPr>
              <a:t>Consider whether to appeal</a:t>
            </a:r>
          </a:p>
          <a:p>
            <a:pPr marL="342900" indent="-342900">
              <a:buFont typeface="Arial"/>
              <a:buChar char="•"/>
            </a:pPr>
            <a:r>
              <a:rPr lang="en-GB" sz="2200">
                <a:latin typeface="Arial" panose="020B0604020202020204" pitchFamily="34" charset="0"/>
                <a:cs typeface="Arial" panose="020B0604020202020204" pitchFamily="34" charset="0"/>
              </a:rPr>
              <a:t>If potential legal case, consult your Prospect/Bectu Officer</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105503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5369" y="500807"/>
            <a:ext cx="9064955" cy="1470025"/>
          </a:xfrm>
        </p:spPr>
        <p:txBody>
          <a:bodyPr/>
          <a:lstStyle/>
          <a:p>
            <a:r>
              <a:rPr lang="en-GB" sz="4000">
                <a:latin typeface="Arial"/>
                <a:cs typeface="Arial"/>
              </a:rPr>
              <a:t>Legal cases</a:t>
            </a:r>
            <a:endParaRPr lang="en-US" sz="4000">
              <a:latin typeface="Arial"/>
              <a:cs typeface="Arial"/>
            </a:endParaRPr>
          </a:p>
        </p:txBody>
      </p:sp>
      <p:sp>
        <p:nvSpPr>
          <p:cNvPr id="5" name="TextBox 4"/>
          <p:cNvSpPr txBox="1"/>
          <p:nvPr/>
        </p:nvSpPr>
        <p:spPr>
          <a:xfrm>
            <a:off x="1465368" y="2192942"/>
            <a:ext cx="6845151" cy="3431023"/>
          </a:xfrm>
          <a:prstGeom prst="rect">
            <a:avLst/>
          </a:prstGeom>
          <a:noFill/>
        </p:spPr>
        <p:txBody>
          <a:bodyPr wrap="square" lIns="0" tIns="0" rIns="0" bIns="0" rtlCol="0">
            <a:noAutofit/>
          </a:bodyPr>
          <a:lstStyle/>
          <a:p>
            <a:pPr>
              <a:spcBef>
                <a:spcPts val="900"/>
              </a:spcBef>
            </a:pPr>
            <a:r>
              <a:rPr lang="en-GB" sz="2200" b="1">
                <a:latin typeface="Arial" panose="020B0604020202020204" pitchFamily="34" charset="0"/>
                <a:cs typeface="Arial" panose="020B0604020202020204" pitchFamily="34" charset="0"/>
              </a:rPr>
              <a:t>Only the legal officer/Deputy General Secretary/ General Secretary can authorise a legal case.</a:t>
            </a:r>
            <a:r>
              <a:rPr lang="en-GB" sz="2200">
                <a:latin typeface="Arial" panose="020B0604020202020204" pitchFamily="34" charset="0"/>
                <a:cs typeface="Arial" panose="020B0604020202020204" pitchFamily="34" charset="0"/>
              </a:rPr>
              <a:t> </a:t>
            </a:r>
          </a:p>
          <a:p>
            <a:pPr marL="342900" indent="-342900">
              <a:spcBef>
                <a:spcPts val="400"/>
              </a:spcBef>
              <a:buFont typeface="Arial" panose="020B0604020202020204" pitchFamily="34" charset="0"/>
              <a:buChar char="•"/>
            </a:pPr>
            <a:r>
              <a:rPr lang="en-GB" sz="2200">
                <a:latin typeface="Arial" panose="020B0604020202020204" pitchFamily="34" charset="0"/>
                <a:cs typeface="Arial" panose="020B0604020202020204" pitchFamily="34" charset="0"/>
              </a:rPr>
              <a:t>Flag potential legal cases to the officer </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well before any deadlines</a:t>
            </a:r>
          </a:p>
          <a:p>
            <a:pPr marL="342900" indent="-342900">
              <a:spcBef>
                <a:spcPts val="400"/>
              </a:spcBef>
              <a:buFont typeface="Arial" panose="020B0604020202020204" pitchFamily="34" charset="0"/>
              <a:buChar char="•"/>
            </a:pPr>
            <a:r>
              <a:rPr lang="en-GB" sz="2200">
                <a:latin typeface="Arial" panose="020B0604020202020204" pitchFamily="34" charset="0"/>
                <a:cs typeface="Arial" panose="020B0604020202020204" pitchFamily="34" charset="0"/>
              </a:rPr>
              <a:t>Prospect/Bectu will not take any legal case where the member has taken legal advice elsewhere</a:t>
            </a:r>
          </a:p>
          <a:p>
            <a:pPr>
              <a:spcBef>
                <a:spcPts val="900"/>
              </a:spcBef>
            </a:pPr>
            <a:r>
              <a:rPr lang="en-GB" sz="2200" b="1">
                <a:latin typeface="Arial" panose="020B0604020202020204" pitchFamily="34" charset="0"/>
                <a:cs typeface="Arial" panose="020B0604020202020204" pitchFamily="34" charset="0"/>
              </a:rPr>
              <a:t>Member has right to take ET or other </a:t>
            </a:r>
            <a:br>
              <a:rPr lang="en-GB" sz="2200" b="1">
                <a:latin typeface="Arial" panose="020B0604020202020204" pitchFamily="34" charset="0"/>
                <a:cs typeface="Arial" panose="020B0604020202020204" pitchFamily="34" charset="0"/>
              </a:rPr>
            </a:br>
            <a:r>
              <a:rPr lang="en-GB" sz="2200" b="1">
                <a:latin typeface="Arial" panose="020B0604020202020204" pitchFamily="34" charset="0"/>
                <a:cs typeface="Arial" panose="020B0604020202020204" pitchFamily="34" charset="0"/>
              </a:rPr>
              <a:t>legal case on own account</a:t>
            </a:r>
          </a:p>
          <a:p>
            <a:pPr marL="342900" indent="-342900">
              <a:spcBef>
                <a:spcPts val="400"/>
              </a:spcBef>
              <a:buFont typeface="Arial"/>
              <a:buChar char="•"/>
            </a:pPr>
            <a:r>
              <a:rPr lang="en-GB" sz="2200">
                <a:latin typeface="Arial" panose="020B0604020202020204" pitchFamily="34" charset="0"/>
                <a:cs typeface="Arial" panose="020B0604020202020204" pitchFamily="34" charset="0"/>
              </a:rPr>
              <a:t>You must inform them of this</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10207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755" y="650681"/>
            <a:ext cx="7760988" cy="2306130"/>
          </a:xfrm>
        </p:spPr>
        <p:txBody>
          <a:bodyPr>
            <a:noAutofit/>
          </a:bodyPr>
          <a:lstStyle/>
          <a:p>
            <a:br>
              <a:rPr lang="en-GB" sz="6000">
                <a:latin typeface="+mj-lt"/>
              </a:rPr>
            </a:br>
            <a:br>
              <a:rPr lang="en-GB" sz="6000">
                <a:latin typeface="+mj-lt"/>
              </a:rPr>
            </a:br>
            <a:r>
              <a:rPr lang="en-GB" sz="4400">
                <a:latin typeface="Arial" panose="020B0604020202020204" pitchFamily="34" charset="0"/>
                <a:cs typeface="Arial" panose="020B0604020202020204" pitchFamily="34" charset="0"/>
              </a:rPr>
              <a:t>Activity C:</a:t>
            </a:r>
            <a:br>
              <a:rPr lang="en-GB" sz="4400">
                <a:latin typeface="Arial" panose="020B0604020202020204" pitchFamily="34" charset="0"/>
                <a:cs typeface="Arial" panose="020B0604020202020204" pitchFamily="34" charset="0"/>
              </a:rPr>
            </a:br>
            <a:r>
              <a:rPr lang="en-GB" sz="4400">
                <a:latin typeface="Arial" panose="020B0604020202020204" pitchFamily="34" charset="0"/>
                <a:cs typeface="Arial" panose="020B0604020202020204" pitchFamily="34" charset="0"/>
              </a:rPr>
              <a:t>Ground rules for casework</a:t>
            </a:r>
          </a:p>
        </p:txBody>
      </p:sp>
      <p:sp>
        <p:nvSpPr>
          <p:cNvPr id="4" name="TextBox 3">
            <a:extLst>
              <a:ext uri="{FF2B5EF4-FFF2-40B4-BE49-F238E27FC236}">
                <a16:creationId xmlns:a16="http://schemas.microsoft.com/office/drawing/2014/main" id="{51EED1E1-9C2D-482A-BEED-3B2F0DBE620E}"/>
              </a:ext>
            </a:extLst>
          </p:cNvPr>
          <p:cNvSpPr txBox="1"/>
          <p:nvPr/>
        </p:nvSpPr>
        <p:spPr>
          <a:xfrm>
            <a:off x="581612" y="3265787"/>
            <a:ext cx="5855283" cy="1200329"/>
          </a:xfrm>
          <a:prstGeom prst="rect">
            <a:avLst/>
          </a:prstGeom>
          <a:noFill/>
        </p:spPr>
        <p:txBody>
          <a:bodyPr wrap="square" rtlCol="0">
            <a:spAutoFit/>
          </a:bodyPr>
          <a:lstStyle/>
          <a:p>
            <a:r>
              <a:rPr lang="en-US" sz="2400">
                <a:latin typeface="Arial"/>
                <a:cs typeface="Arial"/>
              </a:rPr>
              <a:t>In your groups decide how you would respond to the situations in activity C in the workbook</a:t>
            </a:r>
          </a:p>
        </p:txBody>
      </p:sp>
      <p:pic>
        <p:nvPicPr>
          <p:cNvPr id="7" name="Picture 6">
            <a:extLst>
              <a:ext uri="{FF2B5EF4-FFF2-40B4-BE49-F238E27FC236}">
                <a16:creationId xmlns:a16="http://schemas.microsoft.com/office/drawing/2014/main" id="{E81A0145-26E3-4279-BB95-DA172679AE10}"/>
              </a:ext>
            </a:extLst>
          </p:cNvPr>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3008203"/>
            <a:ext cx="4590284" cy="3199116"/>
          </a:xfrm>
          <a:prstGeom prst="rect">
            <a:avLst/>
          </a:prstGeom>
          <a:ln w="38100">
            <a:solidFill>
              <a:schemeClr val="bg1"/>
            </a:solidFill>
          </a:ln>
        </p:spPr>
      </p:pic>
    </p:spTree>
    <p:extLst>
      <p:ext uri="{BB962C8B-B14F-4D97-AF65-F5344CB8AC3E}">
        <p14:creationId xmlns:p14="http://schemas.microsoft.com/office/powerpoint/2010/main" val="1006270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EE0FE04-3010-4979-AB55-EF70D096AFF7}"/>
              </a:ext>
            </a:extLst>
          </p:cNvPr>
          <p:cNvPicPr>
            <a:picLocks noChangeAspect="1"/>
          </p:cNvPicPr>
          <p:nvPr/>
        </p:nvPicPr>
        <p:blipFill>
          <a:blip r:embed="rId3"/>
          <a:stretch>
            <a:fillRect/>
          </a:stretch>
        </p:blipFill>
        <p:spPr>
          <a:xfrm>
            <a:off x="870325" y="905439"/>
            <a:ext cx="10138527" cy="3170195"/>
          </a:xfrm>
          <a:prstGeom prst="rect">
            <a:avLst/>
          </a:prstGeom>
        </p:spPr>
      </p:pic>
      <p:sp>
        <p:nvSpPr>
          <p:cNvPr id="12" name="TextBox 11">
            <a:extLst>
              <a:ext uri="{FF2B5EF4-FFF2-40B4-BE49-F238E27FC236}">
                <a16:creationId xmlns:a16="http://schemas.microsoft.com/office/drawing/2014/main" id="{DA9710EC-87B0-4652-9AE9-EDA23362978C}"/>
              </a:ext>
            </a:extLst>
          </p:cNvPr>
          <p:cNvSpPr txBox="1"/>
          <p:nvPr/>
        </p:nvSpPr>
        <p:spPr>
          <a:xfrm>
            <a:off x="1187238" y="3100248"/>
            <a:ext cx="9876213" cy="830997"/>
          </a:xfrm>
          <a:prstGeom prst="rect">
            <a:avLst/>
          </a:prstGeom>
          <a:noFill/>
        </p:spPr>
        <p:txBody>
          <a:bodyPr wrap="square" rtlCol="0">
            <a:spAutoFit/>
          </a:bodyPr>
          <a:lstStyle/>
          <a:p>
            <a:endParaRPr lang="en-US" sz="2400">
              <a:latin typeface="Arial"/>
              <a:cs typeface="Arial"/>
            </a:endParaRPr>
          </a:p>
          <a:p>
            <a:r>
              <a:rPr lang="en-US" sz="2400">
                <a:latin typeface="Arial"/>
                <a:cs typeface="Arial"/>
              </a:rPr>
              <a:t>In pairs go through the questions and introduce each other</a:t>
            </a:r>
          </a:p>
        </p:txBody>
      </p:sp>
      <p:pic>
        <p:nvPicPr>
          <p:cNvPr id="13" name="Picture 12">
            <a:extLst>
              <a:ext uri="{FF2B5EF4-FFF2-40B4-BE49-F238E27FC236}">
                <a16:creationId xmlns:a16="http://schemas.microsoft.com/office/drawing/2014/main" id="{55833CDD-4265-481A-ACF7-1199E6EF1A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0768" y="4075634"/>
            <a:ext cx="3860801" cy="2573867"/>
          </a:xfrm>
          <a:prstGeom prst="rect">
            <a:avLst/>
          </a:prstGeom>
        </p:spPr>
      </p:pic>
    </p:spTree>
    <p:extLst>
      <p:ext uri="{BB962C8B-B14F-4D97-AF65-F5344CB8AC3E}">
        <p14:creationId xmlns:p14="http://schemas.microsoft.com/office/powerpoint/2010/main" val="2069123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0512" y="357301"/>
            <a:ext cx="4870368" cy="3199116"/>
          </a:xfrm>
        </p:spPr>
        <p:txBody>
          <a:bodyPr>
            <a:normAutofit/>
          </a:bodyPr>
          <a:lstStyle/>
          <a:p>
            <a:r>
              <a:rPr lang="en-US" sz="4000">
                <a:latin typeface="Arial" panose="020B0604020202020204" pitchFamily="34" charset="0"/>
                <a:cs typeface="Arial" panose="020B0604020202020204" pitchFamily="34" charset="0"/>
              </a:rPr>
              <a:t>Activity D:</a:t>
            </a:r>
            <a:br>
              <a:rPr lang="en-US" sz="4000">
                <a:latin typeface="Arial" panose="020B0604020202020204" pitchFamily="34" charset="0"/>
                <a:cs typeface="Arial" panose="020B0604020202020204" pitchFamily="34" charset="0"/>
              </a:rPr>
            </a:br>
            <a:r>
              <a:rPr lang="en-US" sz="4000">
                <a:latin typeface="Arial" panose="020B0604020202020204" pitchFamily="34" charset="0"/>
                <a:cs typeface="Arial" panose="020B0604020202020204" pitchFamily="34" charset="0"/>
              </a:rPr>
              <a:t>The right to be accompanied</a:t>
            </a:r>
          </a:p>
        </p:txBody>
      </p:sp>
      <p:sp>
        <p:nvSpPr>
          <p:cNvPr id="5" name="TextBox 4"/>
          <p:cNvSpPr txBox="1"/>
          <p:nvPr/>
        </p:nvSpPr>
        <p:spPr>
          <a:xfrm>
            <a:off x="1410512" y="3801231"/>
            <a:ext cx="4413168" cy="1146747"/>
          </a:xfrm>
          <a:prstGeom prst="rect">
            <a:avLst/>
          </a:prstGeom>
          <a:noFill/>
        </p:spPr>
        <p:txBody>
          <a:bodyPr wrap="square" lIns="0" tIns="0" rIns="0" bIns="0" rtlCol="0">
            <a:noAutofit/>
          </a:bodyPr>
          <a:lstStyle/>
          <a:p>
            <a:r>
              <a:rPr lang="en-US" sz="2400">
                <a:latin typeface="Arial"/>
                <a:cs typeface="Arial"/>
              </a:rPr>
              <a:t>In your groups decide how you would answer the questions to activity D in the workbook</a:t>
            </a:r>
          </a:p>
        </p:txBody>
      </p:sp>
      <p:pic>
        <p:nvPicPr>
          <p:cNvPr id="6" name="Picture 5">
            <a:extLst>
              <a:ext uri="{FF2B5EF4-FFF2-40B4-BE49-F238E27FC236}">
                <a16:creationId xmlns:a16="http://schemas.microsoft.com/office/drawing/2014/main" id="{E7C72098-62A4-CB4F-AADA-B86ED662F99B}"/>
              </a:ext>
            </a:extLst>
          </p:cNvPr>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1411736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D3B40-0199-4EC5-88F2-65AD025F4A2A}"/>
              </a:ext>
            </a:extLst>
          </p:cNvPr>
          <p:cNvSpPr>
            <a:spLocks noGrp="1"/>
          </p:cNvSpPr>
          <p:nvPr>
            <p:ph type="title"/>
          </p:nvPr>
        </p:nvSpPr>
        <p:spPr/>
        <p:txBody>
          <a:bodyPr/>
          <a:lstStyle/>
          <a:p>
            <a:r>
              <a:rPr lang="en-GB"/>
              <a:t>Lunch break</a:t>
            </a:r>
          </a:p>
        </p:txBody>
      </p:sp>
      <p:sp>
        <p:nvSpPr>
          <p:cNvPr id="3" name="Content Placeholder 2">
            <a:extLst>
              <a:ext uri="{FF2B5EF4-FFF2-40B4-BE49-F238E27FC236}">
                <a16:creationId xmlns:a16="http://schemas.microsoft.com/office/drawing/2014/main" id="{56BE4072-42DE-4D74-8426-AB77EF9DD0AE}"/>
              </a:ext>
            </a:extLst>
          </p:cNvPr>
          <p:cNvSpPr>
            <a:spLocks noGrp="1"/>
          </p:cNvSpPr>
          <p:nvPr>
            <p:ph idx="1"/>
          </p:nvPr>
        </p:nvSpPr>
        <p:spPr/>
        <p:txBody>
          <a:bodyPr/>
          <a:lstStyle/>
          <a:p>
            <a:pPr marL="0" indent="0">
              <a:buNone/>
            </a:pPr>
            <a:r>
              <a:rPr lang="en-GB"/>
              <a:t>45 minutes</a:t>
            </a:r>
          </a:p>
        </p:txBody>
      </p:sp>
    </p:spTree>
    <p:extLst>
      <p:ext uri="{BB962C8B-B14F-4D97-AF65-F5344CB8AC3E}">
        <p14:creationId xmlns:p14="http://schemas.microsoft.com/office/powerpoint/2010/main" val="2585518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8035095" cy="1705883"/>
          </a:xfrm>
        </p:spPr>
        <p:txBody>
          <a:bodyPr/>
          <a:lstStyle/>
          <a:p>
            <a:r>
              <a:rPr lang="en-US">
                <a:latin typeface="Arial"/>
                <a:cs typeface="Arial"/>
              </a:rPr>
              <a:t>Interview skills </a:t>
            </a:r>
            <a:br>
              <a:rPr lang="en-US">
                <a:latin typeface="Arial"/>
                <a:cs typeface="Arial"/>
              </a:rPr>
            </a:br>
            <a:r>
              <a:rPr lang="en-US" sz="4000">
                <a:latin typeface="Arial"/>
                <a:cs typeface="Arial"/>
              </a:rPr>
              <a:t>Between a rep and a member</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5</a:t>
            </a:r>
          </a:p>
        </p:txBody>
      </p:sp>
    </p:spTree>
    <p:extLst>
      <p:ext uri="{BB962C8B-B14F-4D97-AF65-F5344CB8AC3E}">
        <p14:creationId xmlns:p14="http://schemas.microsoft.com/office/powerpoint/2010/main" val="743952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3211" y="266136"/>
            <a:ext cx="8830997" cy="1894437"/>
          </a:xfrm>
        </p:spPr>
        <p:txBody>
          <a:bodyPr/>
          <a:lstStyle/>
          <a:p>
            <a:r>
              <a:rPr lang="en-US" sz="4000">
                <a:latin typeface="Arial"/>
                <a:cs typeface="Arial"/>
              </a:rPr>
              <a:t>Before the interview</a:t>
            </a:r>
          </a:p>
        </p:txBody>
      </p:sp>
      <p:sp>
        <p:nvSpPr>
          <p:cNvPr id="5" name="TextBox 4"/>
          <p:cNvSpPr txBox="1"/>
          <p:nvPr/>
        </p:nvSpPr>
        <p:spPr>
          <a:xfrm>
            <a:off x="1513210" y="2516622"/>
            <a:ext cx="7646973" cy="3366287"/>
          </a:xfrm>
          <a:prstGeom prst="rect">
            <a:avLst/>
          </a:prstGeom>
          <a:noFill/>
        </p:spPr>
        <p:txBody>
          <a:bodyPr wrap="square" lIns="0" tIns="0" rIns="0" bIns="0" rtlCol="0">
            <a:noAutofit/>
          </a:bodyPr>
          <a:lstStyle/>
          <a:p>
            <a:pPr marL="342900" lvl="0" indent="-342900">
              <a:spcBef>
                <a:spcPts val="900"/>
              </a:spcBef>
              <a:buFont typeface="Arial"/>
              <a:buChar char="•"/>
            </a:pPr>
            <a:r>
              <a:rPr lang="en-US" sz="2200">
                <a:latin typeface="Arial" panose="020B0604020202020204" pitchFamily="34" charset="0"/>
                <a:cs typeface="Arial" panose="020B0604020202020204" pitchFamily="34" charset="0"/>
              </a:rPr>
              <a:t>Check whether they are a member or non-member</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Arrange a time to meet and set aside enough time </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Ask them to write up what has happened before you meet </a:t>
            </a: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Select a suitable meeting room</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Get relevant documents such as agreements and policies</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Take a note-book and pen</a:t>
            </a:r>
            <a:endParaRPr lang="en-GB" sz="22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693234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4658" y="169333"/>
            <a:ext cx="8326033" cy="1416706"/>
          </a:xfrm>
        </p:spPr>
        <p:txBody>
          <a:bodyPr/>
          <a:lstStyle/>
          <a:p>
            <a:r>
              <a:rPr lang="en-US" sz="4000">
                <a:latin typeface="Arial"/>
                <a:cs typeface="Arial"/>
              </a:rPr>
              <a:t>During the interview</a:t>
            </a:r>
          </a:p>
        </p:txBody>
      </p:sp>
      <p:sp>
        <p:nvSpPr>
          <p:cNvPr id="5" name="TextBox 4"/>
          <p:cNvSpPr txBox="1"/>
          <p:nvPr/>
        </p:nvSpPr>
        <p:spPr>
          <a:xfrm>
            <a:off x="1464658" y="1745741"/>
            <a:ext cx="7582238" cy="2854243"/>
          </a:xfrm>
          <a:prstGeom prst="rect">
            <a:avLst/>
          </a:prstGeom>
          <a:noFill/>
        </p:spPr>
        <p:txBody>
          <a:bodyPr wrap="square" lIns="0" tIns="0" rIns="0" bIns="0" rtlCol="0">
            <a:noAutofit/>
          </a:bodyPr>
          <a:lstStyle/>
          <a:p>
            <a:pPr marL="342900" lvl="0" indent="-342900">
              <a:spcBef>
                <a:spcPts val="900"/>
              </a:spcBef>
              <a:buFont typeface="Arial"/>
              <a:buChar char="•"/>
            </a:pPr>
            <a:r>
              <a:rPr lang="en-US" sz="2200">
                <a:latin typeface="Arial" panose="020B0604020202020204" pitchFamily="34" charset="0"/>
                <a:cs typeface="Arial" panose="020B0604020202020204" pitchFamily="34" charset="0"/>
              </a:rPr>
              <a:t>Reassure the member and put them at ease </a:t>
            </a:r>
            <a:br>
              <a:rPr lang="en-US" sz="2200">
                <a:latin typeface="Arial" panose="020B0604020202020204" pitchFamily="34" charset="0"/>
                <a:cs typeface="Arial" panose="020B0604020202020204" pitchFamily="34" charset="0"/>
              </a:rPr>
            </a:br>
            <a:r>
              <a:rPr lang="en-US" sz="2200">
                <a:latin typeface="Arial" panose="020B0604020202020204" pitchFamily="34" charset="0"/>
                <a:cs typeface="Arial" panose="020B0604020202020204" pitchFamily="34" charset="0"/>
              </a:rPr>
              <a:t>– they may be upset or angry</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Ask if notes can be written down</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Ask the member what they hope to get out of the interview</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Ask questions to clarify your understanding</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or get more information.</a:t>
            </a: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Use positive body language –</a:t>
            </a:r>
            <a:endParaRPr lang="en-GB" sz="22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Rectangle 2">
            <a:extLst>
              <a:ext uri="{FF2B5EF4-FFF2-40B4-BE49-F238E27FC236}">
                <a16:creationId xmlns:a16="http://schemas.microsoft.com/office/drawing/2014/main" id="{E094CDF7-9A3E-6746-967F-FB1D05647ACB}"/>
              </a:ext>
            </a:extLst>
          </p:cNvPr>
          <p:cNvSpPr/>
          <p:nvPr/>
        </p:nvSpPr>
        <p:spPr>
          <a:xfrm>
            <a:off x="1804523" y="4624260"/>
            <a:ext cx="3155895" cy="1355924"/>
          </a:xfrm>
          <a:prstGeom prst="rect">
            <a:avLst/>
          </a:prstGeom>
        </p:spPr>
        <p:txBody>
          <a:bodyPr lIns="0" tIns="0" rIns="0" bIns="0">
            <a:noAutofit/>
          </a:bodyPr>
          <a:lstStyle/>
          <a:p>
            <a:pPr marL="342900" indent="-342900">
              <a:buFont typeface="Wingdings" pitchFamily="2" charset="2"/>
              <a:buChar char="§"/>
            </a:pPr>
            <a:r>
              <a:rPr lang="en-US" sz="2200">
                <a:latin typeface="Arial" panose="020B0604020202020204" pitchFamily="34" charset="0"/>
                <a:cs typeface="Arial" panose="020B0604020202020204" pitchFamily="34" charset="0"/>
              </a:rPr>
              <a:t>face the person</a:t>
            </a:r>
            <a:endParaRPr lang="en-GB" sz="2200">
              <a:latin typeface="Arial" panose="020B0604020202020204" pitchFamily="34" charset="0"/>
              <a:cs typeface="Arial" panose="020B0604020202020204" pitchFamily="34" charset="0"/>
            </a:endParaRPr>
          </a:p>
          <a:p>
            <a:pPr marL="342900" indent="-342900">
              <a:buFont typeface="Wingdings" pitchFamily="2" charset="2"/>
              <a:buChar char="§"/>
            </a:pPr>
            <a:r>
              <a:rPr lang="en-US" sz="2200">
                <a:latin typeface="Arial" panose="020B0604020202020204" pitchFamily="34" charset="0"/>
                <a:cs typeface="Arial" panose="020B0604020202020204" pitchFamily="34" charset="0"/>
              </a:rPr>
              <a:t>adopt an open posture</a:t>
            </a:r>
            <a:endParaRPr lang="en-GB" sz="2200">
              <a:latin typeface="Arial" panose="020B0604020202020204" pitchFamily="34" charset="0"/>
              <a:cs typeface="Arial" panose="020B0604020202020204" pitchFamily="34" charset="0"/>
            </a:endParaRPr>
          </a:p>
          <a:p>
            <a:pPr marL="342900" indent="-342900">
              <a:buFont typeface="Wingdings" pitchFamily="2" charset="2"/>
              <a:buChar char="§"/>
            </a:pPr>
            <a:r>
              <a:rPr lang="en-US" sz="2200">
                <a:latin typeface="Arial" panose="020B0604020202020204" pitchFamily="34" charset="0"/>
                <a:cs typeface="Arial" panose="020B0604020202020204" pitchFamily="34" charset="0"/>
              </a:rPr>
              <a:t>keep good eye contact</a:t>
            </a:r>
            <a:endParaRPr lang="en-GB" sz="220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6ED8D59-7CDB-054C-8BD7-D7C687CB6CBB}"/>
              </a:ext>
            </a:extLst>
          </p:cNvPr>
          <p:cNvSpPr/>
          <p:nvPr/>
        </p:nvSpPr>
        <p:spPr>
          <a:xfrm>
            <a:off x="5061659" y="4624260"/>
            <a:ext cx="3038559" cy="1441229"/>
          </a:xfrm>
          <a:prstGeom prst="rect">
            <a:avLst/>
          </a:prstGeom>
        </p:spPr>
        <p:txBody>
          <a:bodyPr lIns="0" tIns="0" rIns="0" bIns="0">
            <a:noAutofit/>
          </a:bodyPr>
          <a:lstStyle/>
          <a:p>
            <a:pPr marL="342900" indent="-342900">
              <a:buFont typeface="Wingdings" pitchFamily="2" charset="2"/>
              <a:buChar char="§"/>
            </a:pPr>
            <a:r>
              <a:rPr lang="en-US" sz="2200">
                <a:latin typeface="Arial" panose="020B0604020202020204" pitchFamily="34" charset="0"/>
                <a:cs typeface="Arial" panose="020B0604020202020204" pitchFamily="34" charset="0"/>
              </a:rPr>
              <a:t>lean slightly towards the person you </a:t>
            </a:r>
            <a:br>
              <a:rPr lang="en-US" sz="2200">
                <a:latin typeface="Arial" panose="020B0604020202020204" pitchFamily="34" charset="0"/>
                <a:cs typeface="Arial" panose="020B0604020202020204" pitchFamily="34" charset="0"/>
              </a:rPr>
            </a:br>
            <a:r>
              <a:rPr lang="en-US" sz="2200">
                <a:latin typeface="Arial" panose="020B0604020202020204" pitchFamily="34" charset="0"/>
                <a:cs typeface="Arial" panose="020B0604020202020204" pitchFamily="34" charset="0"/>
              </a:rPr>
              <a:t>are listening to</a:t>
            </a:r>
            <a:endParaRPr lang="en-GB" sz="2200">
              <a:latin typeface="Arial" panose="020B0604020202020204" pitchFamily="34" charset="0"/>
              <a:cs typeface="Arial" panose="020B0604020202020204" pitchFamily="34" charset="0"/>
            </a:endParaRPr>
          </a:p>
          <a:p>
            <a:pPr marL="342900" indent="-342900">
              <a:buFont typeface="Wingdings" pitchFamily="2" charset="2"/>
              <a:buChar char="§"/>
            </a:pPr>
            <a:r>
              <a:rPr lang="en-US" sz="2200">
                <a:latin typeface="Arial" panose="020B0604020202020204" pitchFamily="34" charset="0"/>
                <a:cs typeface="Arial" panose="020B0604020202020204" pitchFamily="34" charset="0"/>
              </a:rPr>
              <a:t>try to be relaxed</a:t>
            </a:r>
          </a:p>
        </p:txBody>
      </p:sp>
    </p:spTree>
    <p:extLst>
      <p:ext uri="{BB962C8B-B14F-4D97-AF65-F5344CB8AC3E}">
        <p14:creationId xmlns:p14="http://schemas.microsoft.com/office/powerpoint/2010/main" val="1822955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2750" y="43547"/>
            <a:ext cx="8871458" cy="1497928"/>
          </a:xfrm>
        </p:spPr>
        <p:txBody>
          <a:bodyPr/>
          <a:lstStyle/>
          <a:p>
            <a:r>
              <a:rPr lang="en-US" sz="4000">
                <a:latin typeface="Arial"/>
                <a:cs typeface="Arial"/>
              </a:rPr>
              <a:t>Get the facts </a:t>
            </a:r>
            <a:r>
              <a:rPr lang="en-US" sz="2800">
                <a:latin typeface="Arial"/>
                <a:cs typeface="Arial"/>
              </a:rPr>
              <a:t>(use Pro-forma)</a:t>
            </a:r>
          </a:p>
        </p:txBody>
      </p:sp>
      <p:sp>
        <p:nvSpPr>
          <p:cNvPr id="5" name="TextBox 4"/>
          <p:cNvSpPr txBox="1"/>
          <p:nvPr/>
        </p:nvSpPr>
        <p:spPr>
          <a:xfrm>
            <a:off x="1472750" y="1800420"/>
            <a:ext cx="6125671" cy="4232134"/>
          </a:xfrm>
          <a:prstGeom prst="rect">
            <a:avLst/>
          </a:prstGeom>
          <a:noFill/>
        </p:spPr>
        <p:txBody>
          <a:bodyPr wrap="square" lIns="0" tIns="0" rIns="0" bIns="0" rtlCol="0">
            <a:noAutofit/>
          </a:bodyPr>
          <a:lstStyle/>
          <a:p>
            <a:pPr marL="342900" lvl="0" indent="-342900">
              <a:spcBef>
                <a:spcPts val="900"/>
              </a:spcBef>
              <a:buFont typeface="Arial"/>
              <a:buChar char="•"/>
            </a:pPr>
            <a:r>
              <a:rPr lang="en-US" sz="2200">
                <a:latin typeface="Arial" panose="020B0604020202020204" pitchFamily="34" charset="0"/>
                <a:cs typeface="Arial" panose="020B0604020202020204" pitchFamily="34" charset="0"/>
              </a:rPr>
              <a:t>When: the date(s) and time(s)of the incident</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Who: was involved?</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Where: did the incident(s) take place?</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What: is the problem?</a:t>
            </a: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Why: has it come to this?</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How can you help?</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Explain possible outcomes</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Listen actively – commit yourself to </a:t>
            </a:r>
            <a:br>
              <a:rPr lang="en-US" sz="2200">
                <a:latin typeface="Arial" panose="020B0604020202020204" pitchFamily="34" charset="0"/>
                <a:cs typeface="Arial" panose="020B0604020202020204" pitchFamily="34" charset="0"/>
              </a:rPr>
            </a:br>
            <a:r>
              <a:rPr lang="en-US" sz="2200">
                <a:latin typeface="Arial" panose="020B0604020202020204" pitchFamily="34" charset="0"/>
                <a:cs typeface="Arial" panose="020B0604020202020204" pitchFamily="34" charset="0"/>
              </a:rPr>
              <a:t>receiving accurately the other person’s </a:t>
            </a:r>
            <a:br>
              <a:rPr lang="en-US" sz="2200">
                <a:latin typeface="Arial" panose="020B0604020202020204" pitchFamily="34" charset="0"/>
                <a:cs typeface="Arial" panose="020B0604020202020204" pitchFamily="34" charset="0"/>
              </a:rPr>
            </a:br>
            <a:r>
              <a:rPr lang="en-US" sz="2200">
                <a:latin typeface="Arial" panose="020B0604020202020204" pitchFamily="34" charset="0"/>
                <a:cs typeface="Arial" panose="020B0604020202020204" pitchFamily="34" charset="0"/>
              </a:rPr>
              <a:t>ideas, facts and opinions. </a:t>
            </a:r>
            <a:endParaRPr lang="en-GB" sz="22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pic>
        <p:nvPicPr>
          <p:cNvPr id="7" name="Picture 6" descr="Chart, box and whisker chart&#10;&#10;Description automatically generated">
            <a:extLst>
              <a:ext uri="{FF2B5EF4-FFF2-40B4-BE49-F238E27FC236}">
                <a16:creationId xmlns:a16="http://schemas.microsoft.com/office/drawing/2014/main" id="{5145CCAD-8689-4AE6-9B4A-5922E5127D41}"/>
              </a:ext>
            </a:extLst>
          </p:cNvPr>
          <p:cNvPicPr>
            <a:picLocks noChangeAspect="1"/>
          </p:cNvPicPr>
          <p:nvPr/>
        </p:nvPicPr>
        <p:blipFill rotWithShape="1">
          <a:blip r:embed="rId3"/>
          <a:srcRect l="17774" t="6905" r="49911" b="44035"/>
          <a:stretch/>
        </p:blipFill>
        <p:spPr>
          <a:xfrm>
            <a:off x="6482856" y="2141621"/>
            <a:ext cx="3494767" cy="3364526"/>
          </a:xfrm>
          <a:prstGeom prst="rect">
            <a:avLst/>
          </a:prstGeom>
        </p:spPr>
      </p:pic>
    </p:spTree>
    <p:extLst>
      <p:ext uri="{BB962C8B-B14F-4D97-AF65-F5344CB8AC3E}">
        <p14:creationId xmlns:p14="http://schemas.microsoft.com/office/powerpoint/2010/main" val="2443063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842" y="1025729"/>
            <a:ext cx="6562641" cy="903713"/>
          </a:xfrm>
        </p:spPr>
        <p:txBody>
          <a:bodyPr/>
          <a:lstStyle/>
          <a:p>
            <a:r>
              <a:rPr lang="en-US" sz="4000">
                <a:latin typeface="Arial"/>
                <a:cs typeface="Arial"/>
              </a:rPr>
              <a:t>At the end of the interview</a:t>
            </a:r>
          </a:p>
        </p:txBody>
      </p:sp>
      <p:sp>
        <p:nvSpPr>
          <p:cNvPr id="5" name="TextBox 4"/>
          <p:cNvSpPr txBox="1"/>
          <p:nvPr/>
        </p:nvSpPr>
        <p:spPr>
          <a:xfrm>
            <a:off x="1480842" y="2091129"/>
            <a:ext cx="7436581" cy="3129266"/>
          </a:xfrm>
          <a:prstGeom prst="rect">
            <a:avLst/>
          </a:prstGeom>
          <a:noFill/>
        </p:spPr>
        <p:txBody>
          <a:bodyPr wrap="square" lIns="0" tIns="0" rIns="0" bIns="0" rtlCol="0">
            <a:noAutofit/>
          </a:bodyPr>
          <a:lstStyle/>
          <a:p>
            <a:pPr marL="342900" lvl="0" indent="-342900">
              <a:spcBef>
                <a:spcPts val="900"/>
              </a:spcBef>
              <a:buFont typeface="Arial"/>
              <a:buChar char="•"/>
            </a:pPr>
            <a:r>
              <a:rPr lang="en-GB" sz="2200">
                <a:latin typeface="Arial" panose="020B0604020202020204" pitchFamily="34" charset="0"/>
                <a:cs typeface="Arial" panose="020B0604020202020204" pitchFamily="34" charset="0"/>
              </a:rPr>
              <a:t>Check that you are clear on the facts. </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Explain possible outcomes – manage their expectations.</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Tell the member what will happen next and what you want them to do; check they have understood.</a:t>
            </a: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Involve the member – where possible allow </a:t>
            </a:r>
            <a:br>
              <a:rPr lang="en-US" sz="2200">
                <a:latin typeface="Arial" panose="020B0604020202020204" pitchFamily="34" charset="0"/>
                <a:cs typeface="Arial" panose="020B0604020202020204" pitchFamily="34" charset="0"/>
              </a:rPr>
            </a:br>
            <a:r>
              <a:rPr lang="en-US" sz="2200">
                <a:latin typeface="Arial" panose="020B0604020202020204" pitchFamily="34" charset="0"/>
                <a:cs typeface="Arial" panose="020B0604020202020204" pitchFamily="34" charset="0"/>
              </a:rPr>
              <a:t>the member to assist in planning.</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Set a date to meet the member again.</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7" name="Rectangle 6"/>
          <p:cNvSpPr/>
          <p:nvPr/>
        </p:nvSpPr>
        <p:spPr>
          <a:xfrm>
            <a:off x="1480842" y="5109574"/>
            <a:ext cx="4511829" cy="722697"/>
          </a:xfrm>
          <a:prstGeom prst="rect">
            <a:avLst/>
          </a:prstGeom>
        </p:spPr>
        <p:txBody>
          <a:bodyPr wrap="square" lIns="0" tIns="0" rIns="0" bIns="0">
            <a:noAutofit/>
          </a:bodyPr>
          <a:lstStyle/>
          <a:p>
            <a:r>
              <a:rPr lang="en-GB" sz="2200" b="1">
                <a:latin typeface="Arial" panose="020B0604020202020204" pitchFamily="34" charset="0"/>
                <a:cs typeface="Arial" panose="020B0604020202020204" pitchFamily="34" charset="0"/>
              </a:rPr>
              <a:t>Confirm key points of the meeting by e-mail afterwards.</a:t>
            </a:r>
            <a:endParaRPr lang="en-GB"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0218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8935" y="792510"/>
            <a:ext cx="5721069" cy="982245"/>
          </a:xfrm>
        </p:spPr>
        <p:txBody>
          <a:bodyPr/>
          <a:lstStyle/>
          <a:p>
            <a:r>
              <a:rPr lang="en-US" sz="4000">
                <a:latin typeface="Arial"/>
                <a:cs typeface="Arial"/>
              </a:rPr>
              <a:t>Keeping safe</a:t>
            </a:r>
          </a:p>
        </p:txBody>
      </p:sp>
      <p:sp>
        <p:nvSpPr>
          <p:cNvPr id="5" name="TextBox 4"/>
          <p:cNvSpPr txBox="1"/>
          <p:nvPr/>
        </p:nvSpPr>
        <p:spPr>
          <a:xfrm>
            <a:off x="1488935" y="2006824"/>
            <a:ext cx="7574145" cy="4199767"/>
          </a:xfrm>
          <a:prstGeom prst="rect">
            <a:avLst/>
          </a:prstGeom>
          <a:noFill/>
        </p:spPr>
        <p:txBody>
          <a:bodyPr wrap="square" lIns="0" tIns="0" rIns="0" bIns="0" rtlCol="0" anchor="t">
            <a:noAutofit/>
          </a:bodyPr>
          <a:lstStyle/>
          <a:p>
            <a:pPr marL="342900" lvl="0" indent="-342900">
              <a:spcBef>
                <a:spcPts val="900"/>
              </a:spcBef>
              <a:buFont typeface="Arial"/>
              <a:buChar char="•"/>
            </a:pPr>
            <a:r>
              <a:rPr lang="en-GB" sz="2200">
                <a:latin typeface="Arial"/>
                <a:cs typeface="Arial"/>
              </a:rPr>
              <a:t>Don’t use personal contact details (yours or the members)</a:t>
            </a:r>
          </a:p>
          <a:p>
            <a:pPr marL="342900" lvl="0" indent="-342900">
              <a:spcBef>
                <a:spcPts val="900"/>
              </a:spcBef>
              <a:buFont typeface="Arial"/>
              <a:buChar char="•"/>
            </a:pPr>
            <a:r>
              <a:rPr lang="en-GB" sz="2200">
                <a:latin typeface="Arial"/>
                <a:cs typeface="Arial"/>
              </a:rPr>
              <a:t>Meet the member during normal working hours</a:t>
            </a:r>
          </a:p>
          <a:p>
            <a:pPr marL="342900" lvl="0" indent="-342900">
              <a:spcBef>
                <a:spcPts val="900"/>
              </a:spcBef>
              <a:buFont typeface="Arial"/>
              <a:buChar char="•"/>
            </a:pPr>
            <a:r>
              <a:rPr lang="en-GB" sz="2200">
                <a:latin typeface="Arial"/>
                <a:cs typeface="Arial"/>
              </a:rPr>
              <a:t>Meet in the workplace or a public place</a:t>
            </a:r>
          </a:p>
          <a:p>
            <a:pPr marL="342900" lvl="0" indent="-342900">
              <a:spcBef>
                <a:spcPts val="900"/>
              </a:spcBef>
              <a:buFont typeface="Arial"/>
              <a:buChar char="•"/>
            </a:pPr>
            <a:r>
              <a:rPr lang="en-GB" sz="2200">
                <a:latin typeface="Arial"/>
                <a:cs typeface="Arial"/>
              </a:rPr>
              <a:t>Record whom you are meeting in your diary and calendar</a:t>
            </a:r>
          </a:p>
          <a:p>
            <a:pPr marL="342900" lvl="0" indent="-342900">
              <a:spcBef>
                <a:spcPts val="900"/>
              </a:spcBef>
              <a:buFont typeface="Arial"/>
              <a:buChar char="•"/>
            </a:pPr>
            <a:r>
              <a:rPr lang="en-GB" sz="2200">
                <a:latin typeface="Arial"/>
                <a:cs typeface="Arial"/>
              </a:rPr>
              <a:t>Tell someone who you are meeting and when you are expected to return</a:t>
            </a:r>
          </a:p>
          <a:p>
            <a:pPr marL="342900" lvl="0" indent="-342900">
              <a:spcBef>
                <a:spcPts val="900"/>
              </a:spcBef>
              <a:buFont typeface="Arial"/>
              <a:buChar char="•"/>
            </a:pPr>
            <a:r>
              <a:rPr lang="en-GB" sz="2200">
                <a:latin typeface="Arial"/>
                <a:cs typeface="Arial"/>
              </a:rPr>
              <a:t>If you are concerned take another rep with you as a ‘second opinion’ on the case</a:t>
            </a:r>
          </a:p>
          <a:p>
            <a:pPr marL="342900" lvl="0" indent="-342900">
              <a:spcBef>
                <a:spcPts val="900"/>
              </a:spcBef>
              <a:buFont typeface="Arial"/>
              <a:buChar char="•"/>
            </a:pPr>
            <a:r>
              <a:rPr lang="en-GB" sz="2200">
                <a:latin typeface="Arial"/>
                <a:cs typeface="Arial"/>
              </a:rPr>
              <a:t>Trust your instincts</a:t>
            </a:r>
          </a:p>
          <a:p>
            <a:pPr marL="342900" indent="-342900">
              <a:spcBef>
                <a:spcPts val="900"/>
              </a:spcBef>
              <a:buFont typeface="Arial"/>
              <a:buChar char="•"/>
            </a:pPr>
            <a:r>
              <a:rPr lang="en-GB" sz="2200">
                <a:latin typeface="Arial"/>
                <a:cs typeface="Arial"/>
              </a:rPr>
              <a:t>Not all meeting will be/need to be face to face </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681069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088278"/>
          </a:xfrm>
        </p:spPr>
        <p:txBody>
          <a:bodyPr>
            <a:normAutofit/>
          </a:bodyPr>
          <a:lstStyle/>
          <a:p>
            <a:r>
              <a:rPr lang="en-GB"/>
              <a:t>Activity E </a:t>
            </a:r>
            <a:r>
              <a:rPr lang="en-GB" b="0"/>
              <a:t>(in workbook)</a:t>
            </a:r>
          </a:p>
        </p:txBody>
      </p:sp>
      <p:sp>
        <p:nvSpPr>
          <p:cNvPr id="3" name="Content Placeholder 2"/>
          <p:cNvSpPr>
            <a:spLocks noGrp="1"/>
          </p:cNvSpPr>
          <p:nvPr>
            <p:ph idx="1"/>
          </p:nvPr>
        </p:nvSpPr>
        <p:spPr>
          <a:xfrm>
            <a:off x="1475522" y="2298137"/>
            <a:ext cx="6446581" cy="3672891"/>
          </a:xfrm>
        </p:spPr>
        <p:txBody>
          <a:bodyPr>
            <a:normAutofit/>
          </a:bodyPr>
          <a:lstStyle/>
          <a:p>
            <a:r>
              <a:rPr lang="en-GB" sz="2000"/>
              <a:t>To conduct an interview between a rep and a member and analyse what contributes to a successful interview.</a:t>
            </a:r>
          </a:p>
          <a:p>
            <a:r>
              <a:rPr lang="en-GB" sz="2000"/>
              <a:t>The tutor will split the course into groups of two participants: Rep &amp; Member</a:t>
            </a:r>
          </a:p>
        </p:txBody>
      </p:sp>
      <p:pic>
        <p:nvPicPr>
          <p:cNvPr id="4" name="Picture 3">
            <a:extLst>
              <a:ext uri="{FF2B5EF4-FFF2-40B4-BE49-F238E27FC236}">
                <a16:creationId xmlns:a16="http://schemas.microsoft.com/office/drawing/2014/main" id="{B1F09799-C4E9-425E-A05E-BB0EB96808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852719"/>
            <a:ext cx="3860801" cy="2573867"/>
          </a:xfrm>
          <a:prstGeom prst="rect">
            <a:avLst/>
          </a:prstGeom>
        </p:spPr>
      </p:pic>
    </p:spTree>
    <p:extLst>
      <p:ext uri="{BB962C8B-B14F-4D97-AF65-F5344CB8AC3E}">
        <p14:creationId xmlns:p14="http://schemas.microsoft.com/office/powerpoint/2010/main" val="7222129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9792" y="1479792"/>
            <a:ext cx="7217478" cy="1113506"/>
          </a:xfrm>
        </p:spPr>
        <p:txBody>
          <a:bodyPr/>
          <a:lstStyle/>
          <a:p>
            <a:r>
              <a:rPr lang="en-GB" sz="4000" b="1"/>
              <a:t>Feedback from Activity E</a:t>
            </a:r>
            <a:endParaRPr lang="en-US" sz="4000">
              <a:latin typeface="Arial"/>
              <a:cs typeface="Arial"/>
            </a:endParaRPr>
          </a:p>
        </p:txBody>
      </p:sp>
      <p:sp>
        <p:nvSpPr>
          <p:cNvPr id="5" name="TextBox 4"/>
          <p:cNvSpPr txBox="1"/>
          <p:nvPr/>
        </p:nvSpPr>
        <p:spPr>
          <a:xfrm>
            <a:off x="1479793" y="2878111"/>
            <a:ext cx="7094582" cy="1843790"/>
          </a:xfrm>
          <a:prstGeom prst="rect">
            <a:avLst/>
          </a:prstGeom>
          <a:noFill/>
        </p:spPr>
        <p:txBody>
          <a:bodyPr wrap="square" lIns="0" tIns="0" rIns="0" bIns="0" rtlCol="0">
            <a:noAutofit/>
          </a:bodyPr>
          <a:lstStyle/>
          <a:p>
            <a:pPr marL="342900" lvl="0" indent="-342900">
              <a:spcBef>
                <a:spcPts val="900"/>
              </a:spcBef>
              <a:buFont typeface="Arial"/>
              <a:buChar char="•"/>
            </a:pPr>
            <a:r>
              <a:rPr lang="en-US" sz="2400">
                <a:latin typeface="Arial" panose="020B0604020202020204" pitchFamily="34" charset="0"/>
                <a:cs typeface="Arial" panose="020B0604020202020204" pitchFamily="34" charset="0"/>
              </a:rPr>
              <a:t>Have they got the procedures right</a:t>
            </a:r>
            <a:r>
              <a:rPr lang="en-GB" sz="2400">
                <a:latin typeface="Arial" panose="020B0604020202020204" pitchFamily="34" charset="0"/>
                <a:cs typeface="Arial" panose="020B0604020202020204" pitchFamily="34" charset="0"/>
              </a:rPr>
              <a:t>?</a:t>
            </a:r>
          </a:p>
          <a:p>
            <a:pPr marL="342900" lvl="0" indent="-342900">
              <a:spcBef>
                <a:spcPts val="900"/>
              </a:spcBef>
              <a:buFont typeface="Arial"/>
              <a:buChar char="•"/>
            </a:pPr>
            <a:r>
              <a:rPr lang="en-US" sz="2400">
                <a:latin typeface="Arial" panose="020B0604020202020204" pitchFamily="34" charset="0"/>
                <a:cs typeface="Arial" panose="020B0604020202020204" pitchFamily="34" charset="0"/>
              </a:rPr>
              <a:t>Are there any mitigating circumstances </a:t>
            </a:r>
          </a:p>
          <a:p>
            <a:pPr marL="342900" lvl="0" indent="-342900">
              <a:spcBef>
                <a:spcPts val="900"/>
              </a:spcBef>
              <a:buFont typeface="Arial"/>
              <a:buChar char="•"/>
            </a:pPr>
            <a:r>
              <a:rPr lang="en-US" sz="2400">
                <a:latin typeface="Arial" panose="020B0604020202020204" pitchFamily="34" charset="0"/>
                <a:cs typeface="Arial" panose="020B0604020202020204" pitchFamily="34" charset="0"/>
              </a:rPr>
              <a:t>What about the </a:t>
            </a:r>
            <a:r>
              <a:rPr lang="en-US" sz="2400" err="1">
                <a:latin typeface="Arial" panose="020B0604020202020204" pitchFamily="34" charset="0"/>
                <a:cs typeface="Arial" panose="020B0604020202020204" pitchFamily="34" charset="0"/>
              </a:rPr>
              <a:t>behaviour</a:t>
            </a:r>
            <a:r>
              <a:rPr lang="en-US" sz="2400">
                <a:latin typeface="Arial" panose="020B0604020202020204" pitchFamily="34" charset="0"/>
                <a:cs typeface="Arial" panose="020B0604020202020204" pitchFamily="34" charset="0"/>
              </a:rPr>
              <a:t> and actions of the management team? </a:t>
            </a:r>
            <a:endParaRPr lang="en-GB" sz="24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578918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829096"/>
          </a:xfrm>
        </p:spPr>
        <p:txBody>
          <a:bodyPr/>
          <a:lstStyle/>
          <a:p>
            <a:r>
              <a:rPr lang="en-US">
                <a:latin typeface="Arial"/>
                <a:cs typeface="Arial"/>
              </a:rPr>
              <a:t>Personal cases and the rights of members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2</a:t>
            </a:r>
          </a:p>
        </p:txBody>
      </p:sp>
    </p:spTree>
    <p:extLst>
      <p:ext uri="{BB962C8B-B14F-4D97-AF65-F5344CB8AC3E}">
        <p14:creationId xmlns:p14="http://schemas.microsoft.com/office/powerpoint/2010/main" val="40427172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036" y="1454046"/>
            <a:ext cx="8049718" cy="1484026"/>
          </a:xfrm>
        </p:spPr>
        <p:txBody>
          <a:bodyPr>
            <a:noAutofit/>
          </a:bodyPr>
          <a:lstStyle/>
          <a:p>
            <a:r>
              <a:rPr lang="en-GB">
                <a:latin typeface="Arial" panose="020B0604020202020204" pitchFamily="34" charset="0"/>
                <a:cs typeface="Arial" panose="020B0604020202020204" pitchFamily="34" charset="0"/>
              </a:rPr>
              <a:t>Talon Engineering Ltd v Smith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a:t>
            </a:r>
            <a:r>
              <a:rPr lang="en-US">
                <a:latin typeface="Arial" panose="020B0604020202020204" pitchFamily="34" charset="0"/>
                <a:cs typeface="Arial" panose="020B0604020202020204" pitchFamily="34" charset="0"/>
              </a:rPr>
              <a:t>The </a:t>
            </a:r>
            <a:r>
              <a:rPr lang="en-US" err="1">
                <a:latin typeface="Arial" panose="020B0604020202020204" pitchFamily="34" charset="0"/>
                <a:cs typeface="Arial" panose="020B0604020202020204" pitchFamily="34" charset="0"/>
              </a:rPr>
              <a:t>knobhead</a:t>
            </a:r>
            <a:r>
              <a:rPr lang="en-US">
                <a:latin typeface="Arial" panose="020B0604020202020204" pitchFamily="34" charset="0"/>
                <a:cs typeface="Arial" panose="020B0604020202020204" pitchFamily="34" charset="0"/>
              </a:rPr>
              <a:t> case)</a:t>
            </a:r>
          </a:p>
        </p:txBody>
      </p:sp>
      <p:sp>
        <p:nvSpPr>
          <p:cNvPr id="3" name="Content Placeholder 2"/>
          <p:cNvSpPr>
            <a:spLocks noGrp="1"/>
          </p:cNvSpPr>
          <p:nvPr>
            <p:ph idx="1"/>
          </p:nvPr>
        </p:nvSpPr>
        <p:spPr>
          <a:xfrm>
            <a:off x="1469036" y="3162924"/>
            <a:ext cx="7310276" cy="2829313"/>
          </a:xfrm>
        </p:spPr>
        <p:txBody>
          <a:bodyPr>
            <a:normAutofit/>
          </a:bodyPr>
          <a:lstStyle/>
          <a:p>
            <a:pPr>
              <a:buClr>
                <a:schemeClr val="tx1"/>
              </a:buClr>
            </a:pPr>
            <a:r>
              <a:rPr lang="en-US" sz="2400">
                <a:latin typeface="Arial" panose="020B0604020202020204" pitchFamily="34" charset="0"/>
                <a:cs typeface="Arial" panose="020B0604020202020204" pitchFamily="34" charset="0"/>
              </a:rPr>
              <a:t>The employer may say “So what” if you they didn’t stick to their own procedures, they are still terminating the employment.</a:t>
            </a:r>
          </a:p>
          <a:p>
            <a:pPr>
              <a:buClr>
                <a:schemeClr val="tx1"/>
              </a:buClr>
            </a:pPr>
            <a:r>
              <a:rPr lang="en-US" sz="2400">
                <a:latin typeface="Arial" panose="020B0604020202020204" pitchFamily="34" charset="0"/>
                <a:cs typeface="Arial" panose="020B0604020202020204" pitchFamily="34" charset="0"/>
              </a:rPr>
              <a:t>This case shows it is taken seriously at tribunal. </a:t>
            </a:r>
          </a:p>
        </p:txBody>
      </p:sp>
    </p:spTree>
    <p:extLst>
      <p:ext uri="{BB962C8B-B14F-4D97-AF65-F5344CB8AC3E}">
        <p14:creationId xmlns:p14="http://schemas.microsoft.com/office/powerpoint/2010/main" val="13407505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4"/>
            <a:ext cx="7504361" cy="1816651"/>
          </a:xfrm>
        </p:spPr>
        <p:txBody>
          <a:bodyPr/>
          <a:lstStyle/>
          <a:p>
            <a:r>
              <a:rPr lang="en-US">
                <a:latin typeface="Arial"/>
                <a:cs typeface="Arial"/>
              </a:rPr>
              <a:t>Data protection and record keeping</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6</a:t>
            </a:r>
          </a:p>
        </p:txBody>
      </p:sp>
    </p:spTree>
    <p:extLst>
      <p:ext uri="{BB962C8B-B14F-4D97-AF65-F5344CB8AC3E}">
        <p14:creationId xmlns:p14="http://schemas.microsoft.com/office/powerpoint/2010/main" val="14118646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1521" y="451148"/>
            <a:ext cx="5958591" cy="1905719"/>
          </a:xfrm>
        </p:spPr>
        <p:txBody>
          <a:bodyPr>
            <a:normAutofit/>
          </a:bodyPr>
          <a:lstStyle/>
          <a:p>
            <a:r>
              <a:rPr lang="en-GB" sz="3200" b="1">
                <a:latin typeface="Arial" panose="020B0604020202020204" pitchFamily="34" charset="0"/>
                <a:cs typeface="Arial" panose="020B0604020202020204" pitchFamily="34" charset="0"/>
              </a:rPr>
              <a:t>Data Protection Act </a:t>
            </a:r>
            <a:r>
              <a:rPr lang="en-GB" sz="3200">
                <a:latin typeface="Arial" panose="020B0604020202020204" pitchFamily="34" charset="0"/>
                <a:cs typeface="Arial" panose="020B0604020202020204" pitchFamily="34" charset="0"/>
              </a:rPr>
              <a:t>2018</a:t>
            </a:r>
            <a:r>
              <a:rPr lang="en-GB" sz="3200" b="1">
                <a:latin typeface="Arial" panose="020B0604020202020204" pitchFamily="34" charset="0"/>
                <a:cs typeface="Arial" panose="020B0604020202020204" pitchFamily="34" charset="0"/>
              </a:rPr>
              <a:t> and the General Data Protection Regulations (GDPR) 2018 </a:t>
            </a:r>
            <a:endParaRPr lang="en-US" sz="3200">
              <a:latin typeface="Arial" panose="020B0604020202020204" pitchFamily="34" charset="0"/>
              <a:cs typeface="Arial" panose="020B0604020202020204" pitchFamily="34" charset="0"/>
            </a:endParaRPr>
          </a:p>
        </p:txBody>
      </p:sp>
      <p:sp>
        <p:nvSpPr>
          <p:cNvPr id="5" name="TextBox 4"/>
          <p:cNvSpPr txBox="1"/>
          <p:nvPr/>
        </p:nvSpPr>
        <p:spPr>
          <a:xfrm>
            <a:off x="1491521" y="2548588"/>
            <a:ext cx="7585024" cy="927795"/>
          </a:xfrm>
          <a:prstGeom prst="rect">
            <a:avLst/>
          </a:prstGeom>
          <a:noFill/>
        </p:spPr>
        <p:txBody>
          <a:bodyPr wrap="square" lIns="0" tIns="0" rIns="0" bIns="0" rtlCol="0" anchor="t">
            <a:noAutofit/>
          </a:bodyPr>
          <a:lstStyle/>
          <a:p>
            <a:r>
              <a:rPr lang="en-GB" sz="2200">
                <a:latin typeface="Arial"/>
                <a:cs typeface="Arial"/>
              </a:rPr>
              <a:t>The EU data protection regulations came into force on 25 May 2018. While these are underpinned by the DPA98, they introduce an updated suite of rights and enhance existing ones. </a:t>
            </a:r>
          </a:p>
          <a:p>
            <a:pPr lvl="0"/>
            <a:endParaRPr lang="en-GB" sz="20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TextBox 2"/>
          <p:cNvSpPr txBox="1"/>
          <p:nvPr/>
        </p:nvSpPr>
        <p:spPr>
          <a:xfrm>
            <a:off x="1491521" y="3926841"/>
            <a:ext cx="2689575" cy="1398113"/>
          </a:xfrm>
          <a:prstGeom prst="rect">
            <a:avLst/>
          </a:prstGeom>
          <a:noFill/>
        </p:spPr>
        <p:txBody>
          <a:bodyPr wrap="square" lIns="0" tIns="0" rIns="0" bIns="0" rtlCol="0">
            <a:noAutofit/>
          </a:bodyPr>
          <a:lstStyle/>
          <a:p>
            <a:r>
              <a:rPr lang="en-GB" sz="2200" b="1">
                <a:latin typeface="Arial" panose="020B0604020202020204" pitchFamily="34" charset="0"/>
                <a:cs typeface="Arial" panose="020B0604020202020204" pitchFamily="34" charset="0"/>
              </a:rPr>
              <a:t>Enhanced rights</a:t>
            </a:r>
            <a:endParaRPr lang="en-GB" sz="2200">
              <a:latin typeface="Arial" panose="020B0604020202020204" pitchFamily="34" charset="0"/>
              <a:cs typeface="Arial" panose="020B0604020202020204" pitchFamily="34" charset="0"/>
            </a:endParaRPr>
          </a:p>
          <a:p>
            <a:pPr marL="285750" indent="-285750">
              <a:buFont typeface="Arial"/>
              <a:buChar char="•"/>
            </a:pPr>
            <a:r>
              <a:rPr lang="en-GB" sz="2200">
                <a:latin typeface="Arial" panose="020B0604020202020204" pitchFamily="34" charset="0"/>
                <a:cs typeface="Arial" panose="020B0604020202020204" pitchFamily="34" charset="0"/>
              </a:rPr>
              <a:t>Right of access </a:t>
            </a:r>
          </a:p>
          <a:p>
            <a:pPr marL="285750" indent="-285750">
              <a:buFont typeface="Arial"/>
              <a:buChar char="•"/>
            </a:pPr>
            <a:r>
              <a:rPr lang="en-GB" sz="2200">
                <a:latin typeface="Arial" panose="020B0604020202020204" pitchFamily="34" charset="0"/>
                <a:cs typeface="Arial" panose="020B0604020202020204" pitchFamily="34" charset="0"/>
              </a:rPr>
              <a:t>Right of rectification</a:t>
            </a:r>
          </a:p>
        </p:txBody>
      </p:sp>
      <p:sp>
        <p:nvSpPr>
          <p:cNvPr id="7" name="TextBox 6">
            <a:extLst>
              <a:ext uri="{FF2B5EF4-FFF2-40B4-BE49-F238E27FC236}">
                <a16:creationId xmlns:a16="http://schemas.microsoft.com/office/drawing/2014/main" id="{E95AC197-CCEA-DA4D-9684-754E7A19DD60}"/>
              </a:ext>
            </a:extLst>
          </p:cNvPr>
          <p:cNvSpPr txBox="1"/>
          <p:nvPr/>
        </p:nvSpPr>
        <p:spPr>
          <a:xfrm>
            <a:off x="4296020" y="3926841"/>
            <a:ext cx="3956793" cy="1290293"/>
          </a:xfrm>
          <a:prstGeom prst="rect">
            <a:avLst/>
          </a:prstGeom>
          <a:noFill/>
        </p:spPr>
        <p:txBody>
          <a:bodyPr wrap="square" lIns="0" tIns="0" rIns="0" bIns="0" rtlCol="0" anchor="t">
            <a:noAutofit/>
          </a:bodyPr>
          <a:lstStyle/>
          <a:p>
            <a:r>
              <a:rPr lang="en-GB" sz="2200" b="1">
                <a:latin typeface="Arial"/>
                <a:cs typeface="Arial"/>
              </a:rPr>
              <a:t>Updated rights (since 2018)</a:t>
            </a:r>
            <a:endParaRPr lang="en-GB" sz="2200">
              <a:latin typeface="Arial"/>
              <a:cs typeface="Arial"/>
            </a:endParaRPr>
          </a:p>
          <a:p>
            <a:pPr marL="285750" indent="-285750">
              <a:buFont typeface="Arial"/>
              <a:buChar char="•"/>
            </a:pPr>
            <a:r>
              <a:rPr lang="en-GB" sz="2200">
                <a:latin typeface="Arial"/>
                <a:cs typeface="Arial"/>
              </a:rPr>
              <a:t>Right to Portability </a:t>
            </a:r>
          </a:p>
          <a:p>
            <a:pPr marL="285750" indent="-285750">
              <a:buFont typeface="Arial"/>
              <a:buChar char="•"/>
            </a:pPr>
            <a:r>
              <a:rPr lang="en-GB" sz="2200">
                <a:latin typeface="Arial"/>
                <a:cs typeface="Arial"/>
              </a:rPr>
              <a:t>Right to be informed </a:t>
            </a:r>
          </a:p>
          <a:p>
            <a:pPr marL="285750" indent="-285750">
              <a:buFont typeface="Arial"/>
              <a:buChar char="•"/>
            </a:pPr>
            <a:r>
              <a:rPr lang="en-GB" sz="2200">
                <a:latin typeface="Arial"/>
                <a:cs typeface="Arial"/>
              </a:rPr>
              <a:t>Right to erasure</a:t>
            </a:r>
          </a:p>
        </p:txBody>
      </p:sp>
      <p:sp>
        <p:nvSpPr>
          <p:cNvPr id="8" name="TextBox 7">
            <a:extLst>
              <a:ext uri="{FF2B5EF4-FFF2-40B4-BE49-F238E27FC236}">
                <a16:creationId xmlns:a16="http://schemas.microsoft.com/office/drawing/2014/main" id="{8C72E670-DC70-834B-857E-F25BCBABC7C8}"/>
              </a:ext>
            </a:extLst>
          </p:cNvPr>
          <p:cNvSpPr txBox="1"/>
          <p:nvPr/>
        </p:nvSpPr>
        <p:spPr>
          <a:xfrm>
            <a:off x="1484717" y="5571077"/>
            <a:ext cx="5971619" cy="676265"/>
          </a:xfrm>
          <a:prstGeom prst="rect">
            <a:avLst/>
          </a:prstGeom>
          <a:noFill/>
        </p:spPr>
        <p:txBody>
          <a:bodyPr wrap="square" lIns="0" tIns="0" rIns="0" bIns="0" rtlCol="0">
            <a:noAutofit/>
          </a:bodyPr>
          <a:lstStyle/>
          <a:p>
            <a:r>
              <a:rPr lang="en-GB" sz="2200">
                <a:latin typeface="Arial" panose="020B0604020202020204" pitchFamily="34" charset="0"/>
                <a:cs typeface="Arial" panose="020B0604020202020204" pitchFamily="34" charset="0"/>
              </a:rPr>
              <a:t>More information can be found at </a:t>
            </a:r>
            <a:r>
              <a:rPr lang="en-GB" sz="2200" b="1">
                <a:latin typeface="Arial" panose="020B0604020202020204" pitchFamily="34" charset="0"/>
                <a:cs typeface="Arial" panose="020B0604020202020204" pitchFamily="34" charset="0"/>
                <a:hlinkClick r:id="rId3"/>
              </a:rPr>
              <a:t>https://library.prospect.org.uk/id/2016/01617</a:t>
            </a:r>
            <a:endParaRPr lang="en-GB" sz="2200" b="1">
              <a:latin typeface="Arial" panose="020B0604020202020204" pitchFamily="34" charset="0"/>
              <a:cs typeface="Arial" panose="020B0604020202020204" pitchFamily="34" charset="0"/>
            </a:endParaRPr>
          </a:p>
          <a:p>
            <a:endParaRPr lang="en-US"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2942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4259" y="522688"/>
            <a:ext cx="5881118" cy="764499"/>
          </a:xfrm>
        </p:spPr>
        <p:txBody>
          <a:bodyPr/>
          <a:lstStyle/>
          <a:p>
            <a:r>
              <a:rPr lang="en-US" sz="4000" err="1">
                <a:latin typeface="Arial"/>
                <a:cs typeface="Arial"/>
              </a:rPr>
              <a:t>GDPR</a:t>
            </a:r>
            <a:r>
              <a:rPr lang="en-US" sz="4000">
                <a:latin typeface="Arial"/>
                <a:cs typeface="Arial"/>
              </a:rPr>
              <a:t> Do’s</a:t>
            </a:r>
          </a:p>
        </p:txBody>
      </p:sp>
      <p:sp>
        <p:nvSpPr>
          <p:cNvPr id="5" name="TextBox 4"/>
          <p:cNvSpPr txBox="1"/>
          <p:nvPr/>
        </p:nvSpPr>
        <p:spPr>
          <a:xfrm>
            <a:off x="1082615" y="1731717"/>
            <a:ext cx="7249932" cy="4699063"/>
          </a:xfrm>
          <a:prstGeom prst="rect">
            <a:avLst/>
          </a:prstGeom>
          <a:noFill/>
        </p:spPr>
        <p:txBody>
          <a:bodyPr wrap="square" lIns="0" tIns="0" rIns="0" bIns="0" rtlCol="0" anchor="t">
            <a:noAutofit/>
          </a:bodyPr>
          <a:lstStyle/>
          <a:p>
            <a:pPr marL="342900" lvl="0" indent="-342900">
              <a:spcBef>
                <a:spcPts val="900"/>
              </a:spcBef>
              <a:buFont typeface="Arial"/>
              <a:buChar char="•"/>
            </a:pPr>
            <a:r>
              <a:rPr lang="en-GB" sz="2200">
                <a:latin typeface="Arial"/>
                <a:cs typeface="Arial"/>
              </a:rPr>
              <a:t>Mark all correspondence, electronic or </a:t>
            </a:r>
            <a:br>
              <a:rPr lang="en-GB" sz="2200">
                <a:latin typeface="Arial" panose="020B0604020202020204" pitchFamily="34" charset="0"/>
                <a:cs typeface="Arial" panose="020B0604020202020204" pitchFamily="34" charset="0"/>
              </a:rPr>
            </a:br>
            <a:r>
              <a:rPr lang="en-GB" sz="2200">
                <a:latin typeface="Arial"/>
                <a:cs typeface="Arial"/>
              </a:rPr>
              <a:t>otherwise, as </a:t>
            </a:r>
            <a:r>
              <a:rPr lang="en-GB" sz="2200" i="1">
                <a:latin typeface="Arial"/>
                <a:cs typeface="Arial"/>
              </a:rPr>
              <a:t>private and confidential</a:t>
            </a:r>
            <a:r>
              <a:rPr lang="en-GB" sz="2200">
                <a:latin typeface="Arial"/>
                <a:cs typeface="Arial"/>
              </a:rPr>
              <a:t>; </a:t>
            </a:r>
          </a:p>
          <a:p>
            <a:pPr marL="342900" lvl="0" indent="-342900">
              <a:spcBef>
                <a:spcPts val="900"/>
              </a:spcBef>
              <a:buFont typeface="Arial"/>
              <a:buChar char="•"/>
            </a:pPr>
            <a:r>
              <a:rPr lang="en-GB" sz="2200">
                <a:latin typeface="Arial"/>
                <a:cs typeface="Arial"/>
              </a:rPr>
              <a:t>Be aware that the Act applies to paper files, information held electronically, records of telephone conversations, audiotapes, photographs and social networking media (Facebook, twitter, LinkedIn etc.); </a:t>
            </a:r>
          </a:p>
          <a:p>
            <a:pPr marL="342900" lvl="0" indent="-342900">
              <a:spcBef>
                <a:spcPts val="900"/>
              </a:spcBef>
              <a:buFont typeface="Arial"/>
              <a:buChar char="•"/>
            </a:pPr>
            <a:r>
              <a:rPr lang="en-GB" sz="2200">
                <a:latin typeface="Arial"/>
                <a:cs typeface="Arial"/>
              </a:rPr>
              <a:t>Think of personal data held about individuals as though it were held about you;</a:t>
            </a:r>
          </a:p>
          <a:p>
            <a:pPr marL="342900" lvl="0" indent="-342900">
              <a:spcBef>
                <a:spcPts val="900"/>
              </a:spcBef>
              <a:buFont typeface="Arial"/>
              <a:buChar char="•"/>
            </a:pPr>
            <a:r>
              <a:rPr lang="en-GB" sz="2200">
                <a:latin typeface="Arial"/>
                <a:cs typeface="Arial"/>
              </a:rPr>
              <a:t>Tell people you hold personal data about them and tell them why you need to do so (fair processing). </a:t>
            </a:r>
          </a:p>
          <a:p>
            <a:pPr lvl="0">
              <a:spcBef>
                <a:spcPts val="900"/>
              </a:spcBef>
            </a:pPr>
            <a:endParaRPr lang="en-GB" sz="22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7356023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2894" y="1287187"/>
            <a:ext cx="9048306" cy="5048125"/>
          </a:xfrm>
          <a:prstGeom prst="rect">
            <a:avLst/>
          </a:prstGeom>
          <a:noFill/>
        </p:spPr>
        <p:txBody>
          <a:bodyPr wrap="square" lIns="0" tIns="0" rIns="0" bIns="0" rtlCol="0" anchor="t">
            <a:noAutofit/>
          </a:bodyPr>
          <a:lstStyle/>
          <a:p>
            <a:pPr marL="342900" lvl="0" indent="-342900">
              <a:spcBef>
                <a:spcPts val="600"/>
              </a:spcBef>
              <a:buFont typeface="Arial"/>
              <a:buChar char="•"/>
            </a:pPr>
            <a:r>
              <a:rPr lang="en-GB" sz="2200">
                <a:latin typeface="Arial"/>
                <a:cs typeface="Arial"/>
              </a:rPr>
              <a:t>Respect confidentiality and the rights </a:t>
            </a:r>
            <a:br>
              <a:rPr lang="en-GB" sz="2200">
                <a:latin typeface="Arial" panose="020B0604020202020204" pitchFamily="34" charset="0"/>
                <a:cs typeface="Arial" panose="020B0604020202020204" pitchFamily="34" charset="0"/>
              </a:rPr>
            </a:br>
            <a:r>
              <a:rPr lang="en-GB" sz="2200">
                <a:latin typeface="Arial"/>
                <a:cs typeface="Arial"/>
              </a:rPr>
              <a:t>of the member; all data private and confidential.</a:t>
            </a:r>
          </a:p>
          <a:p>
            <a:pPr marL="342900" lvl="0" indent="-342900">
              <a:spcBef>
                <a:spcPts val="600"/>
              </a:spcBef>
              <a:buFont typeface="Arial"/>
              <a:buChar char="•"/>
            </a:pPr>
            <a:r>
              <a:rPr lang="en-GB" sz="2200">
                <a:latin typeface="Arial"/>
                <a:cs typeface="Arial"/>
              </a:rPr>
              <a:t>Review personal data in on-going cases </a:t>
            </a:r>
            <a:br>
              <a:rPr lang="en-GB" sz="2200">
                <a:latin typeface="Arial" panose="020B0604020202020204" pitchFamily="34" charset="0"/>
                <a:cs typeface="Arial" panose="020B0604020202020204" pitchFamily="34" charset="0"/>
              </a:rPr>
            </a:br>
            <a:r>
              <a:rPr lang="en-GB" sz="2200">
                <a:latin typeface="Arial"/>
                <a:cs typeface="Arial"/>
              </a:rPr>
              <a:t>from time to time and at least annually;</a:t>
            </a:r>
          </a:p>
          <a:p>
            <a:pPr marL="342900" lvl="0" indent="-342900">
              <a:spcBef>
                <a:spcPts val="600"/>
              </a:spcBef>
              <a:buFont typeface="Arial"/>
              <a:buChar char="•"/>
            </a:pPr>
            <a:r>
              <a:rPr lang="en-GB" sz="2200">
                <a:latin typeface="Arial"/>
                <a:cs typeface="Arial"/>
              </a:rPr>
              <a:t>Ensure all personal data is disposed of as confidential waste;</a:t>
            </a:r>
          </a:p>
          <a:p>
            <a:pPr marL="342900" lvl="0" indent="-342900">
              <a:spcBef>
                <a:spcPts val="600"/>
              </a:spcBef>
              <a:buFont typeface="Arial"/>
              <a:buChar char="•"/>
            </a:pPr>
            <a:r>
              <a:rPr lang="en-GB" sz="2200">
                <a:latin typeface="Arial"/>
                <a:cs typeface="Arial"/>
              </a:rPr>
              <a:t>When writing reports, minutes etc., bear in mind that the member has a right to see information relating to them. Realise even deleted emails may be retrieved and revealed to those about whom they are written;</a:t>
            </a:r>
          </a:p>
          <a:p>
            <a:pPr marL="342900" lvl="0" indent="-342900">
              <a:spcBef>
                <a:spcPts val="600"/>
              </a:spcBef>
              <a:buFont typeface="Arial"/>
              <a:buChar char="•"/>
            </a:pPr>
            <a:r>
              <a:rPr lang="en-GB" sz="2200">
                <a:latin typeface="Arial"/>
                <a:cs typeface="Arial"/>
              </a:rPr>
              <a:t>Refer </a:t>
            </a:r>
            <a:r>
              <a:rPr lang="en-GB" sz="2200" b="1">
                <a:solidFill>
                  <a:schemeClr val="accent1"/>
                </a:solidFill>
                <a:latin typeface="Arial"/>
                <a:cs typeface="Arial"/>
              </a:rPr>
              <a:t>all</a:t>
            </a:r>
            <a:r>
              <a:rPr lang="en-GB" sz="2200">
                <a:latin typeface="Arial"/>
                <a:cs typeface="Arial"/>
              </a:rPr>
              <a:t> requests for access to a Prospect/</a:t>
            </a:r>
            <a:r>
              <a:rPr lang="en-GB" sz="2200" err="1">
                <a:latin typeface="Arial"/>
                <a:cs typeface="Arial"/>
              </a:rPr>
              <a:t>Bectu</a:t>
            </a:r>
            <a:r>
              <a:rPr lang="en-GB" sz="2200">
                <a:latin typeface="Arial"/>
                <a:cs typeface="Arial"/>
              </a:rPr>
              <a:t> full-time official;</a:t>
            </a:r>
          </a:p>
          <a:p>
            <a:pPr marL="342900" lvl="0" indent="-342900">
              <a:spcBef>
                <a:spcPts val="600"/>
              </a:spcBef>
              <a:buFont typeface="Arial"/>
              <a:buChar char="•"/>
            </a:pPr>
            <a:r>
              <a:rPr lang="en-GB" sz="2200">
                <a:latin typeface="Arial"/>
                <a:cs typeface="Arial"/>
              </a:rPr>
              <a:t>Familiarise yourself with Prospect/</a:t>
            </a:r>
            <a:r>
              <a:rPr lang="en-GB" sz="2200" err="1">
                <a:latin typeface="Arial"/>
                <a:cs typeface="Arial"/>
              </a:rPr>
              <a:t>Bectu’s</a:t>
            </a:r>
            <a:r>
              <a:rPr lang="en-GB" sz="2200">
                <a:latin typeface="Arial"/>
                <a:cs typeface="Arial"/>
              </a:rPr>
              <a:t> data destruction policy (reproduced in workbook).</a:t>
            </a:r>
          </a:p>
          <a:p>
            <a:pPr lvl="0"/>
            <a:endParaRPr lang="en-GB" sz="22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7" name="Title 1">
            <a:extLst>
              <a:ext uri="{FF2B5EF4-FFF2-40B4-BE49-F238E27FC236}">
                <a16:creationId xmlns:a16="http://schemas.microsoft.com/office/drawing/2014/main" id="{6178B655-9B2D-354D-BAAF-44E2277C1BEC}"/>
              </a:ext>
            </a:extLst>
          </p:cNvPr>
          <p:cNvSpPr txBox="1">
            <a:spLocks/>
          </p:cNvSpPr>
          <p:nvPr/>
        </p:nvSpPr>
        <p:spPr>
          <a:xfrm>
            <a:off x="1484026" y="522688"/>
            <a:ext cx="5561351" cy="764499"/>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latin typeface="Arial"/>
                <a:cs typeface="Arial"/>
              </a:rPr>
              <a:t>GDPR Do’s</a:t>
            </a:r>
          </a:p>
        </p:txBody>
      </p:sp>
    </p:spTree>
    <p:extLst>
      <p:ext uri="{BB962C8B-B14F-4D97-AF65-F5344CB8AC3E}">
        <p14:creationId xmlns:p14="http://schemas.microsoft.com/office/powerpoint/2010/main" val="2743087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Rectangle 2"/>
          <p:cNvSpPr/>
          <p:nvPr/>
        </p:nvSpPr>
        <p:spPr>
          <a:xfrm>
            <a:off x="1484026" y="1886442"/>
            <a:ext cx="6295869" cy="4054341"/>
          </a:xfrm>
          <a:prstGeom prst="rect">
            <a:avLst/>
          </a:prstGeom>
        </p:spPr>
        <p:txBody>
          <a:bodyPr wrap="square" lIns="0" tIns="0" rIns="0" bIns="0">
            <a:noAutofit/>
          </a:bodyPr>
          <a:lstStyle/>
          <a:p>
            <a:pPr marL="342900" indent="-342900">
              <a:spcBef>
                <a:spcPts val="900"/>
              </a:spcBef>
              <a:buFont typeface="Arial"/>
              <a:buChar char="•"/>
            </a:pPr>
            <a:r>
              <a:rPr lang="en-GB" sz="2200">
                <a:latin typeface="Arial" panose="020B0604020202020204" pitchFamily="34" charset="0"/>
                <a:cs typeface="Arial" panose="020B0604020202020204" pitchFamily="34" charset="0"/>
              </a:rPr>
              <a:t>Worry about the complexities of the Act – the Data Protection principles are simple </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Reveal personal data to third parties without the data subject's permission or justification; </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Disclose any personal data over the telephone;</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Put personal data about a member on the Internet without his/her permission;</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Send personal data outside the European Economic Area (EEA) without taking advice from Prospect/Bectu;</a:t>
            </a:r>
          </a:p>
        </p:txBody>
      </p:sp>
      <p:sp>
        <p:nvSpPr>
          <p:cNvPr id="5" name="Title 1">
            <a:extLst>
              <a:ext uri="{FF2B5EF4-FFF2-40B4-BE49-F238E27FC236}">
                <a16:creationId xmlns:a16="http://schemas.microsoft.com/office/drawing/2014/main" id="{D30D5FCF-1A75-444A-B4B6-287245B39934}"/>
              </a:ext>
            </a:extLst>
          </p:cNvPr>
          <p:cNvSpPr txBox="1">
            <a:spLocks/>
          </p:cNvSpPr>
          <p:nvPr/>
        </p:nvSpPr>
        <p:spPr>
          <a:xfrm>
            <a:off x="1484026" y="522688"/>
            <a:ext cx="5561351" cy="1148715"/>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latin typeface="Arial"/>
                <a:cs typeface="Arial"/>
              </a:rPr>
              <a:t>GDPR Don’ts</a:t>
            </a:r>
          </a:p>
        </p:txBody>
      </p:sp>
    </p:spTree>
    <p:extLst>
      <p:ext uri="{BB962C8B-B14F-4D97-AF65-F5344CB8AC3E}">
        <p14:creationId xmlns:p14="http://schemas.microsoft.com/office/powerpoint/2010/main" val="9989091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Rectangle 2"/>
          <p:cNvSpPr/>
          <p:nvPr/>
        </p:nvSpPr>
        <p:spPr>
          <a:xfrm>
            <a:off x="1484026" y="1886442"/>
            <a:ext cx="5561351" cy="4054341"/>
          </a:xfrm>
          <a:prstGeom prst="rect">
            <a:avLst/>
          </a:prstGeom>
        </p:spPr>
        <p:txBody>
          <a:bodyPr wrap="square" lIns="0" tIns="0" rIns="0" bIns="0">
            <a:noAutofit/>
          </a:bodyPr>
          <a:lstStyle/>
          <a:p>
            <a:pPr marL="342900" indent="-342900">
              <a:spcBef>
                <a:spcPts val="900"/>
              </a:spcBef>
              <a:buFont typeface="Arial"/>
              <a:buChar char="•"/>
            </a:pPr>
            <a:r>
              <a:rPr lang="en-GB" sz="2200">
                <a:latin typeface="Arial" panose="020B0604020202020204" pitchFamily="34" charset="0"/>
                <a:cs typeface="Arial" panose="020B0604020202020204" pitchFamily="34" charset="0"/>
              </a:rPr>
              <a:t>Leave personal data insecure in any way, whether it is physical files or information held electronically;</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Take personal data home without ensuring that it can be securely stored;</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Use personal data held for one purpose for a different purpose without permission from the member.</a:t>
            </a:r>
          </a:p>
          <a:p>
            <a:pPr marL="342900" indent="-342900">
              <a:spcBef>
                <a:spcPts val="900"/>
              </a:spcBef>
              <a:buFont typeface="Arial"/>
              <a:buChar char="•"/>
            </a:pPr>
            <a:endParaRPr lang="en-GB" sz="2200">
              <a:latin typeface="Arial" panose="020B0604020202020204" pitchFamily="34" charset="0"/>
              <a:cs typeface="Arial" panose="020B0604020202020204" pitchFamily="34" charset="0"/>
            </a:endParaRPr>
          </a:p>
          <a:p>
            <a:pPr marL="342900" indent="-342900">
              <a:spcBef>
                <a:spcPts val="900"/>
              </a:spcBef>
              <a:buFont typeface="Arial"/>
              <a:buChar char="•"/>
            </a:pPr>
            <a:endParaRPr lang="en-GB" sz="2200">
              <a:latin typeface="Arial" panose="020B0604020202020204" pitchFamily="34" charset="0"/>
              <a:cs typeface="Arial" panose="020B0604020202020204" pitchFamily="34" charset="0"/>
            </a:endParaRPr>
          </a:p>
          <a:p>
            <a:pPr marL="342900" indent="-342900">
              <a:spcBef>
                <a:spcPts val="900"/>
              </a:spcBef>
              <a:buFont typeface="Arial"/>
              <a:buChar char="•"/>
            </a:pPr>
            <a:endParaRPr lang="en-GB" sz="220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D30D5FCF-1A75-444A-B4B6-287245B39934}"/>
              </a:ext>
            </a:extLst>
          </p:cNvPr>
          <p:cNvSpPr txBox="1">
            <a:spLocks/>
          </p:cNvSpPr>
          <p:nvPr/>
        </p:nvSpPr>
        <p:spPr>
          <a:xfrm>
            <a:off x="1484026" y="522688"/>
            <a:ext cx="5561351" cy="1148715"/>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latin typeface="Arial"/>
                <a:cs typeface="Arial"/>
              </a:rPr>
              <a:t>GDPR Don’ts</a:t>
            </a:r>
          </a:p>
        </p:txBody>
      </p:sp>
    </p:spTree>
    <p:extLst>
      <p:ext uri="{BB962C8B-B14F-4D97-AF65-F5344CB8AC3E}">
        <p14:creationId xmlns:p14="http://schemas.microsoft.com/office/powerpoint/2010/main" val="2589900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Rectangle 2"/>
          <p:cNvSpPr/>
          <p:nvPr/>
        </p:nvSpPr>
        <p:spPr>
          <a:xfrm>
            <a:off x="1484026" y="1886442"/>
            <a:ext cx="5561351" cy="4054341"/>
          </a:xfrm>
          <a:prstGeom prst="rect">
            <a:avLst/>
          </a:prstGeom>
        </p:spPr>
        <p:txBody>
          <a:bodyPr wrap="square" lIns="0" tIns="0" rIns="0" bIns="0" anchor="t">
            <a:noAutofit/>
          </a:bodyPr>
          <a:lstStyle/>
          <a:p>
            <a:pPr marL="342900" indent="-342900">
              <a:spcBef>
                <a:spcPts val="900"/>
              </a:spcBef>
              <a:buFont typeface="Arial"/>
              <a:buChar char="•"/>
            </a:pPr>
            <a:r>
              <a:rPr lang="en-GB" sz="2200">
                <a:latin typeface="Arial"/>
                <a:cs typeface="Arial"/>
              </a:rPr>
              <a:t>Not clarifying with manager data needs/requirements as a rep</a:t>
            </a:r>
          </a:p>
          <a:p>
            <a:pPr marL="342900" indent="-342900">
              <a:spcBef>
                <a:spcPts val="900"/>
              </a:spcBef>
              <a:buFont typeface="Arial"/>
              <a:buChar char="•"/>
            </a:pPr>
            <a:r>
              <a:rPr lang="en-GB" sz="2200">
                <a:latin typeface="Arial"/>
                <a:cs typeface="Arial"/>
              </a:rPr>
              <a:t>Not using password protected documents</a:t>
            </a:r>
          </a:p>
          <a:p>
            <a:pPr marL="342900" indent="-342900">
              <a:spcBef>
                <a:spcPts val="900"/>
              </a:spcBef>
              <a:buFont typeface="Arial"/>
              <a:buChar char="•"/>
            </a:pPr>
            <a:r>
              <a:rPr lang="en-GB" sz="2200">
                <a:latin typeface="Arial"/>
                <a:cs typeface="Arial"/>
              </a:rPr>
              <a:t>Remembering that not ALL members have given consent  to share information.</a:t>
            </a:r>
          </a:p>
          <a:p>
            <a:pPr marL="342900" indent="-342900">
              <a:spcBef>
                <a:spcPts val="900"/>
              </a:spcBef>
              <a:buFont typeface="Arial"/>
              <a:buChar char="•"/>
            </a:pPr>
            <a:r>
              <a:rPr lang="en-GB" sz="2200">
                <a:latin typeface="Arial"/>
                <a:cs typeface="Arial"/>
              </a:rPr>
              <a:t>Emails sent without blind copying email addresses</a:t>
            </a:r>
          </a:p>
          <a:p>
            <a:pPr marL="342900" indent="-342900">
              <a:spcBef>
                <a:spcPts val="900"/>
              </a:spcBef>
              <a:buFont typeface="Arial"/>
              <a:buChar char="•"/>
            </a:pPr>
            <a:r>
              <a:rPr lang="en-GB" sz="2200">
                <a:latin typeface="Arial"/>
                <a:cs typeface="Arial"/>
              </a:rPr>
              <a:t>Secure use of email needed </a:t>
            </a:r>
          </a:p>
          <a:p>
            <a:pPr marL="342900" indent="-342900">
              <a:spcBef>
                <a:spcPts val="900"/>
              </a:spcBef>
              <a:buFont typeface="Arial"/>
              <a:buChar char="•"/>
            </a:pPr>
            <a:endParaRPr lang="en-GB" sz="2200">
              <a:latin typeface="Arial" panose="020B0604020202020204" pitchFamily="34" charset="0"/>
              <a:cs typeface="Arial" panose="020B0604020202020204" pitchFamily="34" charset="0"/>
            </a:endParaRPr>
          </a:p>
          <a:p>
            <a:pPr marL="342900" indent="-342900">
              <a:spcBef>
                <a:spcPts val="900"/>
              </a:spcBef>
              <a:buFont typeface="Arial"/>
              <a:buChar char="•"/>
            </a:pPr>
            <a:r>
              <a:rPr lang="en-GB" sz="2200">
                <a:latin typeface="Arial"/>
                <a:cs typeface="Arial"/>
              </a:rPr>
              <a:t>Introduce the action plan page </a:t>
            </a:r>
            <a:endParaRPr lang="en-GB" sz="2200">
              <a:latin typeface="Arial" panose="020B0604020202020204" pitchFamily="34" charset="0"/>
              <a:cs typeface="Arial" panose="020B0604020202020204" pitchFamily="34" charset="0"/>
            </a:endParaRPr>
          </a:p>
          <a:p>
            <a:pPr marL="342900" indent="-342900">
              <a:spcBef>
                <a:spcPts val="900"/>
              </a:spcBef>
              <a:buFont typeface="Arial"/>
              <a:buChar char="•"/>
            </a:pPr>
            <a:endParaRPr lang="en-GB" sz="2200">
              <a:latin typeface="Arial" panose="020B0604020202020204" pitchFamily="34" charset="0"/>
              <a:cs typeface="Arial" panose="020B0604020202020204" pitchFamily="34" charset="0"/>
            </a:endParaRPr>
          </a:p>
          <a:p>
            <a:pPr marL="342900" indent="-342900">
              <a:spcBef>
                <a:spcPts val="900"/>
              </a:spcBef>
              <a:buFont typeface="Arial"/>
              <a:buChar char="•"/>
            </a:pPr>
            <a:endParaRPr lang="en-GB" sz="220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D30D5FCF-1A75-444A-B4B6-287245B39934}"/>
              </a:ext>
            </a:extLst>
          </p:cNvPr>
          <p:cNvSpPr txBox="1">
            <a:spLocks/>
          </p:cNvSpPr>
          <p:nvPr/>
        </p:nvSpPr>
        <p:spPr>
          <a:xfrm>
            <a:off x="1484026" y="522688"/>
            <a:ext cx="5561351" cy="1148715"/>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latin typeface="Arial"/>
                <a:cs typeface="Arial"/>
              </a:rPr>
              <a:t>GDPR Pitfalls</a:t>
            </a:r>
          </a:p>
        </p:txBody>
      </p:sp>
    </p:spTree>
    <p:extLst>
      <p:ext uri="{BB962C8B-B14F-4D97-AF65-F5344CB8AC3E}">
        <p14:creationId xmlns:p14="http://schemas.microsoft.com/office/powerpoint/2010/main" val="25752529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2BDBE-F065-439E-8EF9-6034EE6DD024}"/>
              </a:ext>
            </a:extLst>
          </p:cNvPr>
          <p:cNvSpPr>
            <a:spLocks noGrp="1"/>
          </p:cNvSpPr>
          <p:nvPr>
            <p:ph type="title"/>
          </p:nvPr>
        </p:nvSpPr>
        <p:spPr/>
        <p:txBody>
          <a:bodyPr/>
          <a:lstStyle/>
          <a:p>
            <a:r>
              <a:rPr lang="en-GB"/>
              <a:t>Optional session 6A</a:t>
            </a:r>
          </a:p>
        </p:txBody>
      </p:sp>
    </p:spTree>
    <p:extLst>
      <p:ext uri="{BB962C8B-B14F-4D97-AF65-F5344CB8AC3E}">
        <p14:creationId xmlns:p14="http://schemas.microsoft.com/office/powerpoint/2010/main" val="3065377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C7F0E-9A00-4EF0-B89D-B96D679FF53C}"/>
              </a:ext>
            </a:extLst>
          </p:cNvPr>
          <p:cNvSpPr>
            <a:spLocks noGrp="1"/>
          </p:cNvSpPr>
          <p:nvPr>
            <p:ph type="title"/>
          </p:nvPr>
        </p:nvSpPr>
        <p:spPr>
          <a:xfrm>
            <a:off x="1126607" y="0"/>
            <a:ext cx="7760988" cy="1383632"/>
          </a:xfrm>
        </p:spPr>
        <p:txBody>
          <a:bodyPr/>
          <a:lstStyle/>
          <a:p>
            <a:r>
              <a:rPr lang="en-US">
                <a:latin typeface="Arial"/>
                <a:cs typeface="Arial"/>
              </a:rPr>
              <a:t>Performance management</a:t>
            </a:r>
            <a:endParaRPr lang="en-GB"/>
          </a:p>
        </p:txBody>
      </p:sp>
      <p:sp>
        <p:nvSpPr>
          <p:cNvPr id="3" name="Content Placeholder 2">
            <a:extLst>
              <a:ext uri="{FF2B5EF4-FFF2-40B4-BE49-F238E27FC236}">
                <a16:creationId xmlns:a16="http://schemas.microsoft.com/office/drawing/2014/main" id="{C9948FD4-3D7C-48B1-BC7E-DAD164F3B043}"/>
              </a:ext>
            </a:extLst>
          </p:cNvPr>
          <p:cNvSpPr>
            <a:spLocks noGrp="1"/>
          </p:cNvSpPr>
          <p:nvPr>
            <p:ph idx="1"/>
          </p:nvPr>
        </p:nvSpPr>
        <p:spPr>
          <a:xfrm>
            <a:off x="507290" y="1648326"/>
            <a:ext cx="8999621" cy="4731777"/>
          </a:xfrm>
        </p:spPr>
        <p:txBody>
          <a:bodyPr>
            <a:normAutofit fontScale="85000" lnSpcReduction="10000"/>
          </a:bodyPr>
          <a:lstStyle/>
          <a:p>
            <a:r>
              <a:rPr lang="en-GB"/>
              <a:t>It is about improving performance, not punishing employees</a:t>
            </a:r>
          </a:p>
          <a:p>
            <a:r>
              <a:rPr lang="en-GB"/>
              <a:t>Reviews should be clear what good performance is</a:t>
            </a:r>
          </a:p>
          <a:p>
            <a:r>
              <a:rPr lang="en-GB"/>
              <a:t>Standards/objectives/goals/targets should be agreed</a:t>
            </a:r>
          </a:p>
          <a:p>
            <a:r>
              <a:rPr lang="en-GB"/>
              <a:t>The assessment should be on individual performance not general performance of the team</a:t>
            </a:r>
          </a:p>
          <a:p>
            <a:r>
              <a:rPr lang="en-GB"/>
              <a:t>Day-to day performance should be tackled at the time</a:t>
            </a:r>
          </a:p>
          <a:p>
            <a:r>
              <a:rPr lang="en-GB"/>
              <a:t>No surprises</a:t>
            </a:r>
          </a:p>
          <a:p>
            <a:r>
              <a:rPr lang="en-GB"/>
              <a:t>The review should include training needs and aspirations</a:t>
            </a:r>
          </a:p>
          <a:p>
            <a:r>
              <a:rPr lang="en-GB"/>
              <a:t>There should not be a penalty for a person learning the job</a:t>
            </a:r>
          </a:p>
          <a:p>
            <a:r>
              <a:rPr lang="en-GB"/>
              <a:t>There should be no penalty for taking maternity, paternity, parental or adoption leave</a:t>
            </a:r>
          </a:p>
          <a:p>
            <a:endParaRPr lang="en-GB"/>
          </a:p>
        </p:txBody>
      </p:sp>
    </p:spTree>
    <p:extLst>
      <p:ext uri="{BB962C8B-B14F-4D97-AF65-F5344CB8AC3E}">
        <p14:creationId xmlns:p14="http://schemas.microsoft.com/office/powerpoint/2010/main" val="2365236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327169"/>
            <a:ext cx="6640295" cy="1392573"/>
          </a:xfrm>
        </p:spPr>
        <p:txBody>
          <a:bodyPr>
            <a:normAutofit/>
          </a:bodyPr>
          <a:lstStyle/>
          <a:p>
            <a:r>
              <a:rPr lang="en-US" sz="4000">
                <a:latin typeface="Arial"/>
                <a:cs typeface="Arial"/>
              </a:rPr>
              <a:t>What is a personal case?</a:t>
            </a:r>
          </a:p>
        </p:txBody>
      </p:sp>
      <p:sp>
        <p:nvSpPr>
          <p:cNvPr id="3" name="TextBox 2"/>
          <p:cNvSpPr txBox="1"/>
          <p:nvPr/>
        </p:nvSpPr>
        <p:spPr>
          <a:xfrm>
            <a:off x="1505415" y="1914324"/>
            <a:ext cx="7856699" cy="4154984"/>
          </a:xfrm>
          <a:prstGeom prst="rect">
            <a:avLst/>
          </a:prstGeom>
          <a:noFill/>
        </p:spPr>
        <p:txBody>
          <a:bodyPr wrap="square" lIns="0" tIns="0" rIns="0" bIns="0" rtlCol="0">
            <a:noAutofit/>
          </a:bodyPr>
          <a:lstStyle/>
          <a:p>
            <a:pPr>
              <a:spcBef>
                <a:spcPts val="600"/>
              </a:spcBef>
            </a:pPr>
            <a:r>
              <a:rPr lang="en-GB" sz="2400">
                <a:latin typeface="Arial" panose="020B0604020202020204" pitchFamily="34" charset="0"/>
                <a:cs typeface="Arial" panose="020B0604020202020204" pitchFamily="34" charset="0"/>
              </a:rPr>
              <a:t>A problem a member has at work, this could be almost any issue that affects them as an individual.</a:t>
            </a:r>
          </a:p>
          <a:p>
            <a:pPr>
              <a:spcBef>
                <a:spcPts val="600"/>
              </a:spcBef>
            </a:pPr>
            <a:r>
              <a:rPr lang="en-GB" sz="2400">
                <a:latin typeface="Arial" panose="020B0604020202020204" pitchFamily="34" charset="0"/>
                <a:cs typeface="Arial" panose="020B0604020202020204" pitchFamily="34" charset="0"/>
              </a:rPr>
              <a:t>It could be:</a:t>
            </a:r>
          </a:p>
          <a:p>
            <a:pPr marL="342900" lvl="0" indent="-342900">
              <a:spcBef>
                <a:spcPts val="600"/>
              </a:spcBef>
              <a:buFont typeface="Arial"/>
              <a:buChar char="•"/>
            </a:pPr>
            <a:r>
              <a:rPr lang="en-GB" sz="2400">
                <a:latin typeface="Arial" panose="020B0604020202020204" pitchFamily="34" charset="0"/>
                <a:cs typeface="Arial" panose="020B0604020202020204" pitchFamily="34" charset="0"/>
              </a:rPr>
              <a:t>With another member of staff </a:t>
            </a:r>
          </a:p>
          <a:p>
            <a:pPr marL="342900" lvl="0" indent="-342900">
              <a:spcBef>
                <a:spcPts val="600"/>
              </a:spcBef>
              <a:buFont typeface="Arial"/>
              <a:buChar char="•"/>
            </a:pPr>
            <a:r>
              <a:rPr lang="en-GB" sz="2400">
                <a:latin typeface="Arial" panose="020B0604020202020204" pitchFamily="34" charset="0"/>
                <a:cs typeface="Arial" panose="020B0604020202020204" pitchFamily="34" charset="0"/>
              </a:rPr>
              <a:t>The working terms and conditions</a:t>
            </a:r>
          </a:p>
          <a:p>
            <a:pPr marL="342900" lvl="0" indent="-342900">
              <a:spcBef>
                <a:spcPts val="600"/>
              </a:spcBef>
              <a:buFont typeface="Arial"/>
              <a:buChar char="•"/>
            </a:pPr>
            <a:r>
              <a:rPr lang="en-GB" sz="2400">
                <a:latin typeface="Arial" panose="020B0604020202020204" pitchFamily="34" charset="0"/>
                <a:cs typeface="Arial" panose="020B0604020202020204" pitchFamily="34" charset="0"/>
              </a:rPr>
              <a:t>The employer has a problem with them</a:t>
            </a:r>
          </a:p>
          <a:p>
            <a:pPr marL="342900" lvl="0" indent="-342900">
              <a:spcBef>
                <a:spcPts val="600"/>
              </a:spcBef>
              <a:buFont typeface="Arial"/>
              <a:buChar char="•"/>
            </a:pPr>
            <a:r>
              <a:rPr lang="en-GB" sz="2400">
                <a:latin typeface="Arial" panose="020B0604020202020204" pitchFamily="34" charset="0"/>
                <a:cs typeface="Arial" panose="020B0604020202020204" pitchFamily="34" charset="0"/>
              </a:rPr>
              <a:t>Someone who is not employed by the same employer but they interact with (public, contractor, etc.)</a:t>
            </a:r>
          </a:p>
          <a:p>
            <a:pPr>
              <a:spcBef>
                <a:spcPts val="600"/>
              </a:spcBef>
            </a:pPr>
            <a:r>
              <a:rPr lang="en-GB" sz="2400">
                <a:latin typeface="Arial" panose="020B0604020202020204" pitchFamily="34" charset="0"/>
                <a:cs typeface="Arial" panose="020B0604020202020204" pitchFamily="34" charset="0"/>
              </a:rPr>
              <a:t>Sometimes it involves formal procedures and </a:t>
            </a:r>
            <a:br>
              <a:rPr lang="en-GB" sz="2400">
                <a:latin typeface="Arial" panose="020B0604020202020204" pitchFamily="34" charset="0"/>
                <a:cs typeface="Arial" panose="020B0604020202020204" pitchFamily="34" charset="0"/>
              </a:rPr>
            </a:br>
            <a:r>
              <a:rPr lang="en-GB" sz="2400">
                <a:latin typeface="Arial" panose="020B0604020202020204" pitchFamily="34" charset="0"/>
                <a:cs typeface="Arial" panose="020B0604020202020204" pitchFamily="34" charset="0"/>
              </a:rPr>
              <a:t>may have implications for other members.</a:t>
            </a:r>
          </a:p>
        </p:txBody>
      </p:sp>
    </p:spTree>
    <p:extLst>
      <p:ext uri="{BB962C8B-B14F-4D97-AF65-F5344CB8AC3E}">
        <p14:creationId xmlns:p14="http://schemas.microsoft.com/office/powerpoint/2010/main" val="1973849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B339D-958F-53ED-4E67-2C89F883484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DCD64B5-E34F-167B-1317-E380E2C3CE3F}"/>
              </a:ext>
            </a:extLst>
          </p:cNvPr>
          <p:cNvSpPr>
            <a:spLocks noGrp="1"/>
          </p:cNvSpPr>
          <p:nvPr>
            <p:ph idx="1"/>
          </p:nvPr>
        </p:nvSpPr>
        <p:spPr/>
        <p:txBody>
          <a:bodyPr/>
          <a:lstStyle/>
          <a:p>
            <a:endParaRPr lang="en-GB"/>
          </a:p>
        </p:txBody>
      </p:sp>
      <p:pic>
        <p:nvPicPr>
          <p:cNvPr id="5" name="Online Media 3" title="Elaine has been invited for a chat with her line manager">
            <a:hlinkClick r:id="" action="ppaction://media"/>
            <a:extLst>
              <a:ext uri="{FF2B5EF4-FFF2-40B4-BE49-F238E27FC236}">
                <a16:creationId xmlns:a16="http://schemas.microsoft.com/office/drawing/2014/main" id="{429B487F-9F7A-BE77-7986-077E92CED24B}"/>
              </a:ext>
            </a:extLst>
          </p:cNvPr>
          <p:cNvPicPr>
            <a:picLocks noRot="1" noChangeAspect="1"/>
          </p:cNvPicPr>
          <p:nvPr>
            <a:videoFile r:link="rId1"/>
          </p:nvPr>
        </p:nvPicPr>
        <p:blipFill>
          <a:blip r:embed="rId3"/>
          <a:stretch>
            <a:fillRect/>
          </a:stretch>
        </p:blipFill>
        <p:spPr>
          <a:xfrm>
            <a:off x="0" y="-73961"/>
            <a:ext cx="12192000" cy="6931961"/>
          </a:xfrm>
          <a:prstGeom prst="rect">
            <a:avLst/>
          </a:prstGeom>
        </p:spPr>
      </p:pic>
    </p:spTree>
    <p:extLst>
      <p:ext uri="{BB962C8B-B14F-4D97-AF65-F5344CB8AC3E}">
        <p14:creationId xmlns:p14="http://schemas.microsoft.com/office/powerpoint/2010/main" val="100671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2BDBE-F065-439E-8EF9-6034EE6DD024}"/>
              </a:ext>
            </a:extLst>
          </p:cNvPr>
          <p:cNvSpPr>
            <a:spLocks noGrp="1"/>
          </p:cNvSpPr>
          <p:nvPr>
            <p:ph type="title"/>
          </p:nvPr>
        </p:nvSpPr>
        <p:spPr/>
        <p:txBody>
          <a:bodyPr/>
          <a:lstStyle/>
          <a:p>
            <a:r>
              <a:rPr lang="en-GB"/>
              <a:t>Optional session 6B</a:t>
            </a:r>
          </a:p>
        </p:txBody>
      </p:sp>
    </p:spTree>
    <p:extLst>
      <p:ext uri="{BB962C8B-B14F-4D97-AF65-F5344CB8AC3E}">
        <p14:creationId xmlns:p14="http://schemas.microsoft.com/office/powerpoint/2010/main" val="14084131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0789" y="545730"/>
            <a:ext cx="9064955" cy="1470025"/>
          </a:xfrm>
        </p:spPr>
        <p:txBody>
          <a:bodyPr>
            <a:normAutofit/>
          </a:bodyPr>
          <a:lstStyle/>
          <a:p>
            <a:r>
              <a:rPr lang="en-GB">
                <a:latin typeface="Arial"/>
                <a:cs typeface="Arial"/>
              </a:rPr>
              <a:t>Improper behaviour</a:t>
            </a:r>
            <a:endParaRPr lang="en-US">
              <a:latin typeface="Arial"/>
              <a:cs typeface="Arial"/>
            </a:endParaRPr>
          </a:p>
        </p:txBody>
      </p:sp>
      <p:sp>
        <p:nvSpPr>
          <p:cNvPr id="5" name="TextBox 4"/>
          <p:cNvSpPr txBox="1"/>
          <p:nvPr/>
        </p:nvSpPr>
        <p:spPr>
          <a:xfrm>
            <a:off x="713739" y="2350004"/>
            <a:ext cx="9308566" cy="2677656"/>
          </a:xfrm>
          <a:prstGeom prst="rect">
            <a:avLst/>
          </a:prstGeom>
          <a:noFill/>
        </p:spPr>
        <p:txBody>
          <a:bodyPr wrap="square" rtlCol="0">
            <a:spAutoFit/>
          </a:bodyPr>
          <a:lstStyle/>
          <a:p>
            <a:pPr marL="342900" lvl="0" indent="-342900">
              <a:buFont typeface="Arial" charset="0"/>
              <a:buChar char="•"/>
            </a:pPr>
            <a:r>
              <a:rPr lang="en-GB" sz="2400">
                <a:latin typeface="Arial" panose="020B0604020202020204" pitchFamily="34" charset="0"/>
                <a:cs typeface="Arial" panose="020B0604020202020204" pitchFamily="34" charset="0"/>
              </a:rPr>
              <a:t>all forms of harassment, bullying and intimidation, including through the use of offensive words or aggressive behaviour </a:t>
            </a:r>
          </a:p>
          <a:p>
            <a:pPr marL="342900" lvl="0" indent="-342900">
              <a:buFont typeface="Arial" charset="0"/>
              <a:buChar char="•"/>
            </a:pPr>
            <a:r>
              <a:rPr lang="en-GB" sz="2400">
                <a:latin typeface="Arial" panose="020B0604020202020204" pitchFamily="34" charset="0"/>
                <a:cs typeface="Arial" panose="020B0604020202020204" pitchFamily="34" charset="0"/>
              </a:rPr>
              <a:t>all forms of victimisation and discrimination</a:t>
            </a:r>
          </a:p>
          <a:p>
            <a:pPr marL="342900" lvl="0" indent="-342900">
              <a:buFont typeface="Arial" charset="0"/>
              <a:buChar char="•"/>
            </a:pPr>
            <a:r>
              <a:rPr lang="en-GB" sz="2400">
                <a:latin typeface="Arial" panose="020B0604020202020204" pitchFamily="34" charset="0"/>
                <a:cs typeface="Arial" panose="020B0604020202020204" pitchFamily="34" charset="0"/>
              </a:rPr>
              <a:t>physical assault or threats of physical assault, or other criminal or wrongful behaviour </a:t>
            </a:r>
          </a:p>
          <a:p>
            <a:pPr marL="342900" lvl="0" indent="-342900">
              <a:buFont typeface="Arial" charset="0"/>
              <a:buChar char="•"/>
            </a:pPr>
            <a:r>
              <a:rPr lang="en-GB" sz="2400">
                <a:latin typeface="Arial" panose="020B0604020202020204" pitchFamily="34" charset="0"/>
                <a:cs typeface="Arial" panose="020B0604020202020204" pitchFamily="34" charset="0"/>
              </a:rPr>
              <a:t>putting ‘undue pressure’ on a party </a:t>
            </a:r>
          </a:p>
          <a:p>
            <a:pPr marL="342900" lvl="0" indent="-342900">
              <a:buFont typeface="Arial" charset="0"/>
              <a:buChar char="•"/>
            </a:pPr>
            <a:endParaRPr lang="en-GB" sz="2400"/>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1245513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9253" y="266136"/>
            <a:ext cx="9064955" cy="1470025"/>
          </a:xfrm>
        </p:spPr>
        <p:txBody>
          <a:bodyPr>
            <a:normAutofit/>
          </a:bodyPr>
          <a:lstStyle/>
          <a:p>
            <a:r>
              <a:rPr lang="en-GB">
                <a:latin typeface="Arial"/>
                <a:cs typeface="Arial"/>
              </a:rPr>
              <a:t>Undue pressure</a:t>
            </a:r>
            <a:endParaRPr lang="en-US">
              <a:latin typeface="Arial"/>
              <a:cs typeface="Arial"/>
            </a:endParaRPr>
          </a:p>
        </p:txBody>
      </p:sp>
      <p:sp>
        <p:nvSpPr>
          <p:cNvPr id="5" name="TextBox 4"/>
          <p:cNvSpPr txBox="1"/>
          <p:nvPr/>
        </p:nvSpPr>
        <p:spPr>
          <a:xfrm>
            <a:off x="713738" y="2350004"/>
            <a:ext cx="8911525" cy="3046988"/>
          </a:xfrm>
          <a:prstGeom prst="rect">
            <a:avLst/>
          </a:prstGeom>
          <a:noFill/>
        </p:spPr>
        <p:txBody>
          <a:bodyPr wrap="square" rtlCol="0">
            <a:spAutoFit/>
          </a:bodyPr>
          <a:lstStyle/>
          <a:p>
            <a:pPr marL="342900" lvl="0" indent="-342900">
              <a:buFont typeface="Arial" charset="0"/>
              <a:buChar char="•"/>
            </a:pPr>
            <a:r>
              <a:rPr lang="en-GB" sz="2400">
                <a:latin typeface="Arial" panose="020B0604020202020204" pitchFamily="34" charset="0"/>
                <a:cs typeface="Arial" panose="020B0604020202020204" pitchFamily="34" charset="0"/>
              </a:rPr>
              <a:t>not giving the employee a minimum of 10 calendar days to consider the offer;</a:t>
            </a:r>
          </a:p>
          <a:p>
            <a:pPr marL="342900" lvl="0" indent="-342900">
              <a:buFont typeface="Arial" charset="0"/>
              <a:buChar char="•"/>
            </a:pPr>
            <a:r>
              <a:rPr lang="en-GB" sz="2400">
                <a:latin typeface="Arial" panose="020B0604020202020204" pitchFamily="34" charset="0"/>
                <a:cs typeface="Arial" panose="020B0604020202020204" pitchFamily="34" charset="0"/>
              </a:rPr>
              <a:t>an employer reducing the value of offer over the course of the 10 days</a:t>
            </a:r>
          </a:p>
          <a:p>
            <a:pPr marL="342900" lvl="0" indent="-342900">
              <a:buFont typeface="Arial" charset="0"/>
              <a:buChar char="•"/>
            </a:pPr>
            <a:r>
              <a:rPr lang="en-GB" sz="2400">
                <a:latin typeface="Arial" panose="020B0604020202020204" pitchFamily="34" charset="0"/>
                <a:cs typeface="Arial" panose="020B0604020202020204" pitchFamily="34" charset="0"/>
              </a:rPr>
              <a:t>an employer saying dismissal is inevitable </a:t>
            </a:r>
          </a:p>
          <a:p>
            <a:pPr marL="342900" lvl="0" indent="-342900">
              <a:buFont typeface="Arial" charset="0"/>
              <a:buChar char="•"/>
            </a:pPr>
            <a:r>
              <a:rPr lang="en-GB" sz="2400">
                <a:latin typeface="Arial" panose="020B0604020202020204" pitchFamily="34" charset="0"/>
                <a:cs typeface="Arial" panose="020B0604020202020204" pitchFamily="34" charset="0"/>
              </a:rPr>
              <a:t>an employee threatening to undermine the organisation’s public reputation </a:t>
            </a:r>
          </a:p>
          <a:p>
            <a:pPr marL="342900" lvl="0" indent="-342900">
              <a:buFont typeface="Arial" charset="0"/>
              <a:buChar char="•"/>
            </a:pPr>
            <a:endParaRPr lang="en-GB" sz="2400"/>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1711407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9127" y="261201"/>
            <a:ext cx="9245081" cy="2324981"/>
          </a:xfrm>
        </p:spPr>
        <p:txBody>
          <a:bodyPr/>
          <a:lstStyle/>
          <a:p>
            <a:r>
              <a:rPr lang="en-US">
                <a:latin typeface="Arial"/>
                <a:cs typeface="Arial"/>
              </a:rPr>
              <a:t>End of the day</a:t>
            </a:r>
          </a:p>
        </p:txBody>
      </p:sp>
    </p:spTree>
    <p:extLst>
      <p:ext uri="{BB962C8B-B14F-4D97-AF65-F5344CB8AC3E}">
        <p14:creationId xmlns:p14="http://schemas.microsoft.com/office/powerpoint/2010/main" val="18888153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623" y="1786269"/>
            <a:ext cx="8183888" cy="1392866"/>
          </a:xfrm>
        </p:spPr>
        <p:txBody>
          <a:bodyPr>
            <a:normAutofit/>
          </a:bodyPr>
          <a:lstStyle/>
          <a:p>
            <a:r>
              <a:rPr lang="en-GB"/>
              <a:t>Reps part 2</a:t>
            </a:r>
            <a:br>
              <a:rPr lang="en-GB"/>
            </a:br>
            <a:r>
              <a:rPr lang="en-GB"/>
              <a:t>Day 2</a:t>
            </a:r>
          </a:p>
        </p:txBody>
      </p:sp>
      <p:sp>
        <p:nvSpPr>
          <p:cNvPr id="3" name="Content Placeholder 2"/>
          <p:cNvSpPr>
            <a:spLocks noGrp="1"/>
          </p:cNvSpPr>
          <p:nvPr>
            <p:ph idx="1"/>
          </p:nvPr>
        </p:nvSpPr>
        <p:spPr>
          <a:xfrm>
            <a:off x="1148316" y="3678865"/>
            <a:ext cx="8088196" cy="2292164"/>
          </a:xfrm>
        </p:spPr>
        <p:txBody>
          <a:bodyPr>
            <a:normAutofit/>
          </a:bodyPr>
          <a:lstStyle/>
          <a:p>
            <a:r>
              <a:rPr lang="en-GB" sz="4000"/>
              <a:t>Welcome back!</a:t>
            </a:r>
          </a:p>
        </p:txBody>
      </p:sp>
    </p:spTree>
    <p:extLst>
      <p:ext uri="{BB962C8B-B14F-4D97-AF65-F5344CB8AC3E}">
        <p14:creationId xmlns:p14="http://schemas.microsoft.com/office/powerpoint/2010/main" val="9855942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504361" cy="1048406"/>
          </a:xfrm>
        </p:spPr>
        <p:txBody>
          <a:bodyPr/>
          <a:lstStyle/>
          <a:p>
            <a:r>
              <a:rPr lang="en-US">
                <a:latin typeface="Arial"/>
                <a:cs typeface="Arial"/>
              </a:rPr>
              <a:t>Investigations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7</a:t>
            </a:r>
          </a:p>
        </p:txBody>
      </p:sp>
    </p:spTree>
    <p:extLst>
      <p:ext uri="{BB962C8B-B14F-4D97-AF65-F5344CB8AC3E}">
        <p14:creationId xmlns:p14="http://schemas.microsoft.com/office/powerpoint/2010/main" val="5257824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521" y="894270"/>
            <a:ext cx="7744990" cy="1204353"/>
          </a:xfrm>
        </p:spPr>
        <p:txBody>
          <a:bodyPr/>
          <a:lstStyle/>
          <a:p>
            <a:r>
              <a:rPr lang="en-US"/>
              <a:t>What is an investigation?</a:t>
            </a:r>
          </a:p>
        </p:txBody>
      </p:sp>
      <p:sp>
        <p:nvSpPr>
          <p:cNvPr id="3" name="Content Placeholder 2"/>
          <p:cNvSpPr>
            <a:spLocks noGrp="1"/>
          </p:cNvSpPr>
          <p:nvPr>
            <p:ph idx="1"/>
          </p:nvPr>
        </p:nvSpPr>
        <p:spPr>
          <a:xfrm>
            <a:off x="1491521" y="2345962"/>
            <a:ext cx="6393306" cy="3762530"/>
          </a:xfrm>
        </p:spPr>
        <p:txBody>
          <a:bodyPr>
            <a:noAutofit/>
          </a:bodyPr>
          <a:lstStyle/>
          <a:p>
            <a:pPr>
              <a:buClr>
                <a:schemeClr val="tx1"/>
              </a:buClr>
            </a:pPr>
            <a:r>
              <a:rPr lang="en-US" sz="2200"/>
              <a:t>An investigation is a fact-finding exercise to collect all the relevant information on a matter.</a:t>
            </a:r>
          </a:p>
          <a:p>
            <a:pPr>
              <a:buClr>
                <a:schemeClr val="tx1"/>
              </a:buClr>
            </a:pPr>
            <a:r>
              <a:rPr lang="en-US" sz="2200"/>
              <a:t> A properly conducted investigation can enable an employer to fully consider the matter and then make an informed decision on it. </a:t>
            </a:r>
          </a:p>
          <a:p>
            <a:pPr>
              <a:buClr>
                <a:schemeClr val="tx1"/>
              </a:buClr>
            </a:pPr>
            <a:r>
              <a:rPr lang="en-US" sz="2200"/>
              <a:t>Making a decision without completing a reasonable investigation can make any subsequent decisions or actions unfair, and leave an employer vulnerable to legal action. </a:t>
            </a:r>
          </a:p>
          <a:p>
            <a:endParaRPr lang="en-US" sz="2200"/>
          </a:p>
        </p:txBody>
      </p:sp>
    </p:spTree>
    <p:extLst>
      <p:ext uri="{BB962C8B-B14F-4D97-AF65-F5344CB8AC3E}">
        <p14:creationId xmlns:p14="http://schemas.microsoft.com/office/powerpoint/2010/main" val="3276081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035" y="428017"/>
            <a:ext cx="7767475" cy="1490724"/>
          </a:xfrm>
        </p:spPr>
        <p:txBody>
          <a:bodyPr/>
          <a:lstStyle/>
          <a:p>
            <a:r>
              <a:rPr lang="en-US"/>
              <a:t>The role of an investigator</a:t>
            </a:r>
          </a:p>
        </p:txBody>
      </p:sp>
      <p:sp>
        <p:nvSpPr>
          <p:cNvPr id="3" name="Content Placeholder 2"/>
          <p:cNvSpPr>
            <a:spLocks noGrp="1"/>
          </p:cNvSpPr>
          <p:nvPr>
            <p:ph idx="1"/>
          </p:nvPr>
        </p:nvSpPr>
        <p:spPr>
          <a:xfrm>
            <a:off x="1469036" y="2098623"/>
            <a:ext cx="6588177" cy="4448091"/>
          </a:xfrm>
        </p:spPr>
        <p:txBody>
          <a:bodyPr>
            <a:normAutofit/>
          </a:bodyPr>
          <a:lstStyle/>
          <a:p>
            <a:pPr>
              <a:buClr>
                <a:schemeClr val="tx1"/>
              </a:buClr>
            </a:pPr>
            <a:r>
              <a:rPr lang="en-US" sz="2200"/>
              <a:t>The role of an investigator is to be fair and objective so that they can establish the essential facts of the matter and reach a conclusion on what did or did not happen. </a:t>
            </a:r>
          </a:p>
          <a:p>
            <a:pPr>
              <a:buClr>
                <a:schemeClr val="tx1"/>
              </a:buClr>
            </a:pPr>
            <a:r>
              <a:rPr lang="en-US" sz="2200"/>
              <a:t>An investigator should do this by looking for evidence that supports the allegation and evidence that contradicts it.</a:t>
            </a:r>
          </a:p>
          <a:p>
            <a:pPr>
              <a:buClr>
                <a:schemeClr val="tx1"/>
              </a:buClr>
            </a:pPr>
            <a:r>
              <a:rPr lang="en-US" sz="2200"/>
              <a:t>In potential disciplinary matters, it is not an investigator’s role to prove the guilt of any party but to investigate if there is a case to answer.</a:t>
            </a:r>
          </a:p>
        </p:txBody>
      </p:sp>
    </p:spTree>
    <p:extLst>
      <p:ext uri="{BB962C8B-B14F-4D97-AF65-F5344CB8AC3E}">
        <p14:creationId xmlns:p14="http://schemas.microsoft.com/office/powerpoint/2010/main" val="4326635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8758" y="260704"/>
            <a:ext cx="9064955" cy="1470025"/>
          </a:xfrm>
        </p:spPr>
        <p:txBody>
          <a:bodyPr/>
          <a:lstStyle/>
          <a:p>
            <a:r>
              <a:rPr lang="en-US">
                <a:latin typeface="Arial"/>
                <a:cs typeface="Arial"/>
              </a:rPr>
              <a:t>Activity F: The rep role </a:t>
            </a:r>
          </a:p>
        </p:txBody>
      </p:sp>
      <p:sp>
        <p:nvSpPr>
          <p:cNvPr id="5" name="TextBox 4"/>
          <p:cNvSpPr txBox="1"/>
          <p:nvPr/>
        </p:nvSpPr>
        <p:spPr>
          <a:xfrm>
            <a:off x="581612" y="2427386"/>
            <a:ext cx="10783763" cy="1569660"/>
          </a:xfrm>
          <a:prstGeom prst="rect">
            <a:avLst/>
          </a:prstGeom>
          <a:noFill/>
        </p:spPr>
        <p:txBody>
          <a:bodyPr wrap="square" lIns="91440" tIns="45720" rIns="91440" bIns="45720" rtlCol="0" anchor="t">
            <a:spAutoFit/>
          </a:bodyPr>
          <a:lstStyle/>
          <a:p>
            <a:r>
              <a:rPr lang="en-US" sz="2400">
                <a:latin typeface="Arial"/>
                <a:cs typeface="Arial"/>
              </a:rPr>
              <a:t>Read the invitation to the investigation meeting and</a:t>
            </a:r>
            <a:endParaRPr lang="en-US"/>
          </a:p>
          <a:p>
            <a:r>
              <a:rPr lang="en-US" sz="2400">
                <a:latin typeface="Arial"/>
                <a:cs typeface="Arial"/>
              </a:rPr>
              <a:t> then watch the video.</a:t>
            </a:r>
            <a:endParaRPr lang="en-US"/>
          </a:p>
          <a:p>
            <a:endParaRPr lang="en-US" sz="2400">
              <a:latin typeface="Arial"/>
              <a:cs typeface="Arial"/>
            </a:endParaRPr>
          </a:p>
          <a:p>
            <a:r>
              <a:rPr lang="en-US" sz="2400">
                <a:latin typeface="Arial"/>
                <a:cs typeface="Arial"/>
              </a:rPr>
              <a:t>In a big group discuss Elaine’s, the reps, performance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4231" y="4023429"/>
            <a:ext cx="3860801" cy="2573867"/>
          </a:xfrm>
          <a:prstGeom prst="rect">
            <a:avLst/>
          </a:prstGeom>
        </p:spPr>
      </p:pic>
    </p:spTree>
    <p:extLst>
      <p:ext uri="{BB962C8B-B14F-4D97-AF65-F5344CB8AC3E}">
        <p14:creationId xmlns:p14="http://schemas.microsoft.com/office/powerpoint/2010/main" val="537077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11633"/>
            <a:ext cx="5720580" cy="2145722"/>
          </a:xfrm>
        </p:spPr>
        <p:txBody>
          <a:bodyPr>
            <a:normAutofit/>
          </a:bodyPr>
          <a:lstStyle/>
          <a:p>
            <a:r>
              <a:rPr lang="en-US" sz="4000">
                <a:latin typeface="Arial"/>
                <a:cs typeface="Arial"/>
              </a:rPr>
              <a:t>The member has rights in the workplace</a:t>
            </a:r>
          </a:p>
        </p:txBody>
      </p:sp>
      <p:sp>
        <p:nvSpPr>
          <p:cNvPr id="5" name="TextBox 4"/>
          <p:cNvSpPr txBox="1"/>
          <p:nvPr/>
        </p:nvSpPr>
        <p:spPr>
          <a:xfrm>
            <a:off x="915112" y="3505038"/>
            <a:ext cx="10783763" cy="461665"/>
          </a:xfrm>
          <a:prstGeom prst="rect">
            <a:avLst/>
          </a:prstGeom>
          <a:noFill/>
        </p:spPr>
        <p:txBody>
          <a:bodyPr wrap="square" rtlCol="0">
            <a:spAutoFit/>
          </a:bodyPr>
          <a:lstStyle/>
          <a:p>
            <a:r>
              <a:rPr lang="en-US" sz="2400">
                <a:solidFill>
                  <a:srgbClr val="000000"/>
                </a:solidFill>
                <a:latin typeface="Arial"/>
                <a:cs typeface="Arial"/>
              </a:rPr>
              <a:t> </a:t>
            </a:r>
          </a:p>
        </p:txBody>
      </p:sp>
      <p:sp>
        <p:nvSpPr>
          <p:cNvPr id="6" name="TextBox 5">
            <a:extLst>
              <a:ext uri="{FF2B5EF4-FFF2-40B4-BE49-F238E27FC236}">
                <a16:creationId xmlns:a16="http://schemas.microsoft.com/office/drawing/2014/main" id="{D0AB474A-6344-4F4F-8B83-71EE7C70BE10}"/>
              </a:ext>
            </a:extLst>
          </p:cNvPr>
          <p:cNvSpPr txBox="1"/>
          <p:nvPr/>
        </p:nvSpPr>
        <p:spPr>
          <a:xfrm>
            <a:off x="1505415" y="3192471"/>
            <a:ext cx="7856699" cy="3053005"/>
          </a:xfrm>
          <a:prstGeom prst="rect">
            <a:avLst/>
          </a:prstGeom>
          <a:noFill/>
        </p:spPr>
        <p:txBody>
          <a:bodyPr wrap="square" lIns="0" tIns="0" rIns="0" bIns="0" rtlCol="0">
            <a:noAutofit/>
          </a:bodyPr>
          <a:lstStyle/>
          <a:p>
            <a:pPr>
              <a:spcBef>
                <a:spcPts val="600"/>
              </a:spcBef>
            </a:pPr>
            <a:r>
              <a:rPr lang="en-GB" sz="2400">
                <a:solidFill>
                  <a:srgbClr val="000000"/>
                </a:solidFill>
                <a:latin typeface="Arial" panose="020B0604020202020204" pitchFamily="34" charset="0"/>
                <a:cs typeface="Arial" panose="020B0604020202020204" pitchFamily="34" charset="0"/>
              </a:rPr>
              <a:t>Some of the legal rights are;</a:t>
            </a:r>
          </a:p>
          <a:p>
            <a:pPr marL="342900" indent="-342900">
              <a:spcBef>
                <a:spcPts val="600"/>
              </a:spcBef>
              <a:buFont typeface="Arial" panose="020B0604020202020204" pitchFamily="34" charset="0"/>
              <a:buChar char="•"/>
            </a:pPr>
            <a:r>
              <a:rPr lang="en-GB" sz="2400">
                <a:solidFill>
                  <a:srgbClr val="000000"/>
                </a:solidFill>
                <a:latin typeface="Arial" panose="020B0604020202020204" pitchFamily="34" charset="0"/>
                <a:cs typeface="Arial" panose="020B0604020202020204" pitchFamily="34" charset="0"/>
              </a:rPr>
              <a:t>To be paid according to contract of employment</a:t>
            </a:r>
          </a:p>
          <a:p>
            <a:pPr marL="342900" indent="-342900">
              <a:spcBef>
                <a:spcPts val="600"/>
              </a:spcBef>
              <a:buFont typeface="Arial" panose="020B0604020202020204" pitchFamily="34" charset="0"/>
              <a:buChar char="•"/>
            </a:pPr>
            <a:r>
              <a:rPr lang="en-GB" sz="2400">
                <a:solidFill>
                  <a:srgbClr val="000000"/>
                </a:solidFill>
                <a:latin typeface="Arial" panose="020B0604020202020204" pitchFamily="34" charset="0"/>
                <a:cs typeface="Arial" panose="020B0604020202020204" pitchFamily="34" charset="0"/>
              </a:rPr>
              <a:t>Not to be unfairly dismissed (after two years’ service)</a:t>
            </a:r>
          </a:p>
          <a:p>
            <a:pPr marL="342900" indent="-342900">
              <a:spcBef>
                <a:spcPts val="600"/>
              </a:spcBef>
              <a:buFont typeface="Arial" panose="020B0604020202020204" pitchFamily="34" charset="0"/>
              <a:buChar char="•"/>
            </a:pPr>
            <a:r>
              <a:rPr lang="en-GB" sz="2400">
                <a:solidFill>
                  <a:srgbClr val="000000"/>
                </a:solidFill>
                <a:latin typeface="Arial" panose="020B0604020202020204" pitchFamily="34" charset="0"/>
                <a:cs typeface="Arial" panose="020B0604020202020204" pitchFamily="34" charset="0"/>
              </a:rPr>
              <a:t>Not to be penalised other than through correct use of disciplinary procedure. </a:t>
            </a:r>
          </a:p>
          <a:p>
            <a:pPr marL="342900" indent="-342900">
              <a:spcBef>
                <a:spcPts val="600"/>
              </a:spcBef>
              <a:buFont typeface="Arial" panose="020B0604020202020204" pitchFamily="34" charset="0"/>
              <a:buChar char="•"/>
            </a:pPr>
            <a:r>
              <a:rPr lang="en-GB" sz="2400">
                <a:solidFill>
                  <a:srgbClr val="000000"/>
                </a:solidFill>
                <a:latin typeface="Arial" panose="020B0604020202020204" pitchFamily="34" charset="0"/>
                <a:cs typeface="Arial" panose="020B0604020202020204" pitchFamily="34" charset="0"/>
              </a:rPr>
              <a:t>Not to be unlawfully discriminated against. </a:t>
            </a:r>
          </a:p>
        </p:txBody>
      </p:sp>
    </p:spTree>
    <p:extLst>
      <p:ext uri="{BB962C8B-B14F-4D97-AF65-F5344CB8AC3E}">
        <p14:creationId xmlns:p14="http://schemas.microsoft.com/office/powerpoint/2010/main" val="2780117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CFDA3-5415-89C8-6042-1E83367037D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8E23D0D-96A5-BC8C-162A-458270FB52A7}"/>
              </a:ext>
            </a:extLst>
          </p:cNvPr>
          <p:cNvSpPr>
            <a:spLocks noGrp="1"/>
          </p:cNvSpPr>
          <p:nvPr>
            <p:ph idx="1"/>
          </p:nvPr>
        </p:nvSpPr>
        <p:spPr/>
        <p:txBody>
          <a:bodyPr/>
          <a:lstStyle/>
          <a:p>
            <a:endParaRPr lang="en-GB"/>
          </a:p>
        </p:txBody>
      </p:sp>
      <p:pic>
        <p:nvPicPr>
          <p:cNvPr id="5" name="Online Media 3" title="Andys investigation meeting">
            <a:hlinkClick r:id="" action="ppaction://media"/>
            <a:extLst>
              <a:ext uri="{FF2B5EF4-FFF2-40B4-BE49-F238E27FC236}">
                <a16:creationId xmlns:a16="http://schemas.microsoft.com/office/drawing/2014/main" id="{95D518DA-927F-7E46-901E-94B0E4A8F104}"/>
              </a:ext>
            </a:extLst>
          </p:cNvPr>
          <p:cNvPicPr>
            <a:picLocks noRot="1" noChangeAspect="1"/>
          </p:cNvPicPr>
          <p:nvPr>
            <a:videoFile r:link="rId1"/>
          </p:nvPr>
        </p:nvPicPr>
        <p:blipFill>
          <a:blip r:embed="rId3"/>
          <a:stretch>
            <a:fillRect/>
          </a:stretch>
        </p:blipFill>
        <p:spPr>
          <a:xfrm>
            <a:off x="51" y="0"/>
            <a:ext cx="12172950" cy="6858000"/>
          </a:xfrm>
          <a:prstGeom prst="rect">
            <a:avLst/>
          </a:prstGeom>
        </p:spPr>
      </p:pic>
    </p:spTree>
    <p:extLst>
      <p:ext uri="{BB962C8B-B14F-4D97-AF65-F5344CB8AC3E}">
        <p14:creationId xmlns:p14="http://schemas.microsoft.com/office/powerpoint/2010/main" val="382730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1521" y="749508"/>
            <a:ext cx="6460761" cy="719528"/>
          </a:xfrm>
        </p:spPr>
        <p:txBody>
          <a:bodyPr/>
          <a:lstStyle/>
          <a:p>
            <a:r>
              <a:rPr lang="en-US" sz="4000">
                <a:latin typeface="Arial" panose="020B0604020202020204" pitchFamily="34" charset="0"/>
                <a:cs typeface="Arial" panose="020B0604020202020204" pitchFamily="34" charset="0"/>
              </a:rPr>
              <a:t>Activity F</a:t>
            </a:r>
          </a:p>
        </p:txBody>
      </p:sp>
      <p:sp>
        <p:nvSpPr>
          <p:cNvPr id="5" name="TextBox 4"/>
          <p:cNvSpPr txBox="1"/>
          <p:nvPr/>
        </p:nvSpPr>
        <p:spPr>
          <a:xfrm>
            <a:off x="1491522" y="1761344"/>
            <a:ext cx="4766871" cy="4347149"/>
          </a:xfrm>
          <a:prstGeom prst="rect">
            <a:avLst/>
          </a:prstGeom>
          <a:noFill/>
        </p:spPr>
        <p:txBody>
          <a:bodyPr wrap="square" lIns="0" tIns="0" rIns="0" bIns="0" rtlCol="0" anchor="t">
            <a:noAutofit/>
          </a:bodyPr>
          <a:lstStyle/>
          <a:p>
            <a:pPr marL="457200" indent="-457200">
              <a:spcBef>
                <a:spcPts val="900"/>
              </a:spcBef>
              <a:buAutoNum type="arabicPeriod"/>
            </a:pPr>
            <a:r>
              <a:rPr lang="en-US" sz="2400">
                <a:latin typeface="Arial"/>
                <a:cs typeface="Arial"/>
              </a:rPr>
              <a:t>Did Elaine listen to Andy?</a:t>
            </a:r>
            <a:endParaRPr lang="en-US">
              <a:latin typeface="Arial"/>
              <a:cs typeface="Arial"/>
            </a:endParaRPr>
          </a:p>
          <a:p>
            <a:pPr>
              <a:spcBef>
                <a:spcPts val="900"/>
              </a:spcBef>
            </a:pPr>
            <a:r>
              <a:rPr lang="en-US" sz="2400">
                <a:latin typeface="Arial"/>
                <a:cs typeface="Arial"/>
              </a:rPr>
              <a:t>2.  Did Elaine understand want the management wanted at the meeting?</a:t>
            </a:r>
          </a:p>
          <a:p>
            <a:pPr>
              <a:spcBef>
                <a:spcPts val="900"/>
              </a:spcBef>
            </a:pPr>
            <a:r>
              <a:rPr lang="en-US" sz="2400">
                <a:latin typeface="Arial"/>
                <a:cs typeface="Arial"/>
              </a:rPr>
              <a:t>3.  Do you think she represented the member correctly?</a:t>
            </a:r>
          </a:p>
          <a:p>
            <a:pPr>
              <a:spcBef>
                <a:spcPts val="900"/>
              </a:spcBef>
            </a:pPr>
            <a:r>
              <a:rPr lang="en-US" sz="2400">
                <a:latin typeface="Arial"/>
                <a:cs typeface="Arial"/>
              </a:rPr>
              <a:t>4.  Do you think it was appropriate for Elaine to attend?</a:t>
            </a:r>
          </a:p>
          <a:p>
            <a:pPr>
              <a:spcBef>
                <a:spcPts val="900"/>
              </a:spcBef>
            </a:pPr>
            <a:r>
              <a:rPr lang="en-US" sz="2400">
                <a:latin typeface="Arial"/>
                <a:cs typeface="Arial"/>
              </a:rPr>
              <a:t>5.  What would have you done differently?</a:t>
            </a:r>
          </a:p>
        </p:txBody>
      </p:sp>
      <p:pic>
        <p:nvPicPr>
          <p:cNvPr id="6" name="Picture 5">
            <a:extLst>
              <a:ext uri="{FF2B5EF4-FFF2-40B4-BE49-F238E27FC236}">
                <a16:creationId xmlns:a16="http://schemas.microsoft.com/office/drawing/2014/main" id="{2605BFB3-91C6-C041-8B3C-BB9B2B193434}"/>
              </a:ext>
            </a:extLst>
          </p:cNvPr>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42706058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79253" y="266136"/>
            <a:ext cx="9064955"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atin typeface="Arial"/>
                <a:cs typeface="Arial"/>
              </a:rPr>
              <a:t>Session 8</a:t>
            </a:r>
          </a:p>
        </p:txBody>
      </p:sp>
      <p:sp>
        <p:nvSpPr>
          <p:cNvPr id="5" name="Title 1"/>
          <p:cNvSpPr txBox="1">
            <a:spLocks/>
          </p:cNvSpPr>
          <p:nvPr/>
        </p:nvSpPr>
        <p:spPr>
          <a:xfrm>
            <a:off x="1410392" y="2688212"/>
            <a:ext cx="9064955"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atin typeface="Arial"/>
                <a:cs typeface="Arial"/>
              </a:rPr>
              <a:t>Formal disciplinary process</a:t>
            </a:r>
          </a:p>
        </p:txBody>
      </p:sp>
    </p:spTree>
    <p:extLst>
      <p:ext uri="{BB962C8B-B14F-4D97-AF65-F5344CB8AC3E}">
        <p14:creationId xmlns:p14="http://schemas.microsoft.com/office/powerpoint/2010/main" val="35245154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6531" y="266137"/>
            <a:ext cx="8867677" cy="1974893"/>
          </a:xfrm>
        </p:spPr>
        <p:txBody>
          <a:bodyPr/>
          <a:lstStyle/>
          <a:p>
            <a:r>
              <a:rPr lang="en-US" sz="4000">
                <a:latin typeface="Arial"/>
                <a:cs typeface="Arial"/>
              </a:rPr>
              <a:t>Activity G: </a:t>
            </a:r>
            <a:br>
              <a:rPr lang="en-US" sz="4000">
                <a:latin typeface="Arial"/>
                <a:cs typeface="Arial"/>
              </a:rPr>
            </a:br>
            <a:r>
              <a:rPr lang="en-US" sz="4000">
                <a:latin typeface="Arial"/>
                <a:cs typeface="Arial"/>
              </a:rPr>
              <a:t>Part 1 Prepare a strategy</a:t>
            </a:r>
          </a:p>
        </p:txBody>
      </p:sp>
      <p:sp>
        <p:nvSpPr>
          <p:cNvPr id="5" name="TextBox 4"/>
          <p:cNvSpPr txBox="1"/>
          <p:nvPr/>
        </p:nvSpPr>
        <p:spPr>
          <a:xfrm>
            <a:off x="1476532" y="2534769"/>
            <a:ext cx="4684426" cy="3498771"/>
          </a:xfrm>
          <a:prstGeom prst="rect">
            <a:avLst/>
          </a:prstGeom>
          <a:noFill/>
        </p:spPr>
        <p:txBody>
          <a:bodyPr wrap="square" lIns="0" tIns="0" rIns="0" bIns="0" rtlCol="0">
            <a:noAutofit/>
          </a:bodyPr>
          <a:lstStyle/>
          <a:p>
            <a:pPr>
              <a:spcBef>
                <a:spcPts val="900"/>
              </a:spcBef>
            </a:pPr>
            <a:r>
              <a:rPr lang="en-GB" sz="2200">
                <a:latin typeface="Arial" panose="020B0604020202020204" pitchFamily="34" charset="0"/>
                <a:cs typeface="Arial" panose="020B0604020202020204" pitchFamily="34" charset="0"/>
              </a:rPr>
              <a:t>Sam, is accused of using extreme foul and abusive language in their workplace. </a:t>
            </a:r>
          </a:p>
          <a:p>
            <a:pPr>
              <a:spcBef>
                <a:spcPts val="900"/>
              </a:spcBef>
            </a:pPr>
            <a:r>
              <a:rPr lang="en-GB" sz="2200">
                <a:latin typeface="Arial" panose="020B0604020202020204" pitchFamily="34" charset="0"/>
                <a:cs typeface="Arial" panose="020B0604020202020204" pitchFamily="34" charset="0"/>
              </a:rPr>
              <a:t>Looking at the transcripts of the two witness interviews given during the investigation review the evidence and propose a strategy at the meeting</a:t>
            </a:r>
          </a:p>
          <a:p>
            <a:pPr>
              <a:spcBef>
                <a:spcPts val="900"/>
              </a:spcBef>
            </a:pPr>
            <a:r>
              <a:rPr lang="en-GB" sz="2200">
                <a:latin typeface="Arial" panose="020B0604020202020204" pitchFamily="34" charset="0"/>
                <a:cs typeface="Arial" panose="020B0604020202020204" pitchFamily="34" charset="0"/>
              </a:rPr>
              <a:t>Use the plan in your workbook.</a:t>
            </a:r>
            <a:endParaRPr lang="en-US" sz="220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26AC0E8-734F-1B42-8D51-AFB300F9A455}"/>
              </a:ext>
            </a:extLst>
          </p:cNvPr>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2556754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2390" y="247338"/>
            <a:ext cx="8591083" cy="1941226"/>
          </a:xfrm>
        </p:spPr>
        <p:txBody>
          <a:bodyPr>
            <a:noAutofit/>
          </a:bodyPr>
          <a:lstStyle/>
          <a:p>
            <a:r>
              <a:rPr lang="en-US"/>
              <a:t>Activity G: Part 2 </a:t>
            </a:r>
            <a:br>
              <a:rPr lang="en-US"/>
            </a:br>
            <a:r>
              <a:rPr lang="en-US"/>
              <a:t>Preparing for the meeting</a:t>
            </a:r>
          </a:p>
        </p:txBody>
      </p:sp>
      <p:sp>
        <p:nvSpPr>
          <p:cNvPr id="3" name="Content Placeholder 2"/>
          <p:cNvSpPr>
            <a:spLocks noGrp="1"/>
          </p:cNvSpPr>
          <p:nvPr>
            <p:ph idx="1"/>
          </p:nvPr>
        </p:nvSpPr>
        <p:spPr>
          <a:xfrm>
            <a:off x="1462389" y="2353456"/>
            <a:ext cx="7171945" cy="3747541"/>
          </a:xfrm>
        </p:spPr>
        <p:txBody>
          <a:bodyPr>
            <a:normAutofit/>
          </a:bodyPr>
          <a:lstStyle/>
          <a:p>
            <a:pPr>
              <a:spcBef>
                <a:spcPts val="900"/>
              </a:spcBef>
              <a:buClr>
                <a:schemeClr val="tx1"/>
              </a:buClr>
            </a:pPr>
            <a:r>
              <a:rPr lang="en-US" sz="2400"/>
              <a:t>Summary of your key points</a:t>
            </a:r>
          </a:p>
          <a:p>
            <a:pPr>
              <a:spcBef>
                <a:spcPts val="900"/>
              </a:spcBef>
              <a:buClr>
                <a:schemeClr val="tx1"/>
              </a:buClr>
            </a:pPr>
            <a:r>
              <a:rPr lang="en-US" sz="2400"/>
              <a:t>Any procedural points</a:t>
            </a:r>
          </a:p>
          <a:p>
            <a:pPr>
              <a:spcBef>
                <a:spcPts val="900"/>
              </a:spcBef>
              <a:buClr>
                <a:schemeClr val="tx1"/>
              </a:buClr>
            </a:pPr>
            <a:r>
              <a:rPr lang="en-US" sz="2400"/>
              <a:t>Opening statement</a:t>
            </a:r>
          </a:p>
          <a:p>
            <a:pPr>
              <a:spcBef>
                <a:spcPts val="900"/>
              </a:spcBef>
              <a:buClr>
                <a:schemeClr val="tx1"/>
              </a:buClr>
            </a:pPr>
            <a:r>
              <a:rPr lang="en-US" sz="2400"/>
              <a:t>Questions for the investigating officer</a:t>
            </a:r>
          </a:p>
          <a:p>
            <a:pPr>
              <a:spcBef>
                <a:spcPts val="900"/>
              </a:spcBef>
              <a:buClr>
                <a:schemeClr val="tx1"/>
              </a:buClr>
            </a:pPr>
            <a:r>
              <a:rPr lang="en-US" sz="2400"/>
              <a:t>Presenting the member’s case</a:t>
            </a:r>
          </a:p>
          <a:p>
            <a:pPr>
              <a:spcBef>
                <a:spcPts val="900"/>
              </a:spcBef>
              <a:buClr>
                <a:schemeClr val="tx1"/>
              </a:buClr>
            </a:pPr>
            <a:r>
              <a:rPr lang="en-US" sz="2400" err="1"/>
              <a:t>Minimising</a:t>
            </a:r>
            <a:r>
              <a:rPr lang="en-US" sz="2400"/>
              <a:t> pressure on your member</a:t>
            </a:r>
          </a:p>
          <a:p>
            <a:pPr>
              <a:spcBef>
                <a:spcPts val="900"/>
              </a:spcBef>
              <a:buClr>
                <a:schemeClr val="tx1"/>
              </a:buClr>
            </a:pPr>
            <a:r>
              <a:rPr lang="en-US" sz="2400"/>
              <a:t>Adjourn to review notes</a:t>
            </a:r>
          </a:p>
          <a:p>
            <a:pPr>
              <a:spcBef>
                <a:spcPts val="900"/>
              </a:spcBef>
              <a:buClr>
                <a:schemeClr val="tx1"/>
              </a:buClr>
            </a:pPr>
            <a:r>
              <a:rPr lang="en-US" sz="2400"/>
              <a:t>Closing statement/summary</a:t>
            </a:r>
            <a:endParaRPr lang="en-US"/>
          </a:p>
        </p:txBody>
      </p:sp>
    </p:spTree>
    <p:extLst>
      <p:ext uri="{BB962C8B-B14F-4D97-AF65-F5344CB8AC3E}">
        <p14:creationId xmlns:p14="http://schemas.microsoft.com/office/powerpoint/2010/main" val="9146691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025" y="894270"/>
            <a:ext cx="7752485" cy="994491"/>
          </a:xfrm>
        </p:spPr>
        <p:txBody>
          <a:bodyPr>
            <a:noAutofit/>
          </a:bodyPr>
          <a:lstStyle/>
          <a:p>
            <a:r>
              <a:rPr lang="en-US"/>
              <a:t>What actually happened!</a:t>
            </a:r>
            <a:br>
              <a:rPr lang="en-US"/>
            </a:br>
            <a:r>
              <a:rPr lang="en-US"/>
              <a:t>Real life case.</a:t>
            </a:r>
          </a:p>
        </p:txBody>
      </p:sp>
      <p:sp>
        <p:nvSpPr>
          <p:cNvPr id="3" name="Content Placeholder 2"/>
          <p:cNvSpPr>
            <a:spLocks noGrp="1"/>
          </p:cNvSpPr>
          <p:nvPr>
            <p:ph idx="1"/>
          </p:nvPr>
        </p:nvSpPr>
        <p:spPr>
          <a:xfrm>
            <a:off x="1484025" y="2031168"/>
            <a:ext cx="7752485" cy="4084820"/>
          </a:xfrm>
        </p:spPr>
        <p:txBody>
          <a:bodyPr>
            <a:noAutofit/>
          </a:bodyPr>
          <a:lstStyle/>
          <a:p>
            <a:pPr>
              <a:buClr>
                <a:schemeClr val="tx1"/>
              </a:buClr>
            </a:pPr>
            <a:r>
              <a:rPr lang="en-US" sz="2000"/>
              <a:t>Sam was on leave with stress for nearly 12 months. </a:t>
            </a:r>
          </a:p>
          <a:p>
            <a:pPr>
              <a:buClr>
                <a:schemeClr val="tx1"/>
              </a:buClr>
            </a:pPr>
            <a:r>
              <a:rPr lang="en-US" sz="2000"/>
              <a:t>HR was looking for dismissal.</a:t>
            </a:r>
          </a:p>
          <a:p>
            <a:pPr>
              <a:buClr>
                <a:schemeClr val="tx1"/>
              </a:buClr>
            </a:pPr>
            <a:r>
              <a:rPr lang="en-US" sz="2000"/>
              <a:t>It was quite clear reading through the investigation notes, the actual culture of the workplace was one of swearing</a:t>
            </a:r>
          </a:p>
          <a:p>
            <a:pPr>
              <a:buClr>
                <a:schemeClr val="tx1"/>
              </a:buClr>
            </a:pPr>
            <a:r>
              <a:rPr lang="en-US" sz="2000"/>
              <a:t>Based on the evidence the rep tried to throw the case out but HR proceeded with the disciplinary procedure</a:t>
            </a:r>
          </a:p>
          <a:p>
            <a:pPr>
              <a:buClr>
                <a:schemeClr val="tx1"/>
              </a:buClr>
            </a:pPr>
            <a:r>
              <a:rPr lang="en-GB" sz="2000"/>
              <a:t>The rep won the case, following on from the investigation where it was clear the language was part of the workplace culture and not the fault of one employee. The meeting concluded it would be automatically unfair to single out one person. </a:t>
            </a:r>
          </a:p>
          <a:p>
            <a:pPr>
              <a:buClr>
                <a:schemeClr val="tx1"/>
              </a:buClr>
            </a:pPr>
            <a:r>
              <a:rPr lang="en-GB" sz="2000"/>
              <a:t>However, Sam still received a written warning.</a:t>
            </a:r>
            <a:endParaRPr lang="en-US" sz="2000"/>
          </a:p>
        </p:txBody>
      </p:sp>
    </p:spTree>
    <p:extLst>
      <p:ext uri="{BB962C8B-B14F-4D97-AF65-F5344CB8AC3E}">
        <p14:creationId xmlns:p14="http://schemas.microsoft.com/office/powerpoint/2010/main" val="16242474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026" y="555603"/>
            <a:ext cx="7092085" cy="1790357"/>
          </a:xfrm>
        </p:spPr>
        <p:txBody>
          <a:bodyPr>
            <a:normAutofit/>
          </a:bodyPr>
          <a:lstStyle/>
          <a:p>
            <a:r>
              <a:rPr lang="en-US"/>
              <a:t>Following on…</a:t>
            </a:r>
          </a:p>
        </p:txBody>
      </p:sp>
      <p:sp>
        <p:nvSpPr>
          <p:cNvPr id="3" name="Content Placeholder 2"/>
          <p:cNvSpPr>
            <a:spLocks noGrp="1"/>
          </p:cNvSpPr>
          <p:nvPr>
            <p:ph idx="1"/>
          </p:nvPr>
        </p:nvSpPr>
        <p:spPr>
          <a:xfrm>
            <a:off x="1484026" y="2570813"/>
            <a:ext cx="7744641" cy="3965453"/>
          </a:xfrm>
        </p:spPr>
        <p:txBody>
          <a:bodyPr>
            <a:noAutofit/>
          </a:bodyPr>
          <a:lstStyle/>
          <a:p>
            <a:pPr>
              <a:buClr>
                <a:schemeClr val="tx1"/>
              </a:buClr>
            </a:pPr>
            <a:r>
              <a:rPr lang="en-US" sz="2200"/>
              <a:t>The outcome was that there were 33 recommendations to come out of the hearing to challenge the culture in that particular department.</a:t>
            </a:r>
          </a:p>
          <a:p>
            <a:pPr>
              <a:buClr>
                <a:schemeClr val="tx1"/>
              </a:buClr>
            </a:pPr>
            <a:r>
              <a:rPr lang="en-US" sz="2200"/>
              <a:t> Sam however was deeply distressed at his treatment and wished to negotiate a settlement agreement.  </a:t>
            </a:r>
          </a:p>
          <a:p>
            <a:pPr>
              <a:buClr>
                <a:schemeClr val="tx1"/>
              </a:buClr>
            </a:pPr>
            <a:r>
              <a:rPr lang="en-US" sz="2200"/>
              <a:t>The rep escalated the case then to the Prospect/Bectu full time officer where eventually Sam got his wish.</a:t>
            </a:r>
          </a:p>
        </p:txBody>
      </p:sp>
    </p:spTree>
    <p:extLst>
      <p:ext uri="{BB962C8B-B14F-4D97-AF65-F5344CB8AC3E}">
        <p14:creationId xmlns:p14="http://schemas.microsoft.com/office/powerpoint/2010/main" val="28908205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786" y="536201"/>
            <a:ext cx="9048529" cy="1470025"/>
          </a:xfrm>
        </p:spPr>
        <p:txBody>
          <a:bodyPr>
            <a:normAutofit fontScale="90000"/>
          </a:bodyPr>
          <a:lstStyle/>
          <a:p>
            <a:r>
              <a:rPr lang="en-US">
                <a:latin typeface="Arial"/>
                <a:cs typeface="Arial"/>
              </a:rPr>
              <a:t>Pre</a:t>
            </a:r>
            <a:r>
              <a:rPr lang="mr-IN">
                <a:latin typeface="Arial"/>
                <a:cs typeface="Arial"/>
              </a:rPr>
              <a:t>–</a:t>
            </a:r>
            <a:r>
              <a:rPr lang="en-US">
                <a:latin typeface="Arial"/>
                <a:cs typeface="Arial"/>
              </a:rPr>
              <a:t>termination negotiations or ‘Protected Conversations’</a:t>
            </a:r>
          </a:p>
        </p:txBody>
      </p:sp>
      <p:sp>
        <p:nvSpPr>
          <p:cNvPr id="5" name="TextBox 4"/>
          <p:cNvSpPr txBox="1"/>
          <p:nvPr/>
        </p:nvSpPr>
        <p:spPr>
          <a:xfrm>
            <a:off x="215787" y="2345863"/>
            <a:ext cx="9397920" cy="3416320"/>
          </a:xfrm>
          <a:prstGeom prst="rect">
            <a:avLst/>
          </a:prstGeom>
          <a:noFill/>
        </p:spPr>
        <p:txBody>
          <a:bodyPr wrap="square" rtlCol="0">
            <a:spAutoFit/>
          </a:bodyPr>
          <a:lstStyle/>
          <a:p>
            <a:pPr lvl="0"/>
            <a:r>
              <a:rPr lang="en-US" sz="2400">
                <a:latin typeface="Arial" panose="020B0604020202020204" pitchFamily="34" charset="0"/>
                <a:cs typeface="Arial" panose="020B0604020202020204" pitchFamily="34" charset="0"/>
              </a:rPr>
              <a:t>When the employer has decided that things are not working with an employee or cannot satisfy the employee, then some sort of agreement has to be reached that terminates the contract between them to both sides satisfaction. This is normally known as a settlement agreement, which used to be a compromise agreement.</a:t>
            </a:r>
          </a:p>
          <a:p>
            <a:r>
              <a:rPr lang="en-US" sz="2400">
                <a:latin typeface="Arial" panose="020B0604020202020204" pitchFamily="34" charset="0"/>
                <a:cs typeface="Arial" panose="020B0604020202020204" pitchFamily="34" charset="0"/>
              </a:rPr>
              <a:t>In 2013 rules were introduced to make it easier for employers and employees to have open and risk-free discussions about possible termination of employment when things are not working out. </a:t>
            </a:r>
            <a:endParaRPr lang="en-GB" sz="2400">
              <a:latin typeface="Arial" panose="020B0604020202020204" pitchFamily="34" charset="0"/>
              <a:cs typeface="Arial" panose="020B0604020202020204" pitchFamily="34" charset="0"/>
            </a:endParaRPr>
          </a:p>
          <a:p>
            <a:pPr lvl="0"/>
            <a:endParaRPr lang="en-GB" sz="2400"/>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0347435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664" y="57498"/>
            <a:ext cx="9064955" cy="1470025"/>
          </a:xfrm>
        </p:spPr>
        <p:txBody>
          <a:bodyPr>
            <a:normAutofit/>
          </a:bodyPr>
          <a:lstStyle/>
          <a:p>
            <a:r>
              <a:rPr lang="en-GB">
                <a:latin typeface="Arial"/>
                <a:cs typeface="Arial"/>
              </a:rPr>
              <a:t>Not improper behaviour</a:t>
            </a:r>
            <a:endParaRPr lang="en-US">
              <a:latin typeface="Arial"/>
              <a:cs typeface="Arial"/>
            </a:endParaRPr>
          </a:p>
        </p:txBody>
      </p:sp>
      <p:sp>
        <p:nvSpPr>
          <p:cNvPr id="5" name="TextBox 4"/>
          <p:cNvSpPr txBox="1"/>
          <p:nvPr/>
        </p:nvSpPr>
        <p:spPr>
          <a:xfrm>
            <a:off x="713738" y="1736160"/>
            <a:ext cx="10783763" cy="2677656"/>
          </a:xfrm>
          <a:prstGeom prst="rect">
            <a:avLst/>
          </a:prstGeom>
          <a:noFill/>
        </p:spPr>
        <p:txBody>
          <a:bodyPr wrap="square" rtlCol="0">
            <a:spAutoFit/>
          </a:bodyPr>
          <a:lstStyle/>
          <a:p>
            <a:pPr marL="342900" lvl="0" indent="-342900">
              <a:buFont typeface="Arial" charset="0"/>
              <a:buChar char="•"/>
            </a:pPr>
            <a:r>
              <a:rPr lang="en-GB" sz="2400">
                <a:latin typeface="Arial" panose="020B0604020202020204" pitchFamily="34" charset="0"/>
                <a:cs typeface="Arial" panose="020B0604020202020204" pitchFamily="34" charset="0"/>
              </a:rPr>
              <a:t>setting out in a neutral manner the reasons that have led to the proposed settlement agreement</a:t>
            </a:r>
          </a:p>
          <a:p>
            <a:pPr marL="342900" lvl="0" indent="-342900">
              <a:buFont typeface="Arial" charset="0"/>
              <a:buChar char="•"/>
            </a:pPr>
            <a:r>
              <a:rPr lang="en-GB" sz="2400">
                <a:latin typeface="Arial" panose="020B0604020202020204" pitchFamily="34" charset="0"/>
                <a:cs typeface="Arial" panose="020B0604020202020204" pitchFamily="34" charset="0"/>
              </a:rPr>
              <a:t>factually stating the alternatives if agreement cannot be reached, including the possibility of disciplinary action if relevant or the employee having to leave on less favourable terms </a:t>
            </a:r>
          </a:p>
          <a:p>
            <a:pPr marL="342900" lvl="0" indent="-342900">
              <a:buFont typeface="Arial" charset="0"/>
              <a:buChar char="•"/>
            </a:pPr>
            <a:r>
              <a:rPr lang="en-GB" sz="2400">
                <a:latin typeface="Arial" panose="020B0604020202020204" pitchFamily="34" charset="0"/>
                <a:cs typeface="Arial" panose="020B0604020202020204" pitchFamily="34" charset="0"/>
              </a:rPr>
              <a:t>not agreeing to pay for legal advice </a:t>
            </a:r>
          </a:p>
          <a:p>
            <a:pPr marL="342900" indent="-342900">
              <a:buFont typeface="Arial" charset="0"/>
              <a:buChar char="•"/>
            </a:pPr>
            <a:r>
              <a:rPr lang="en-GB" sz="2400">
                <a:latin typeface="Arial" panose="020B0604020202020204" pitchFamily="34" charset="0"/>
                <a:cs typeface="Arial" panose="020B0604020202020204" pitchFamily="34" charset="0"/>
              </a:rPr>
              <a:t>refusing to provide a reference </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Rectangle 2"/>
          <p:cNvSpPr/>
          <p:nvPr/>
        </p:nvSpPr>
        <p:spPr>
          <a:xfrm>
            <a:off x="182880" y="4506687"/>
            <a:ext cx="9588137" cy="2246769"/>
          </a:xfrm>
          <a:prstGeom prst="rect">
            <a:avLst/>
          </a:prstGeom>
        </p:spPr>
        <p:txBody>
          <a:bodyPr wrap="square">
            <a:spAutoFit/>
          </a:bodyPr>
          <a:lstStyle/>
          <a:p>
            <a:r>
              <a:rPr lang="en-US" sz="2000" b="1">
                <a:latin typeface="Arial" charset="0"/>
                <a:ea typeface="ＭＳ 明朝" charset="-128"/>
                <a:cs typeface="Times New Roman" charset="0"/>
              </a:rPr>
              <a:t>ACAS recommends that an employee who is asked to attend any meeting in</a:t>
            </a:r>
          </a:p>
          <a:p>
            <a:r>
              <a:rPr lang="en-US" sz="2000" b="1">
                <a:latin typeface="Arial" charset="0"/>
                <a:ea typeface="ＭＳ 明朝" charset="-128"/>
                <a:cs typeface="Times New Roman" charset="0"/>
              </a:rPr>
              <a:t>connection with pre-termination negotiations be given the right to be accompanied.</a:t>
            </a:r>
          </a:p>
          <a:p>
            <a:endParaRPr lang="en-US" sz="2000" b="1">
              <a:latin typeface="Arial" charset="0"/>
              <a:ea typeface="ＭＳ 明朝" charset="-128"/>
              <a:cs typeface="Times New Roman" charset="0"/>
            </a:endParaRPr>
          </a:p>
          <a:p>
            <a:r>
              <a:rPr lang="en-US" sz="2000" b="1">
                <a:effectLst/>
                <a:latin typeface="Arial" charset="0"/>
                <a:ea typeface="ＭＳ 明朝" charset="-128"/>
                <a:cs typeface="Times New Roman" charset="0"/>
              </a:rPr>
              <a:t>It is Prospect/</a:t>
            </a:r>
            <a:r>
              <a:rPr lang="en-US" sz="2000" b="1" err="1">
                <a:effectLst/>
                <a:latin typeface="Arial" charset="0"/>
                <a:ea typeface="ＭＳ 明朝" charset="-128"/>
                <a:cs typeface="Times New Roman" charset="0"/>
              </a:rPr>
              <a:t>Bectu</a:t>
            </a:r>
            <a:r>
              <a:rPr lang="en-US" sz="2000" b="1">
                <a:effectLst/>
                <a:latin typeface="Arial" charset="0"/>
                <a:ea typeface="ＭＳ 明朝" charset="-128"/>
                <a:cs typeface="Times New Roman" charset="0"/>
              </a:rPr>
              <a:t> Policy that a rep must discuss and inform </a:t>
            </a:r>
          </a:p>
          <a:p>
            <a:r>
              <a:rPr lang="en-US" sz="2000" b="1">
                <a:effectLst/>
                <a:latin typeface="Arial" charset="0"/>
                <a:ea typeface="ＭＳ 明朝" charset="-128"/>
                <a:cs typeface="Times New Roman" charset="0"/>
              </a:rPr>
              <a:t>the Full time officer before any potential settlement agreement, </a:t>
            </a:r>
          </a:p>
          <a:p>
            <a:r>
              <a:rPr lang="en-US" sz="2000" b="1">
                <a:effectLst/>
                <a:latin typeface="Arial" charset="0"/>
                <a:ea typeface="ＭＳ 明朝" charset="-128"/>
                <a:cs typeface="Times New Roman" charset="0"/>
              </a:rPr>
              <a:t>before a member signs the final written agreement.</a:t>
            </a:r>
            <a:endParaRPr lang="en-GB" sz="2000">
              <a:effectLst/>
              <a:latin typeface="Arial" charset="0"/>
              <a:ea typeface="ＭＳ 明朝" charset="-128"/>
              <a:cs typeface="Times New Roman" charset="0"/>
            </a:endParaRPr>
          </a:p>
        </p:txBody>
      </p:sp>
    </p:spTree>
    <p:extLst>
      <p:ext uri="{BB962C8B-B14F-4D97-AF65-F5344CB8AC3E}">
        <p14:creationId xmlns:p14="http://schemas.microsoft.com/office/powerpoint/2010/main" val="7992312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6597666" cy="1222396"/>
          </a:xfrm>
        </p:spPr>
        <p:txBody>
          <a:bodyPr/>
          <a:lstStyle/>
          <a:p>
            <a:r>
              <a:rPr lang="en-US"/>
              <a:t>Activity H: Sasha Payne’s poor performance</a:t>
            </a:r>
          </a:p>
        </p:txBody>
      </p:sp>
      <p:sp>
        <p:nvSpPr>
          <p:cNvPr id="3" name="Content Placeholder 2"/>
          <p:cNvSpPr>
            <a:spLocks noGrp="1"/>
          </p:cNvSpPr>
          <p:nvPr>
            <p:ph idx="1"/>
          </p:nvPr>
        </p:nvSpPr>
        <p:spPr/>
        <p:txBody>
          <a:bodyPr vert="horz" lIns="0" tIns="0" rIns="0" bIns="0" rtlCol="0" anchor="t">
            <a:normAutofit/>
          </a:bodyPr>
          <a:lstStyle/>
          <a:p>
            <a:r>
              <a:rPr lang="en-GB">
                <a:latin typeface="Arial"/>
                <a:cs typeface="Arial"/>
              </a:rPr>
              <a:t>In groups, using the pro-forma, evidence and procedure, come up with a strategy for the meeting</a:t>
            </a:r>
            <a:endParaRPr lang="en-US">
              <a:latin typeface="Arial"/>
              <a:cs typeface="Arial"/>
            </a:endParaRPr>
          </a:p>
        </p:txBody>
      </p:sp>
    </p:spTree>
    <p:extLst>
      <p:ext uri="{BB962C8B-B14F-4D97-AF65-F5344CB8AC3E}">
        <p14:creationId xmlns:p14="http://schemas.microsoft.com/office/powerpoint/2010/main" val="1666717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0"/>
            <a:ext cx="5720580" cy="1887523"/>
          </a:xfrm>
        </p:spPr>
        <p:txBody>
          <a:bodyPr>
            <a:normAutofit/>
          </a:bodyPr>
          <a:lstStyle/>
          <a:p>
            <a:r>
              <a:rPr lang="en-US" sz="4000">
                <a:latin typeface="Arial"/>
                <a:cs typeface="Arial"/>
              </a:rPr>
              <a:t>Prospect/Bectu’s role in a personal case</a:t>
            </a:r>
          </a:p>
        </p:txBody>
      </p:sp>
      <p:sp>
        <p:nvSpPr>
          <p:cNvPr id="3" name="TextBox 2"/>
          <p:cNvSpPr txBox="1"/>
          <p:nvPr/>
        </p:nvSpPr>
        <p:spPr>
          <a:xfrm>
            <a:off x="1505415" y="2097248"/>
            <a:ext cx="7772809" cy="4685610"/>
          </a:xfrm>
          <a:prstGeom prst="rect">
            <a:avLst/>
          </a:prstGeom>
          <a:noFill/>
        </p:spPr>
        <p:txBody>
          <a:bodyPr wrap="square" lIns="0" tIns="0" rIns="0" bIns="0" rtlCol="0">
            <a:noAutofit/>
          </a:bodyPr>
          <a:lstStyle/>
          <a:p>
            <a:pPr>
              <a:spcBef>
                <a:spcPts val="600"/>
              </a:spcBef>
            </a:pPr>
            <a:r>
              <a:rPr lang="en-GB" b="1">
                <a:latin typeface="Arial" panose="020B0604020202020204" pitchFamily="34" charset="0"/>
                <a:cs typeface="Arial" panose="020B0604020202020204" pitchFamily="34" charset="0"/>
              </a:rPr>
              <a:t>To advise and support </a:t>
            </a:r>
            <a:r>
              <a:rPr lang="en-GB" b="1" u="sng">
                <a:latin typeface="Arial" panose="020B0604020202020204" pitchFamily="34" charset="0"/>
                <a:cs typeface="Arial" panose="020B0604020202020204" pitchFamily="34" charset="0"/>
              </a:rPr>
              <a:t>all</a:t>
            </a:r>
            <a:r>
              <a:rPr lang="en-GB" b="1">
                <a:latin typeface="Arial" panose="020B0604020202020204" pitchFamily="34" charset="0"/>
                <a:cs typeface="Arial" panose="020B0604020202020204" pitchFamily="34" charset="0"/>
              </a:rPr>
              <a:t> members with issues at work. </a:t>
            </a:r>
          </a:p>
          <a:p>
            <a:pPr marL="342900" indent="-342900">
              <a:spcBef>
                <a:spcPts val="600"/>
              </a:spcBef>
              <a:buFont typeface="Arial" panose="020B0604020202020204" pitchFamily="34" charset="0"/>
              <a:buChar char="•"/>
            </a:pPr>
            <a:r>
              <a:rPr lang="en-GB">
                <a:latin typeface="Arial" panose="020B0604020202020204" pitchFamily="34" charset="0"/>
                <a:cs typeface="Arial" panose="020B0604020202020204" pitchFamily="34" charset="0"/>
              </a:rPr>
              <a:t>workplace and other legal assistance is offered at the union’s discretion and is decided on the facts and merits of each case. </a:t>
            </a:r>
          </a:p>
          <a:p>
            <a:pPr marL="342900" indent="-342900">
              <a:spcBef>
                <a:spcPts val="600"/>
              </a:spcBef>
              <a:buFont typeface="Arial" panose="020B0604020202020204" pitchFamily="34" charset="0"/>
              <a:buChar char="•"/>
            </a:pPr>
            <a:r>
              <a:rPr lang="en-GB">
                <a:latin typeface="Arial" panose="020B0604020202020204" pitchFamily="34" charset="0"/>
                <a:cs typeface="Arial" panose="020B0604020202020204" pitchFamily="34" charset="0"/>
              </a:rPr>
              <a:t>We reserve the right not to provide assistance in relation to pre-existing issues. If a non-member asks you for help and you’re not sure how to respond, speak to your branch secretary or your full-time officer </a:t>
            </a:r>
          </a:p>
          <a:p>
            <a:pPr marL="342900" indent="-342900">
              <a:spcBef>
                <a:spcPts val="1200"/>
              </a:spcBef>
              <a:buFont typeface="Arial"/>
              <a:buChar char="•"/>
            </a:pPr>
            <a:r>
              <a:rPr lang="en-GB">
                <a:latin typeface="Arial" panose="020B0604020202020204" pitchFamily="34" charset="0"/>
                <a:cs typeface="Arial" panose="020B0604020202020204" pitchFamily="34" charset="0"/>
              </a:rPr>
              <a:t>This does not mean you have to agree with them but to see their rights are upheld and the member is treated fairly.</a:t>
            </a:r>
          </a:p>
          <a:p>
            <a:pPr marL="342900" indent="-342900">
              <a:spcBef>
                <a:spcPts val="600"/>
              </a:spcBef>
              <a:buFont typeface="Arial"/>
              <a:buChar char="•"/>
            </a:pPr>
            <a:r>
              <a:rPr lang="en-GB">
                <a:latin typeface="Arial" panose="020B0604020202020204" pitchFamily="34" charset="0"/>
                <a:cs typeface="Arial" panose="020B0604020202020204" pitchFamily="34" charset="0"/>
              </a:rPr>
              <a:t>Lay reps (you) make the best case handlers as they know the working landscape, have a (hopefully good) relationship with the management and invariably know the member.</a:t>
            </a:r>
          </a:p>
          <a:p>
            <a:pPr marL="342900" indent="-342900">
              <a:spcBef>
                <a:spcPts val="600"/>
              </a:spcBef>
              <a:buFont typeface="Arial"/>
              <a:buChar char="•"/>
            </a:pPr>
            <a:r>
              <a:rPr lang="en-GB">
                <a:latin typeface="Arial" panose="020B0604020202020204" pitchFamily="34" charset="0"/>
                <a:cs typeface="Arial" panose="020B0604020202020204" pitchFamily="34" charset="0"/>
              </a:rPr>
              <a:t>Prospect/Bectu tries to resolve all issues as swiftly as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possible and use the legal route if all fails.</a:t>
            </a:r>
          </a:p>
        </p:txBody>
      </p:sp>
    </p:spTree>
    <p:extLst>
      <p:ext uri="{BB962C8B-B14F-4D97-AF65-F5344CB8AC3E}">
        <p14:creationId xmlns:p14="http://schemas.microsoft.com/office/powerpoint/2010/main" val="28423972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828" y="1248442"/>
            <a:ext cx="6348761" cy="1419533"/>
          </a:xfrm>
        </p:spPr>
        <p:txBody>
          <a:bodyPr>
            <a:noAutofit/>
          </a:bodyPr>
          <a:lstStyle/>
          <a:p>
            <a:r>
              <a:rPr lang="en-US"/>
              <a:t>Activity H: A real case what really happened</a:t>
            </a:r>
          </a:p>
        </p:txBody>
      </p:sp>
      <p:sp>
        <p:nvSpPr>
          <p:cNvPr id="3" name="Content Placeholder 2"/>
          <p:cNvSpPr>
            <a:spLocks noGrp="1"/>
          </p:cNvSpPr>
          <p:nvPr>
            <p:ph idx="1"/>
          </p:nvPr>
        </p:nvSpPr>
        <p:spPr>
          <a:xfrm>
            <a:off x="1486828" y="2868696"/>
            <a:ext cx="6690733" cy="3229747"/>
          </a:xfrm>
        </p:spPr>
        <p:txBody>
          <a:bodyPr>
            <a:normAutofit/>
          </a:bodyPr>
          <a:lstStyle/>
          <a:p>
            <a:pPr>
              <a:buClr>
                <a:schemeClr val="tx1"/>
              </a:buClr>
            </a:pPr>
            <a:r>
              <a:rPr lang="en-GB" sz="2400"/>
              <a:t>As reasonable adjustments had not all been put in place it was decided to add the missing recommendations</a:t>
            </a:r>
          </a:p>
          <a:p>
            <a:pPr>
              <a:buClr>
                <a:schemeClr val="tx1"/>
              </a:buClr>
            </a:pPr>
            <a:r>
              <a:rPr lang="en-GB" sz="2400"/>
              <a:t>The formal process to be ended and an informal to continue.</a:t>
            </a:r>
          </a:p>
          <a:p>
            <a:pPr>
              <a:buClr>
                <a:schemeClr val="tx1"/>
              </a:buClr>
            </a:pPr>
            <a:r>
              <a:rPr lang="en-GB" sz="2400"/>
              <a:t>Sasha to apply to move to a different team.</a:t>
            </a:r>
            <a:endParaRPr lang="en-US" sz="2400"/>
          </a:p>
        </p:txBody>
      </p:sp>
    </p:spTree>
    <p:extLst>
      <p:ext uri="{BB962C8B-B14F-4D97-AF65-F5344CB8AC3E}">
        <p14:creationId xmlns:p14="http://schemas.microsoft.com/office/powerpoint/2010/main" val="10065121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9253" y="266136"/>
            <a:ext cx="9064955" cy="1470025"/>
          </a:xfrm>
        </p:spPr>
        <p:txBody>
          <a:bodyPr/>
          <a:lstStyle/>
          <a:p>
            <a:r>
              <a:rPr lang="en-US">
                <a:latin typeface="Arial"/>
                <a:cs typeface="Arial"/>
              </a:rPr>
              <a:t>Lunch break</a:t>
            </a:r>
          </a:p>
        </p:txBody>
      </p:sp>
      <p:sp>
        <p:nvSpPr>
          <p:cNvPr id="5" name="TextBox 4"/>
          <p:cNvSpPr txBox="1"/>
          <p:nvPr/>
        </p:nvSpPr>
        <p:spPr>
          <a:xfrm>
            <a:off x="581612" y="2427387"/>
            <a:ext cx="10783763" cy="461665"/>
          </a:xfrm>
          <a:prstGeom prst="rect">
            <a:avLst/>
          </a:prstGeom>
          <a:noFill/>
        </p:spPr>
        <p:txBody>
          <a:bodyPr wrap="square" rtlCol="0">
            <a:spAutoFit/>
          </a:bodyPr>
          <a:lstStyle/>
          <a:p>
            <a:pPr algn="ctr"/>
            <a:r>
              <a:rPr lang="en-US" sz="2400">
                <a:latin typeface="Arial"/>
                <a:cs typeface="Arial"/>
              </a:rPr>
              <a:t>45 minutes</a:t>
            </a:r>
          </a:p>
        </p:txBody>
      </p:sp>
    </p:spTree>
    <p:extLst>
      <p:ext uri="{BB962C8B-B14F-4D97-AF65-F5344CB8AC3E}">
        <p14:creationId xmlns:p14="http://schemas.microsoft.com/office/powerpoint/2010/main" val="13295764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674" y="523509"/>
            <a:ext cx="7407547" cy="1202637"/>
          </a:xfrm>
        </p:spPr>
        <p:txBody>
          <a:bodyPr/>
          <a:lstStyle/>
          <a:p>
            <a:r>
              <a:rPr lang="en-GB" b="1"/>
              <a:t>When attending a hearing</a:t>
            </a:r>
            <a:endParaRPr lang="en-US">
              <a:latin typeface="Arial"/>
              <a:cs typeface="Arial"/>
            </a:endParaRPr>
          </a:p>
        </p:txBody>
      </p:sp>
      <p:sp>
        <p:nvSpPr>
          <p:cNvPr id="5" name="TextBox 4"/>
          <p:cNvSpPr txBox="1"/>
          <p:nvPr/>
        </p:nvSpPr>
        <p:spPr>
          <a:xfrm>
            <a:off x="581391" y="1947520"/>
            <a:ext cx="8382135" cy="4154984"/>
          </a:xfrm>
          <a:prstGeom prst="rect">
            <a:avLst/>
          </a:prstGeom>
          <a:noFill/>
        </p:spPr>
        <p:txBody>
          <a:bodyPr wrap="square" rtlCol="0">
            <a:spAutoFit/>
          </a:bodyPr>
          <a:lstStyle/>
          <a:p>
            <a:pPr marL="342900" lvl="0" indent="-342900">
              <a:buFont typeface="Arial"/>
              <a:buChar char="•"/>
            </a:pPr>
            <a:r>
              <a:rPr lang="en-GB" sz="2400">
                <a:latin typeface="Arial" panose="020B0604020202020204" pitchFamily="34" charset="0"/>
                <a:cs typeface="Arial" panose="020B0604020202020204" pitchFamily="34" charset="0"/>
              </a:rPr>
              <a:t>Be calm, professional, assertive.</a:t>
            </a:r>
          </a:p>
          <a:p>
            <a:pPr marL="342900" lvl="0" indent="-342900">
              <a:buFont typeface="Arial"/>
              <a:buChar char="•"/>
            </a:pPr>
            <a:r>
              <a:rPr lang="en-GB" sz="2400">
                <a:latin typeface="Arial" panose="020B0604020202020204" pitchFamily="34" charset="0"/>
                <a:cs typeface="Arial" panose="020B0604020202020204" pitchFamily="34" charset="0"/>
              </a:rPr>
              <a:t>Have all the relevant documents with you.</a:t>
            </a:r>
          </a:p>
          <a:p>
            <a:pPr marL="342900" lvl="0" indent="-342900">
              <a:buFont typeface="Arial"/>
              <a:buChar char="•"/>
            </a:pPr>
            <a:r>
              <a:rPr lang="en-GB" sz="2400">
                <a:latin typeface="Arial" panose="020B0604020202020204" pitchFamily="34" charset="0"/>
                <a:cs typeface="Arial" panose="020B0604020202020204" pitchFamily="34" charset="0"/>
              </a:rPr>
              <a:t>Mark clearly any documents you intend to refer to in the hearing.</a:t>
            </a:r>
          </a:p>
          <a:p>
            <a:pPr marL="342900" lvl="0" indent="-342900">
              <a:buFont typeface="Arial"/>
              <a:buChar char="•"/>
            </a:pPr>
            <a:r>
              <a:rPr lang="en-GB" sz="2400">
                <a:latin typeface="Arial" panose="020B0604020202020204" pitchFamily="34" charset="0"/>
                <a:cs typeface="Arial" panose="020B0604020202020204" pitchFamily="34" charset="0"/>
              </a:rPr>
              <a:t>Ask questions of the hearing manager if something is said that you do not understand.</a:t>
            </a:r>
          </a:p>
          <a:p>
            <a:pPr marL="342900" lvl="0" indent="-342900">
              <a:buFont typeface="Arial"/>
              <a:buChar char="•"/>
            </a:pPr>
            <a:r>
              <a:rPr lang="en-GB" sz="2400">
                <a:latin typeface="Arial" panose="020B0604020202020204" pitchFamily="34" charset="0"/>
                <a:cs typeface="Arial" panose="020B0604020202020204" pitchFamily="34" charset="0"/>
              </a:rPr>
              <a:t>Ask questions of the member if you think they could express themselves more clearly or advantageously.</a:t>
            </a:r>
          </a:p>
          <a:p>
            <a:pPr marL="342900" lvl="0" indent="-342900">
              <a:buFont typeface="Arial"/>
              <a:buChar char="•"/>
            </a:pPr>
            <a:r>
              <a:rPr lang="en-GB" sz="2400">
                <a:latin typeface="Arial" panose="020B0604020202020204" pitchFamily="34" charset="0"/>
                <a:cs typeface="Arial" panose="020B0604020202020204" pitchFamily="34" charset="0"/>
              </a:rPr>
              <a:t>Clarify what the member has said, if you think the point is not getting across.</a:t>
            </a:r>
          </a:p>
          <a:p>
            <a:pPr marL="342900" indent="-342900">
              <a:buFont typeface="Arial"/>
              <a:buChar char="•"/>
            </a:pPr>
            <a:r>
              <a:rPr lang="en-GB" sz="2400">
                <a:latin typeface="Arial" panose="020B0604020202020204" pitchFamily="34" charset="0"/>
                <a:cs typeface="Arial" panose="020B0604020202020204" pitchFamily="34" charset="0"/>
              </a:rPr>
              <a:t>Ask for an adjournment</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270610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327" y="353879"/>
            <a:ext cx="7696305" cy="1470025"/>
          </a:xfrm>
        </p:spPr>
        <p:txBody>
          <a:bodyPr/>
          <a:lstStyle/>
          <a:p>
            <a:r>
              <a:rPr lang="en-GB" b="1"/>
              <a:t>When attending a hearing</a:t>
            </a:r>
            <a:endParaRPr lang="en-US">
              <a:latin typeface="Arial"/>
              <a:cs typeface="Arial"/>
            </a:endParaRPr>
          </a:p>
        </p:txBody>
      </p:sp>
      <p:sp>
        <p:nvSpPr>
          <p:cNvPr id="5" name="TextBox 4"/>
          <p:cNvSpPr txBox="1"/>
          <p:nvPr/>
        </p:nvSpPr>
        <p:spPr>
          <a:xfrm>
            <a:off x="713738" y="2222103"/>
            <a:ext cx="10783763" cy="2677656"/>
          </a:xfrm>
          <a:prstGeom prst="rect">
            <a:avLst/>
          </a:prstGeom>
          <a:noFill/>
        </p:spPr>
        <p:txBody>
          <a:bodyPr wrap="square" rtlCol="0">
            <a:spAutoFit/>
          </a:bodyPr>
          <a:lstStyle/>
          <a:p>
            <a:pPr lvl="0"/>
            <a:r>
              <a:rPr lang="en-GB" sz="2400" b="1">
                <a:latin typeface="Arial" panose="020B0604020202020204" pitchFamily="34" charset="0"/>
                <a:cs typeface="Arial" panose="020B0604020202020204" pitchFamily="34" charset="0"/>
              </a:rPr>
              <a:t>And finally wrap up by confirming:</a:t>
            </a:r>
          </a:p>
          <a:p>
            <a:pPr lvl="0"/>
            <a:endParaRPr lang="en-GB" sz="2400" b="1">
              <a:latin typeface="Arial" panose="020B0604020202020204" pitchFamily="34" charset="0"/>
              <a:cs typeface="Arial" panose="020B0604020202020204" pitchFamily="34" charset="0"/>
            </a:endParaRPr>
          </a:p>
          <a:p>
            <a:pPr marL="342900" lvl="0" indent="-342900">
              <a:buFont typeface="Arial"/>
              <a:buChar char="•"/>
            </a:pPr>
            <a:r>
              <a:rPr lang="en-GB" sz="2400">
                <a:latin typeface="Arial" panose="020B0604020202020204" pitchFamily="34" charset="0"/>
                <a:cs typeface="Arial" panose="020B0604020202020204" pitchFamily="34" charset="0"/>
              </a:rPr>
              <a:t>That the hearing manager has all the information they need.</a:t>
            </a:r>
          </a:p>
          <a:p>
            <a:pPr marL="342900" lvl="0" indent="-342900">
              <a:buFont typeface="Arial"/>
              <a:buChar char="•"/>
            </a:pPr>
            <a:r>
              <a:rPr lang="en-GB" sz="2400">
                <a:latin typeface="Arial" panose="020B0604020202020204" pitchFamily="34" charset="0"/>
                <a:cs typeface="Arial" panose="020B0604020202020204" pitchFamily="34" charset="0"/>
              </a:rPr>
              <a:t>When you will receive the notes/recording of the hearing.</a:t>
            </a:r>
          </a:p>
          <a:p>
            <a:pPr marL="342900" lvl="0" indent="-342900">
              <a:buFont typeface="Arial"/>
              <a:buChar char="•"/>
            </a:pPr>
            <a:r>
              <a:rPr lang="en-GB" sz="2400">
                <a:latin typeface="Arial" panose="020B0604020202020204" pitchFamily="34" charset="0"/>
                <a:cs typeface="Arial" panose="020B0604020202020204" pitchFamily="34" charset="0"/>
              </a:rPr>
              <a:t>When the hearing manager expects to reach a decision (remind them of timescales set down in the procedure if necessary).</a:t>
            </a:r>
          </a:p>
          <a:p>
            <a:pPr marL="342900" lvl="0" indent="-342900">
              <a:buFont typeface="Arial"/>
              <a:buChar char="•"/>
            </a:pPr>
            <a:endParaRPr lang="en-GB" sz="2400" b="1"/>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2945206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608" y="338556"/>
            <a:ext cx="5350598" cy="1653205"/>
          </a:xfrm>
        </p:spPr>
        <p:txBody>
          <a:bodyPr/>
          <a:lstStyle/>
          <a:p>
            <a:r>
              <a:rPr lang="en-GB" sz="4000" b="1"/>
              <a:t>Dealing with distressed members</a:t>
            </a:r>
            <a:endParaRPr lang="en-US" sz="4000">
              <a:latin typeface="Arial"/>
              <a:cs typeface="Arial"/>
            </a:endParaRPr>
          </a:p>
        </p:txBody>
      </p:sp>
      <p:sp>
        <p:nvSpPr>
          <p:cNvPr id="5" name="TextBox 4"/>
          <p:cNvSpPr txBox="1"/>
          <p:nvPr/>
        </p:nvSpPr>
        <p:spPr>
          <a:xfrm>
            <a:off x="1457608" y="2138735"/>
            <a:ext cx="8093798" cy="3926754"/>
          </a:xfrm>
          <a:prstGeom prst="rect">
            <a:avLst/>
          </a:prstGeom>
          <a:noFill/>
        </p:spPr>
        <p:txBody>
          <a:bodyPr wrap="square" lIns="0" tIns="0" rIns="0" bIns="0" rtlCol="0">
            <a:noAutofit/>
          </a:bodyPr>
          <a:lstStyle/>
          <a:p>
            <a:r>
              <a:rPr lang="en-GB" sz="2200">
                <a:latin typeface="Arial" panose="020B0604020202020204" pitchFamily="34" charset="0"/>
                <a:cs typeface="Arial" panose="020B0604020202020204" pitchFamily="34" charset="0"/>
              </a:rPr>
              <a:t>Members who are being disciplined or who have grievances against their employers are often frightened, hurt, angry or a mixture of all three. </a:t>
            </a:r>
          </a:p>
          <a:p>
            <a:pPr>
              <a:spcBef>
                <a:spcPts val="900"/>
              </a:spcBef>
            </a:pPr>
            <a:r>
              <a:rPr lang="en-GB" sz="2200">
                <a:latin typeface="Arial" panose="020B0604020202020204" pitchFamily="34" charset="0"/>
                <a:cs typeface="Arial" panose="020B0604020202020204" pitchFamily="34" charset="0"/>
              </a:rPr>
              <a:t>Your role is: </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To help them set aside their emotional responses so that they are in a better position to deal with the situation at hand; </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To assess their case and look for the best achievable outcome;</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To help the member to take a realistic view </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of their case and how it will progress.</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343870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715" y="338558"/>
            <a:ext cx="8638862" cy="1951970"/>
          </a:xfrm>
        </p:spPr>
        <p:txBody>
          <a:bodyPr/>
          <a:lstStyle/>
          <a:p>
            <a:r>
              <a:rPr lang="en-GB" sz="4000" b="1"/>
              <a:t>Remember!</a:t>
            </a:r>
            <a:endParaRPr lang="en-US" sz="4000">
              <a:latin typeface="Arial"/>
              <a:cs typeface="Arial"/>
            </a:endParaRPr>
          </a:p>
        </p:txBody>
      </p:sp>
      <p:sp>
        <p:nvSpPr>
          <p:cNvPr id="5" name="TextBox 4"/>
          <p:cNvSpPr txBox="1"/>
          <p:nvPr/>
        </p:nvSpPr>
        <p:spPr>
          <a:xfrm>
            <a:off x="1475715" y="2534969"/>
            <a:ext cx="10021787" cy="3370153"/>
          </a:xfrm>
          <a:prstGeom prst="rect">
            <a:avLst/>
          </a:prstGeom>
          <a:noFill/>
        </p:spPr>
        <p:txBody>
          <a:bodyPr wrap="square" lIns="0" tIns="0" rIns="0" bIns="0" rtlCol="0">
            <a:noAutofit/>
          </a:bodyPr>
          <a:lstStyle/>
          <a:p>
            <a:pPr marL="342900" indent="-342900">
              <a:spcBef>
                <a:spcPts val="900"/>
              </a:spcBef>
              <a:buFont typeface="Arial"/>
              <a:buChar char="•"/>
            </a:pPr>
            <a:r>
              <a:rPr lang="en-GB" sz="2400">
                <a:latin typeface="Arial" panose="020B0604020202020204" pitchFamily="34" charset="0"/>
                <a:cs typeface="Arial" panose="020B0604020202020204" pitchFamily="34" charset="0"/>
              </a:rPr>
              <a:t>Manage expectations</a:t>
            </a:r>
          </a:p>
          <a:p>
            <a:pPr marL="342900" indent="-342900">
              <a:spcBef>
                <a:spcPts val="900"/>
              </a:spcBef>
              <a:buFont typeface="Arial"/>
              <a:buChar char="•"/>
            </a:pPr>
            <a:r>
              <a:rPr lang="en-GB" sz="2400">
                <a:latin typeface="Arial" panose="020B0604020202020204" pitchFamily="34" charset="0"/>
                <a:cs typeface="Arial" panose="020B0604020202020204" pitchFamily="34" charset="0"/>
              </a:rPr>
              <a:t>It may need tough love</a:t>
            </a:r>
          </a:p>
          <a:p>
            <a:pPr marL="342900" indent="-342900">
              <a:spcBef>
                <a:spcPts val="900"/>
              </a:spcBef>
              <a:buFont typeface="Arial"/>
              <a:buChar char="•"/>
            </a:pPr>
            <a:r>
              <a:rPr lang="en-GB" sz="2400">
                <a:latin typeface="Arial" panose="020B0604020202020204" pitchFamily="34" charset="0"/>
                <a:cs typeface="Arial" panose="020B0604020202020204" pitchFamily="34" charset="0"/>
              </a:rPr>
              <a:t>You are not a counsellor</a:t>
            </a:r>
          </a:p>
          <a:p>
            <a:pPr marL="342900" indent="-342900">
              <a:spcBef>
                <a:spcPts val="900"/>
              </a:spcBef>
              <a:buFont typeface="Arial"/>
              <a:buChar char="•"/>
            </a:pPr>
            <a:r>
              <a:rPr lang="en-GB" sz="2400">
                <a:latin typeface="Arial" panose="020B0604020202020204" pitchFamily="34" charset="0"/>
                <a:cs typeface="Arial" panose="020B0604020202020204" pitchFamily="34" charset="0"/>
              </a:rPr>
              <a:t>Signpost members to employer assistance programs/other </a:t>
            </a:r>
          </a:p>
          <a:p>
            <a:pPr marL="342900" indent="-342900">
              <a:spcBef>
                <a:spcPts val="900"/>
              </a:spcBef>
              <a:buFont typeface="Arial"/>
              <a:buChar char="•"/>
            </a:pPr>
            <a:r>
              <a:rPr lang="en-GB" sz="2400">
                <a:latin typeface="Arial" panose="020B0604020202020204" pitchFamily="34" charset="0"/>
                <a:cs typeface="Arial" panose="020B0604020202020204" pitchFamily="34" charset="0"/>
              </a:rPr>
              <a:t>Look after yourself</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8496371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2C520-467F-23BB-E46D-1DB82D59317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2868F89-A6AA-C331-4B69-C9A288302CC0}"/>
              </a:ext>
            </a:extLst>
          </p:cNvPr>
          <p:cNvSpPr>
            <a:spLocks noGrp="1"/>
          </p:cNvSpPr>
          <p:nvPr>
            <p:ph idx="1"/>
          </p:nvPr>
        </p:nvSpPr>
        <p:spPr/>
        <p:txBody>
          <a:bodyPr/>
          <a:lstStyle/>
          <a:p>
            <a:endParaRPr lang="en-GB"/>
          </a:p>
        </p:txBody>
      </p:sp>
      <p:pic>
        <p:nvPicPr>
          <p:cNvPr id="5" name="Online Media 3" title="Side effects">
            <a:hlinkClick r:id="" action="ppaction://media"/>
            <a:extLst>
              <a:ext uri="{FF2B5EF4-FFF2-40B4-BE49-F238E27FC236}">
                <a16:creationId xmlns:a16="http://schemas.microsoft.com/office/drawing/2014/main" id="{695E28C1-942F-60C8-5245-39CDBE9E2E4B}"/>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6441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504361" cy="1793053"/>
          </a:xfrm>
        </p:spPr>
        <p:txBody>
          <a:bodyPr/>
          <a:lstStyle/>
          <a:p>
            <a:r>
              <a:rPr lang="en-US">
                <a:latin typeface="Arial"/>
                <a:cs typeface="Arial"/>
              </a:rPr>
              <a:t>Managing members expectations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9</a:t>
            </a:r>
          </a:p>
        </p:txBody>
      </p:sp>
    </p:spTree>
    <p:extLst>
      <p:ext uri="{BB962C8B-B14F-4D97-AF65-F5344CB8AC3E}">
        <p14:creationId xmlns:p14="http://schemas.microsoft.com/office/powerpoint/2010/main" val="36929258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714" y="201320"/>
            <a:ext cx="5748951" cy="2025832"/>
          </a:xfrm>
        </p:spPr>
        <p:txBody>
          <a:bodyPr>
            <a:normAutofit/>
          </a:bodyPr>
          <a:lstStyle/>
          <a:p>
            <a:r>
              <a:rPr lang="en-US"/>
              <a:t>Managing members expectations</a:t>
            </a:r>
          </a:p>
        </p:txBody>
      </p:sp>
      <p:sp>
        <p:nvSpPr>
          <p:cNvPr id="3" name="Content Placeholder 2"/>
          <p:cNvSpPr>
            <a:spLocks noGrp="1"/>
          </p:cNvSpPr>
          <p:nvPr>
            <p:ph idx="1"/>
          </p:nvPr>
        </p:nvSpPr>
        <p:spPr>
          <a:xfrm>
            <a:off x="1475715" y="2453489"/>
            <a:ext cx="6237838" cy="3775294"/>
          </a:xfrm>
        </p:spPr>
        <p:txBody>
          <a:bodyPr>
            <a:noAutofit/>
          </a:bodyPr>
          <a:lstStyle/>
          <a:p>
            <a:pPr>
              <a:spcBef>
                <a:spcPts val="900"/>
              </a:spcBef>
              <a:buClr>
                <a:schemeClr val="tx1"/>
              </a:buClr>
            </a:pPr>
            <a:r>
              <a:rPr lang="en-GB" sz="2400"/>
              <a:t>Not every problem or complaint is justified</a:t>
            </a:r>
          </a:p>
          <a:p>
            <a:pPr>
              <a:spcBef>
                <a:spcPts val="900"/>
              </a:spcBef>
              <a:buClr>
                <a:schemeClr val="tx1"/>
              </a:buClr>
            </a:pPr>
            <a:r>
              <a:rPr lang="en-GB" sz="2400"/>
              <a:t>Be clear with member if you need to refer to someone else</a:t>
            </a:r>
          </a:p>
          <a:p>
            <a:pPr>
              <a:spcBef>
                <a:spcPts val="900"/>
              </a:spcBef>
              <a:buClr>
                <a:schemeClr val="tx1"/>
              </a:buClr>
            </a:pPr>
            <a:r>
              <a:rPr lang="en-GB" sz="2400"/>
              <a:t>You may have to put the other point of view</a:t>
            </a:r>
          </a:p>
          <a:p>
            <a:pPr>
              <a:spcBef>
                <a:spcPts val="900"/>
              </a:spcBef>
              <a:buClr>
                <a:schemeClr val="tx1"/>
              </a:buClr>
            </a:pPr>
            <a:r>
              <a:rPr lang="en-GB" sz="2400"/>
              <a:t>Union agreements cannot be broken for just one person</a:t>
            </a:r>
          </a:p>
          <a:p>
            <a:pPr>
              <a:spcBef>
                <a:spcPts val="900"/>
              </a:spcBef>
              <a:buClr>
                <a:schemeClr val="tx1"/>
              </a:buClr>
            </a:pPr>
            <a:r>
              <a:rPr lang="en-GB" sz="2400"/>
              <a:t>Be realistic with when you can be back in touch.</a:t>
            </a:r>
            <a:endParaRPr lang="en-US" sz="2400"/>
          </a:p>
        </p:txBody>
      </p:sp>
    </p:spTree>
    <p:extLst>
      <p:ext uri="{BB962C8B-B14F-4D97-AF65-F5344CB8AC3E}">
        <p14:creationId xmlns:p14="http://schemas.microsoft.com/office/powerpoint/2010/main" val="17371529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1220195"/>
            <a:ext cx="7760988" cy="1523004"/>
          </a:xfrm>
        </p:spPr>
        <p:txBody>
          <a:bodyPr/>
          <a:lstStyle/>
          <a:p>
            <a:r>
              <a:rPr lang="en-US"/>
              <a:t>Activity I: </a:t>
            </a:r>
            <a:br>
              <a:rPr lang="en-US"/>
            </a:br>
            <a:r>
              <a:rPr lang="en-US"/>
              <a:t>Managing expectations</a:t>
            </a:r>
          </a:p>
        </p:txBody>
      </p:sp>
      <p:sp>
        <p:nvSpPr>
          <p:cNvPr id="3" name="Content Placeholder 2"/>
          <p:cNvSpPr>
            <a:spLocks noGrp="1"/>
          </p:cNvSpPr>
          <p:nvPr>
            <p:ph idx="1"/>
          </p:nvPr>
        </p:nvSpPr>
        <p:spPr>
          <a:xfrm>
            <a:off x="1475523" y="3060071"/>
            <a:ext cx="5903051" cy="2910957"/>
          </a:xfrm>
        </p:spPr>
        <p:txBody>
          <a:bodyPr vert="horz" lIns="0" tIns="0" rIns="0" bIns="0" rtlCol="0" anchor="t">
            <a:normAutofit lnSpcReduction="10000"/>
          </a:bodyPr>
          <a:lstStyle/>
          <a:p>
            <a:pPr>
              <a:buClr>
                <a:schemeClr val="tx1"/>
              </a:buClr>
            </a:pPr>
            <a:r>
              <a:rPr lang="en-GB" sz="2400">
                <a:latin typeface="Arial"/>
                <a:cs typeface="Arial"/>
              </a:rPr>
              <a:t>The e-mail below is from a longstanding member who wants you to help them. You have 5-10 minutes to come up with a bullet point list of how you would deal with the attached email.</a:t>
            </a:r>
          </a:p>
          <a:p>
            <a:pPr>
              <a:buClr>
                <a:schemeClr val="tx1"/>
              </a:buClr>
            </a:pPr>
            <a:endParaRPr lang="en-GB" sz="2400"/>
          </a:p>
          <a:p>
            <a:pPr>
              <a:buClr>
                <a:schemeClr val="tx1"/>
              </a:buClr>
            </a:pPr>
            <a:r>
              <a:rPr lang="en-GB" sz="2400">
                <a:latin typeface="Arial"/>
                <a:cs typeface="Arial"/>
                <a:hlinkClick r:id="rId3"/>
              </a:rPr>
              <a:t>Are your work messages as private as you think? - BBC Worklife</a:t>
            </a:r>
            <a:endParaRPr lang="en-GB" sz="2400">
              <a:latin typeface="Arial"/>
              <a:cs typeface="Arial"/>
            </a:endParaRPr>
          </a:p>
        </p:txBody>
      </p:sp>
    </p:spTree>
    <p:extLst>
      <p:ext uri="{BB962C8B-B14F-4D97-AF65-F5344CB8AC3E}">
        <p14:creationId xmlns:p14="http://schemas.microsoft.com/office/powerpoint/2010/main" val="238957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C8276-E98A-4C3B-A9C1-080B1F977113}"/>
              </a:ext>
            </a:extLst>
          </p:cNvPr>
          <p:cNvSpPr>
            <a:spLocks noGrp="1"/>
          </p:cNvSpPr>
          <p:nvPr>
            <p:ph type="title"/>
          </p:nvPr>
        </p:nvSpPr>
        <p:spPr>
          <a:xfrm>
            <a:off x="827879" y="443699"/>
            <a:ext cx="7000653" cy="1171197"/>
          </a:xfrm>
        </p:spPr>
        <p:txBody>
          <a:bodyPr>
            <a:normAutofit/>
          </a:bodyPr>
          <a:lstStyle/>
          <a:p>
            <a:r>
              <a:rPr lang="en-GB"/>
              <a:t>Reps role in a personal case</a:t>
            </a:r>
          </a:p>
        </p:txBody>
      </p:sp>
      <p:sp>
        <p:nvSpPr>
          <p:cNvPr id="3" name="Content Placeholder 2">
            <a:extLst>
              <a:ext uri="{FF2B5EF4-FFF2-40B4-BE49-F238E27FC236}">
                <a16:creationId xmlns:a16="http://schemas.microsoft.com/office/drawing/2014/main" id="{82EE926B-5BF1-4BBA-BC5F-49DF298FB598}"/>
              </a:ext>
            </a:extLst>
          </p:cNvPr>
          <p:cNvSpPr>
            <a:spLocks noGrp="1"/>
          </p:cNvSpPr>
          <p:nvPr>
            <p:ph idx="1"/>
          </p:nvPr>
        </p:nvSpPr>
        <p:spPr>
          <a:xfrm>
            <a:off x="1079671" y="1974186"/>
            <a:ext cx="7000654" cy="4440115"/>
          </a:xfrm>
        </p:spPr>
        <p:txBody>
          <a:bodyPr>
            <a:normAutofit fontScale="92500" lnSpcReduction="10000"/>
          </a:bodyPr>
          <a:lstStyle/>
          <a:p>
            <a:pPr marL="0" indent="0" fontAlgn="base">
              <a:buNone/>
            </a:pPr>
            <a:r>
              <a:rPr lang="en-GB" sz="2600">
                <a:solidFill>
                  <a:srgbClr val="000000"/>
                </a:solidFill>
                <a:latin typeface="Arial" panose="020B0604020202020204" pitchFamily="34" charset="0"/>
              </a:rPr>
              <a:t>Representatives must: </a:t>
            </a:r>
            <a:endParaRPr lang="en-GB" sz="26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2600">
                <a:solidFill>
                  <a:srgbClr val="000000"/>
                </a:solidFill>
                <a:latin typeface="Arial" panose="020B0604020202020204" pitchFamily="34" charset="0"/>
              </a:rPr>
              <a:t>Act honestly, responsibly and with integrity. </a:t>
            </a:r>
          </a:p>
          <a:p>
            <a:pPr algn="l" rtl="0" fontAlgn="base">
              <a:buFont typeface="Arial" panose="020B0604020202020204" pitchFamily="34" charset="0"/>
              <a:buChar char="•"/>
            </a:pPr>
            <a:r>
              <a:rPr lang="en-GB" sz="2600">
                <a:solidFill>
                  <a:srgbClr val="000000"/>
                </a:solidFill>
                <a:latin typeface="Arial" panose="020B0604020202020204" pitchFamily="34" charset="0"/>
              </a:rPr>
              <a:t>Communicate respectfully and honestly.  </a:t>
            </a:r>
          </a:p>
          <a:p>
            <a:pPr algn="l" rtl="0" fontAlgn="base">
              <a:buFont typeface="Arial" panose="020B0604020202020204" pitchFamily="34" charset="0"/>
              <a:buChar char="•"/>
            </a:pPr>
            <a:r>
              <a:rPr lang="en-GB" sz="2600">
                <a:solidFill>
                  <a:srgbClr val="000000"/>
                </a:solidFill>
                <a:latin typeface="Arial" panose="020B0604020202020204" pitchFamily="34" charset="0"/>
              </a:rPr>
              <a:t>Treat others with fairness, dignity, and respect.  </a:t>
            </a:r>
          </a:p>
          <a:p>
            <a:pPr algn="l" rtl="0" fontAlgn="base">
              <a:buFont typeface="Arial" panose="020B0604020202020204" pitchFamily="34" charset="0"/>
              <a:buChar char="•"/>
            </a:pPr>
            <a:r>
              <a:rPr lang="en-GB" sz="2600">
                <a:solidFill>
                  <a:srgbClr val="000000"/>
                </a:solidFill>
                <a:latin typeface="Arial" panose="020B0604020202020204" pitchFamily="34" charset="0"/>
              </a:rPr>
              <a:t>Encourage the open expression of views at meetings but accept collective responsibility for all decisions and policies once finalised. </a:t>
            </a:r>
          </a:p>
          <a:p>
            <a:pPr algn="l" rtl="0" fontAlgn="base">
              <a:buFont typeface="Arial" panose="020B0604020202020204" pitchFamily="34" charset="0"/>
              <a:buChar char="•"/>
            </a:pPr>
            <a:r>
              <a:rPr lang="en-GB" sz="2600">
                <a:solidFill>
                  <a:srgbClr val="000000"/>
                </a:solidFill>
                <a:latin typeface="Arial" panose="020B0604020202020204" pitchFamily="34" charset="0"/>
              </a:rPr>
              <a:t>Not behave in ways that may cause physical or mental harm or distress to another person, such as verbal abuse, physical abuse, assault, bullying, or discrimination or harassment. </a:t>
            </a:r>
          </a:p>
          <a:p>
            <a:endParaRPr lang="en-GB"/>
          </a:p>
        </p:txBody>
      </p:sp>
    </p:spTree>
    <p:extLst>
      <p:ext uri="{BB962C8B-B14F-4D97-AF65-F5344CB8AC3E}">
        <p14:creationId xmlns:p14="http://schemas.microsoft.com/office/powerpoint/2010/main" val="41982323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504361" cy="1304165"/>
          </a:xfrm>
        </p:spPr>
        <p:txBody>
          <a:bodyPr/>
          <a:lstStyle/>
          <a:p>
            <a:r>
              <a:rPr lang="en-US">
                <a:latin typeface="Arial"/>
                <a:cs typeface="Arial"/>
              </a:rPr>
              <a:t>Grievances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10</a:t>
            </a:r>
          </a:p>
        </p:txBody>
      </p:sp>
    </p:spTree>
    <p:extLst>
      <p:ext uri="{BB962C8B-B14F-4D97-AF65-F5344CB8AC3E}">
        <p14:creationId xmlns:p14="http://schemas.microsoft.com/office/powerpoint/2010/main" val="41323241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1449" y="266136"/>
            <a:ext cx="5033638" cy="1546949"/>
          </a:xfrm>
        </p:spPr>
        <p:txBody>
          <a:bodyPr/>
          <a:lstStyle/>
          <a:p>
            <a:r>
              <a:rPr lang="en-GB" sz="4000" b="1"/>
              <a:t>Formal casework documentation</a:t>
            </a:r>
            <a:endParaRPr lang="en-US" sz="4000">
              <a:latin typeface="Arial"/>
              <a:cs typeface="Arial"/>
            </a:endParaRPr>
          </a:p>
        </p:txBody>
      </p:sp>
      <p:sp>
        <p:nvSpPr>
          <p:cNvPr id="5" name="TextBox 4"/>
          <p:cNvSpPr txBox="1"/>
          <p:nvPr/>
        </p:nvSpPr>
        <p:spPr>
          <a:xfrm>
            <a:off x="1491450" y="1935332"/>
            <a:ext cx="7625917" cy="4252404"/>
          </a:xfrm>
          <a:prstGeom prst="rect">
            <a:avLst/>
          </a:prstGeom>
          <a:noFill/>
        </p:spPr>
        <p:txBody>
          <a:bodyPr wrap="square" lIns="0" tIns="0" rIns="0" bIns="0" rtlCol="0">
            <a:noAutofit/>
          </a:bodyPr>
          <a:lstStyle/>
          <a:p>
            <a:pPr lvl="0">
              <a:spcBef>
                <a:spcPts val="600"/>
              </a:spcBef>
            </a:pPr>
            <a:r>
              <a:rPr lang="en-GB" sz="2400" b="1">
                <a:latin typeface="Arial" panose="020B0604020202020204" pitchFamily="34" charset="0"/>
                <a:cs typeface="Arial" panose="020B0604020202020204" pitchFamily="34" charset="0"/>
              </a:rPr>
              <a:t>In general:</a:t>
            </a:r>
          </a:p>
          <a:p>
            <a:pPr marL="342900" indent="-342900">
              <a:spcBef>
                <a:spcPts val="600"/>
              </a:spcBef>
              <a:buFont typeface="Arial"/>
              <a:buChar char="•"/>
            </a:pPr>
            <a:r>
              <a:rPr lang="en-GB" sz="2200">
                <a:latin typeface="Arial" panose="020B0604020202020204" pitchFamily="34" charset="0"/>
                <a:cs typeface="Arial" panose="020B0604020202020204" pitchFamily="34" charset="0"/>
              </a:rPr>
              <a:t>Get the member to write the first draft.</a:t>
            </a:r>
          </a:p>
          <a:p>
            <a:pPr marL="342900" indent="-342900">
              <a:spcBef>
                <a:spcPts val="600"/>
              </a:spcBef>
              <a:buFont typeface="Arial"/>
              <a:buChar char="•"/>
            </a:pPr>
            <a:r>
              <a:rPr lang="en-GB" sz="2200">
                <a:latin typeface="Arial" panose="020B0604020202020204" pitchFamily="34" charset="0"/>
                <a:cs typeface="Arial" panose="020B0604020202020204" pitchFamily="34" charset="0"/>
              </a:rPr>
              <a:t>Make sure you have cleared the final draft before the member sends it.</a:t>
            </a:r>
          </a:p>
          <a:p>
            <a:pPr marL="342900" indent="-342900">
              <a:spcBef>
                <a:spcPts val="600"/>
              </a:spcBef>
              <a:buFont typeface="Arial"/>
              <a:buChar char="•"/>
            </a:pPr>
            <a:r>
              <a:rPr lang="en-GB" sz="2200">
                <a:latin typeface="Arial" panose="020B0604020202020204" pitchFamily="34" charset="0"/>
                <a:cs typeface="Arial" panose="020B0604020202020204" pitchFamily="34" charset="0"/>
              </a:rPr>
              <a:t>Include references to the appropriate procedure and other policies or procedures relevant to the issue at hand.</a:t>
            </a:r>
          </a:p>
          <a:p>
            <a:pPr marL="342900" indent="-342900">
              <a:spcBef>
                <a:spcPts val="600"/>
              </a:spcBef>
              <a:buFont typeface="Arial"/>
              <a:buChar char="•"/>
            </a:pPr>
            <a:r>
              <a:rPr lang="en-GB" sz="2200">
                <a:latin typeface="Arial" panose="020B0604020202020204" pitchFamily="34" charset="0"/>
                <a:cs typeface="Arial" panose="020B0604020202020204" pitchFamily="34" charset="0"/>
              </a:rPr>
              <a:t>Include all relevant facts </a:t>
            </a:r>
          </a:p>
          <a:p>
            <a:pPr marL="342900" indent="-342900">
              <a:spcBef>
                <a:spcPts val="600"/>
              </a:spcBef>
              <a:buFont typeface="Arial"/>
              <a:buChar char="•"/>
            </a:pPr>
            <a:r>
              <a:rPr lang="en-GB" sz="2200">
                <a:latin typeface="Arial" panose="020B0604020202020204" pitchFamily="34" charset="0"/>
                <a:cs typeface="Arial" panose="020B0604020202020204" pitchFamily="34" charset="0"/>
              </a:rPr>
              <a:t>Exclude irrelevant </a:t>
            </a:r>
          </a:p>
          <a:p>
            <a:pPr marL="342900" indent="-342900">
              <a:spcBef>
                <a:spcPts val="600"/>
              </a:spcBef>
              <a:buFont typeface="Arial"/>
              <a:buChar char="•"/>
            </a:pPr>
            <a:r>
              <a:rPr lang="en-GB" sz="2200">
                <a:latin typeface="Arial" panose="020B0604020202020204" pitchFamily="34" charset="0"/>
                <a:cs typeface="Arial" panose="020B0604020202020204" pitchFamily="34" charset="0"/>
              </a:rPr>
              <a:t>Explain why this is important to the member.</a:t>
            </a:r>
          </a:p>
          <a:p>
            <a:pPr marL="342900" indent="-342900">
              <a:spcBef>
                <a:spcPts val="600"/>
              </a:spcBef>
              <a:buFont typeface="Arial"/>
              <a:buChar char="•"/>
            </a:pPr>
            <a:r>
              <a:rPr lang="en-GB" sz="2200">
                <a:latin typeface="Arial" panose="020B0604020202020204" pitchFamily="34" charset="0"/>
                <a:cs typeface="Arial" panose="020B0604020202020204" pitchFamily="34" charset="0"/>
              </a:rPr>
              <a:t>Make sure it is addressed to the correct </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person, according to the procedure.</a:t>
            </a:r>
            <a:endParaRPr lang="en-GB" sz="2400">
              <a:latin typeface="Arial" panose="020B0604020202020204" pitchFamily="34" charset="0"/>
              <a:cs typeface="Arial" panose="020B0604020202020204" pitchFamily="34" charset="0"/>
            </a:endParaRPr>
          </a:p>
          <a:p>
            <a:endParaRPr lang="en-GB" sz="24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79226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2571" y="266136"/>
            <a:ext cx="6054571" cy="1553785"/>
          </a:xfrm>
        </p:spPr>
        <p:txBody>
          <a:bodyPr/>
          <a:lstStyle/>
          <a:p>
            <a:r>
              <a:rPr lang="en-GB" sz="4000" b="1"/>
              <a:t>Formal casework documentation</a:t>
            </a:r>
            <a:endParaRPr lang="en-US" sz="4000">
              <a:latin typeface="Arial"/>
              <a:cs typeface="Arial"/>
            </a:endParaRPr>
          </a:p>
        </p:txBody>
      </p:sp>
      <p:sp>
        <p:nvSpPr>
          <p:cNvPr id="5" name="TextBox 4"/>
          <p:cNvSpPr txBox="1"/>
          <p:nvPr/>
        </p:nvSpPr>
        <p:spPr>
          <a:xfrm>
            <a:off x="1482571" y="1988598"/>
            <a:ext cx="6968972" cy="4509855"/>
          </a:xfrm>
          <a:prstGeom prst="rect">
            <a:avLst/>
          </a:prstGeom>
          <a:noFill/>
        </p:spPr>
        <p:txBody>
          <a:bodyPr wrap="square" lIns="0" tIns="0" rIns="0" bIns="0" rtlCol="0">
            <a:noAutofit/>
          </a:bodyPr>
          <a:lstStyle/>
          <a:p>
            <a:r>
              <a:rPr lang="en-GB" sz="2400" b="1">
                <a:latin typeface="Arial" panose="020B0604020202020204" pitchFamily="34" charset="0"/>
                <a:cs typeface="Arial" panose="020B0604020202020204" pitchFamily="34" charset="0"/>
              </a:rPr>
              <a:t>Grievance letters</a:t>
            </a:r>
          </a:p>
          <a:p>
            <a:pPr marL="342900" indent="-342900">
              <a:buFont typeface="Arial"/>
              <a:buChar char="•"/>
            </a:pPr>
            <a:r>
              <a:rPr lang="en-GB" sz="2400">
                <a:latin typeface="Arial" panose="020B0604020202020204" pitchFamily="34" charset="0"/>
                <a:cs typeface="Arial" panose="020B0604020202020204" pitchFamily="34" charset="0"/>
              </a:rPr>
              <a:t>State how the informal stage was addressed </a:t>
            </a:r>
            <a:br>
              <a:rPr lang="en-GB" sz="2400">
                <a:latin typeface="Arial" panose="020B0604020202020204" pitchFamily="34" charset="0"/>
                <a:cs typeface="Arial" panose="020B0604020202020204" pitchFamily="34" charset="0"/>
              </a:rPr>
            </a:br>
            <a:r>
              <a:rPr lang="en-GB" sz="2400">
                <a:latin typeface="Arial" panose="020B0604020202020204" pitchFamily="34" charset="0"/>
                <a:cs typeface="Arial" panose="020B0604020202020204" pitchFamily="34" charset="0"/>
              </a:rPr>
              <a:t>and why it needs to go further</a:t>
            </a:r>
          </a:p>
          <a:p>
            <a:pPr marL="342900" indent="-342900">
              <a:buFont typeface="Arial"/>
              <a:buChar char="•"/>
            </a:pPr>
            <a:r>
              <a:rPr lang="en-GB" sz="2400">
                <a:latin typeface="Arial" panose="020B0604020202020204" pitchFamily="34" charset="0"/>
                <a:cs typeface="Arial" panose="020B0604020202020204" pitchFamily="34" charset="0"/>
              </a:rPr>
              <a:t>Propose potential solutions that would be acceptable to the member.</a:t>
            </a:r>
          </a:p>
          <a:p>
            <a:pPr>
              <a:spcBef>
                <a:spcPts val="900"/>
              </a:spcBef>
            </a:pPr>
            <a:r>
              <a:rPr lang="en-GB" sz="2400" b="1">
                <a:latin typeface="Arial" panose="020B0604020202020204" pitchFamily="34" charset="0"/>
                <a:cs typeface="Arial" panose="020B0604020202020204" pitchFamily="34" charset="0"/>
              </a:rPr>
              <a:t>Requests for changes to working arrangements</a:t>
            </a:r>
          </a:p>
          <a:p>
            <a:pPr marL="342900" indent="-342900">
              <a:buFont typeface="Arial"/>
              <a:buChar char="•"/>
            </a:pPr>
            <a:r>
              <a:rPr lang="en-GB" sz="2400">
                <a:latin typeface="Arial" panose="020B0604020202020204" pitchFamily="34" charset="0"/>
                <a:cs typeface="Arial" panose="020B0604020202020204" pitchFamily="34" charset="0"/>
              </a:rPr>
              <a:t>Make a business case for the desired resolution, taking account of impact on customers/clients and colleagues.</a:t>
            </a:r>
          </a:p>
          <a:p>
            <a:pPr marL="342900" indent="-342900">
              <a:buFont typeface="Arial"/>
              <a:buChar char="•"/>
            </a:pPr>
            <a:r>
              <a:rPr lang="en-GB" sz="2400">
                <a:latin typeface="Arial" panose="020B0604020202020204" pitchFamily="34" charset="0"/>
                <a:cs typeface="Arial" panose="020B0604020202020204" pitchFamily="34" charset="0"/>
              </a:rPr>
              <a:t>Cite precedents, if possible, from </a:t>
            </a:r>
          </a:p>
          <a:p>
            <a:pPr marL="342900" indent="-342900">
              <a:buFont typeface="Arial"/>
              <a:buChar char="•"/>
            </a:pPr>
            <a:r>
              <a:rPr lang="en-GB" sz="2400">
                <a:latin typeface="Arial" panose="020B0604020202020204" pitchFamily="34" charset="0"/>
                <a:cs typeface="Arial" panose="020B0604020202020204" pitchFamily="34" charset="0"/>
              </a:rPr>
              <a:t>within the same department</a:t>
            </a:r>
            <a:r>
              <a:rPr lang="en-GB" sz="2400"/>
              <a:t>. </a:t>
            </a:r>
          </a:p>
          <a:p>
            <a:endParaRPr lang="en-GB" sz="2400"/>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8012328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693" y="558800"/>
            <a:ext cx="5610688" cy="2468486"/>
          </a:xfrm>
        </p:spPr>
        <p:txBody>
          <a:bodyPr/>
          <a:lstStyle/>
          <a:p>
            <a:r>
              <a:rPr lang="en-US"/>
              <a:t>Activity J: </a:t>
            </a:r>
            <a:br>
              <a:rPr lang="en-US"/>
            </a:br>
            <a:r>
              <a:rPr lang="en-US"/>
              <a:t>Sharon’s grievance</a:t>
            </a:r>
          </a:p>
        </p:txBody>
      </p:sp>
      <p:sp>
        <p:nvSpPr>
          <p:cNvPr id="3" name="Content Placeholder 2"/>
          <p:cNvSpPr>
            <a:spLocks noGrp="1"/>
          </p:cNvSpPr>
          <p:nvPr>
            <p:ph idx="1"/>
          </p:nvPr>
        </p:nvSpPr>
        <p:spPr>
          <a:xfrm>
            <a:off x="1473693" y="3385527"/>
            <a:ext cx="5743854" cy="1855926"/>
          </a:xfrm>
        </p:spPr>
        <p:txBody>
          <a:bodyPr/>
          <a:lstStyle/>
          <a:p>
            <a:pPr>
              <a:buClr>
                <a:schemeClr val="tx1"/>
              </a:buClr>
            </a:pPr>
            <a:r>
              <a:rPr lang="en-GB" sz="2400"/>
              <a:t>In groups, look at the information that Sharon has brought to you and assess a plan to go forward with her case.</a:t>
            </a:r>
          </a:p>
          <a:p>
            <a:pPr marL="0" indent="0">
              <a:buNone/>
            </a:pPr>
            <a:r>
              <a:rPr lang="en-GB"/>
              <a:t> </a:t>
            </a:r>
          </a:p>
          <a:p>
            <a:endParaRPr lang="en-US"/>
          </a:p>
        </p:txBody>
      </p:sp>
    </p:spTree>
    <p:extLst>
      <p:ext uri="{BB962C8B-B14F-4D97-AF65-F5344CB8AC3E}">
        <p14:creationId xmlns:p14="http://schemas.microsoft.com/office/powerpoint/2010/main" val="7500136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572" y="758083"/>
            <a:ext cx="7141096" cy="1914095"/>
          </a:xfrm>
        </p:spPr>
        <p:txBody>
          <a:bodyPr/>
          <a:lstStyle/>
          <a:p>
            <a:r>
              <a:rPr lang="en-US"/>
              <a:t>The real case outcome</a:t>
            </a:r>
          </a:p>
        </p:txBody>
      </p:sp>
      <p:sp>
        <p:nvSpPr>
          <p:cNvPr id="3" name="Content Placeholder 2"/>
          <p:cNvSpPr>
            <a:spLocks noGrp="1"/>
          </p:cNvSpPr>
          <p:nvPr>
            <p:ph idx="1"/>
          </p:nvPr>
        </p:nvSpPr>
        <p:spPr>
          <a:xfrm>
            <a:off x="1482572" y="2885243"/>
            <a:ext cx="7517394" cy="2574524"/>
          </a:xfrm>
        </p:spPr>
        <p:txBody>
          <a:bodyPr>
            <a:normAutofit/>
          </a:bodyPr>
          <a:lstStyle/>
          <a:p>
            <a:pPr>
              <a:buClr>
                <a:schemeClr val="tx1"/>
              </a:buClr>
            </a:pPr>
            <a:r>
              <a:rPr lang="en-US" sz="2400"/>
              <a:t>The grievance was up held </a:t>
            </a:r>
          </a:p>
          <a:p>
            <a:pPr>
              <a:buClr>
                <a:schemeClr val="tx1"/>
              </a:buClr>
            </a:pPr>
            <a:r>
              <a:rPr lang="en-US" sz="2400"/>
              <a:t>Recommendations to </a:t>
            </a:r>
            <a:r>
              <a:rPr lang="en-US" sz="2400" err="1"/>
              <a:t>formalise</a:t>
            </a:r>
            <a:r>
              <a:rPr lang="en-US" sz="2400"/>
              <a:t> the swapping shifts contact system to enable a ‘no need to share personal details’ basis</a:t>
            </a:r>
          </a:p>
          <a:p>
            <a:pPr>
              <a:buClr>
                <a:schemeClr val="tx1"/>
              </a:buClr>
            </a:pPr>
            <a:r>
              <a:rPr lang="en-US" sz="2400"/>
              <a:t>Dave was disciplined for giving female staff members unwanted attention.</a:t>
            </a:r>
          </a:p>
        </p:txBody>
      </p:sp>
    </p:spTree>
    <p:extLst>
      <p:ext uri="{BB962C8B-B14F-4D97-AF65-F5344CB8AC3E}">
        <p14:creationId xmlns:p14="http://schemas.microsoft.com/office/powerpoint/2010/main" val="3960136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958" y="894270"/>
            <a:ext cx="7709553" cy="1422801"/>
          </a:xfrm>
        </p:spPr>
        <p:txBody>
          <a:bodyPr/>
          <a:lstStyle/>
          <a:p>
            <a:r>
              <a:rPr lang="en-US"/>
              <a:t>Internet use at work</a:t>
            </a:r>
          </a:p>
        </p:txBody>
      </p:sp>
      <p:sp>
        <p:nvSpPr>
          <p:cNvPr id="3" name="Content Placeholder 2"/>
          <p:cNvSpPr>
            <a:spLocks noGrp="1"/>
          </p:cNvSpPr>
          <p:nvPr>
            <p:ph idx="1"/>
          </p:nvPr>
        </p:nvSpPr>
        <p:spPr>
          <a:xfrm>
            <a:off x="1526958" y="2565647"/>
            <a:ext cx="5335481" cy="3202854"/>
          </a:xfrm>
        </p:spPr>
        <p:txBody>
          <a:bodyPr>
            <a:noAutofit/>
          </a:bodyPr>
          <a:lstStyle/>
          <a:p>
            <a:pPr marL="0" indent="0">
              <a:buNone/>
            </a:pPr>
            <a:r>
              <a:rPr lang="en-US" sz="2400" b="1"/>
              <a:t>Where employers may have a problem with a member</a:t>
            </a:r>
          </a:p>
          <a:p>
            <a:pPr>
              <a:spcBef>
                <a:spcPts val="900"/>
              </a:spcBef>
              <a:buClr>
                <a:schemeClr val="tx1"/>
              </a:buClr>
            </a:pPr>
            <a:r>
              <a:rPr lang="en-US" sz="2400"/>
              <a:t>Personal use</a:t>
            </a:r>
          </a:p>
          <a:p>
            <a:pPr>
              <a:spcBef>
                <a:spcPts val="900"/>
              </a:spcBef>
              <a:buClr>
                <a:schemeClr val="tx1"/>
              </a:buClr>
            </a:pPr>
            <a:r>
              <a:rPr lang="en-US" sz="2400"/>
              <a:t>Time wasting</a:t>
            </a:r>
          </a:p>
          <a:p>
            <a:pPr>
              <a:spcBef>
                <a:spcPts val="900"/>
              </a:spcBef>
              <a:buClr>
                <a:schemeClr val="tx1"/>
              </a:buClr>
            </a:pPr>
            <a:r>
              <a:rPr lang="en-US" sz="2400"/>
              <a:t>Security</a:t>
            </a:r>
          </a:p>
          <a:p>
            <a:pPr>
              <a:spcBef>
                <a:spcPts val="900"/>
              </a:spcBef>
              <a:buClr>
                <a:schemeClr val="tx1"/>
              </a:buClr>
            </a:pPr>
            <a:r>
              <a:rPr lang="en-US" sz="2400"/>
              <a:t>Downloading</a:t>
            </a:r>
          </a:p>
          <a:p>
            <a:pPr>
              <a:spcBef>
                <a:spcPts val="900"/>
              </a:spcBef>
              <a:buClr>
                <a:schemeClr val="tx1"/>
              </a:buClr>
            </a:pPr>
            <a:r>
              <a:rPr lang="en-US" sz="2400"/>
              <a:t>Harassment</a:t>
            </a:r>
          </a:p>
        </p:txBody>
      </p:sp>
    </p:spTree>
    <p:extLst>
      <p:ext uri="{BB962C8B-B14F-4D97-AF65-F5344CB8AC3E}">
        <p14:creationId xmlns:p14="http://schemas.microsoft.com/office/powerpoint/2010/main" val="6639449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6227" y="266136"/>
            <a:ext cx="10276652" cy="2477954"/>
          </a:xfrm>
        </p:spPr>
        <p:txBody>
          <a:bodyPr/>
          <a:lstStyle/>
          <a:p>
            <a:br>
              <a:rPr lang="en-US" sz="3600">
                <a:latin typeface="Arial"/>
                <a:cs typeface="Arial"/>
              </a:rPr>
            </a:br>
            <a:r>
              <a:rPr lang="en-US" sz="3600">
                <a:latin typeface="Arial"/>
                <a:cs typeface="Arial"/>
              </a:rPr>
              <a:t>Activity K:</a:t>
            </a:r>
            <a:br>
              <a:rPr lang="en-US" sz="3600">
                <a:latin typeface="Arial"/>
                <a:cs typeface="Arial"/>
              </a:rPr>
            </a:br>
            <a:r>
              <a:rPr lang="en-US" sz="3600">
                <a:latin typeface="Arial"/>
                <a:cs typeface="Arial"/>
              </a:rPr>
              <a:t>Assisting a member with </a:t>
            </a:r>
            <a:br>
              <a:rPr lang="en-US" sz="3600">
                <a:latin typeface="Arial"/>
                <a:cs typeface="Arial"/>
              </a:rPr>
            </a:br>
            <a:r>
              <a:rPr lang="en-US" sz="3600">
                <a:latin typeface="Arial"/>
                <a:cs typeface="Arial"/>
              </a:rPr>
              <a:t>Writing a formal letter</a:t>
            </a:r>
          </a:p>
        </p:txBody>
      </p:sp>
      <p:sp>
        <p:nvSpPr>
          <p:cNvPr id="5" name="TextBox 4"/>
          <p:cNvSpPr txBox="1"/>
          <p:nvPr/>
        </p:nvSpPr>
        <p:spPr>
          <a:xfrm>
            <a:off x="1314556" y="3725979"/>
            <a:ext cx="4781444" cy="1715266"/>
          </a:xfrm>
          <a:prstGeom prst="rect">
            <a:avLst/>
          </a:prstGeom>
          <a:noFill/>
        </p:spPr>
        <p:txBody>
          <a:bodyPr wrap="square" lIns="0" tIns="0" rIns="0" bIns="0" rtlCol="0" anchor="t">
            <a:noAutofit/>
          </a:bodyPr>
          <a:lstStyle/>
          <a:p>
            <a:pPr>
              <a:spcBef>
                <a:spcPts val="900"/>
              </a:spcBef>
            </a:pPr>
            <a:r>
              <a:rPr lang="en-GB" sz="2400">
                <a:latin typeface="Arial"/>
                <a:cs typeface="Arial"/>
              </a:rPr>
              <a:t>Draft key bullet points for what Nick should include in his formal request for flexible working.</a:t>
            </a:r>
          </a:p>
          <a:p>
            <a:pPr>
              <a:spcBef>
                <a:spcPts val="900"/>
              </a:spcBef>
            </a:pPr>
            <a:endParaRPr lang="en-GB" sz="2400">
              <a:latin typeface="Arial" panose="020B0604020202020204" pitchFamily="34" charset="0"/>
              <a:cs typeface="Arial" panose="020B0604020202020204" pitchFamily="34" charset="0"/>
            </a:endParaRPr>
          </a:p>
          <a:p>
            <a:endParaRPr lang="en-US" sz="2400">
              <a:latin typeface="Arial"/>
              <a:cs typeface="Arial"/>
            </a:endParaRPr>
          </a:p>
        </p:txBody>
      </p:sp>
      <p:pic>
        <p:nvPicPr>
          <p:cNvPr id="8" name="question-mark.jpg" descr="question-mark.jpg">
            <a:extLst>
              <a:ext uri="{FF2B5EF4-FFF2-40B4-BE49-F238E27FC236}">
                <a16:creationId xmlns:a16="http://schemas.microsoft.com/office/drawing/2014/main" id="{F8CB5AC1-03A5-8648-99A6-08410A21735B}"/>
              </a:ext>
            </a:extLst>
          </p:cNvPr>
          <p:cNvPicPr>
            <a:picLocks noChangeAspect="1"/>
          </p:cNvPicPr>
          <p:nvPr/>
        </p:nvPicPr>
        <p:blipFill rotWithShape="1">
          <a:blip r:embed="rId3"/>
          <a:srcRect l="6550" r="4096"/>
          <a:stretch/>
        </p:blipFill>
        <p:spPr>
          <a:xfrm>
            <a:off x="6812175" y="2215173"/>
            <a:ext cx="4590284" cy="3219070"/>
          </a:xfrm>
          <a:prstGeom prst="rect">
            <a:avLst/>
          </a:prstGeom>
          <a:ln w="38100">
            <a:solidFill>
              <a:schemeClr val="bg1"/>
            </a:solidFill>
            <a:miter lim="400000"/>
          </a:ln>
        </p:spPr>
      </p:pic>
    </p:spTree>
    <p:extLst>
      <p:ext uri="{BB962C8B-B14F-4D97-AF65-F5344CB8AC3E}">
        <p14:creationId xmlns:p14="http://schemas.microsoft.com/office/powerpoint/2010/main" val="12636695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5765397" cy="1862931"/>
          </a:xfrm>
        </p:spPr>
        <p:txBody>
          <a:bodyPr/>
          <a:lstStyle/>
          <a:p>
            <a:r>
              <a:rPr lang="en-US"/>
              <a:t>There must be a law against it</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11</a:t>
            </a:r>
          </a:p>
        </p:txBody>
      </p:sp>
    </p:spTree>
    <p:extLst>
      <p:ext uri="{BB962C8B-B14F-4D97-AF65-F5344CB8AC3E}">
        <p14:creationId xmlns:p14="http://schemas.microsoft.com/office/powerpoint/2010/main" val="24379200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449" y="355600"/>
            <a:ext cx="5255579" cy="1570854"/>
          </a:xfrm>
        </p:spPr>
        <p:txBody>
          <a:bodyPr/>
          <a:lstStyle/>
          <a:p>
            <a:r>
              <a:rPr lang="en-US"/>
              <a:t>There must be a law against it</a:t>
            </a:r>
            <a:r>
              <a:rPr lang="mr-IN"/>
              <a:t>…</a:t>
            </a:r>
            <a:r>
              <a:rPr lang="en-GB"/>
              <a:t>?</a:t>
            </a:r>
            <a:endParaRPr lang="en-US"/>
          </a:p>
        </p:txBody>
      </p:sp>
      <p:sp>
        <p:nvSpPr>
          <p:cNvPr id="3" name="Content Placeholder 2"/>
          <p:cNvSpPr>
            <a:spLocks noGrp="1"/>
          </p:cNvSpPr>
          <p:nvPr>
            <p:ph idx="1"/>
          </p:nvPr>
        </p:nvSpPr>
        <p:spPr>
          <a:xfrm>
            <a:off x="1491449" y="2166151"/>
            <a:ext cx="7457242" cy="4099182"/>
          </a:xfrm>
        </p:spPr>
        <p:txBody>
          <a:bodyPr>
            <a:noAutofit/>
          </a:bodyPr>
          <a:lstStyle/>
          <a:p>
            <a:pPr>
              <a:spcBef>
                <a:spcPts val="900"/>
              </a:spcBef>
              <a:buClr>
                <a:schemeClr val="tx1"/>
              </a:buClr>
            </a:pPr>
            <a:r>
              <a:rPr lang="en-GB" sz="2400"/>
              <a:t>Members often think that the best way to resolve their issues at work will be through an Employment Tribunal case </a:t>
            </a:r>
          </a:p>
          <a:p>
            <a:pPr>
              <a:spcBef>
                <a:spcPts val="900"/>
              </a:spcBef>
              <a:buClr>
                <a:schemeClr val="tx1"/>
              </a:buClr>
            </a:pPr>
            <a:r>
              <a:rPr lang="en-GB" sz="2400"/>
              <a:t>It is difficult to envisage a situation where Prospect/Bectu could support a member who wanted to completely by-pass normal procedure and take an issue directly to an Employment Tribunal </a:t>
            </a:r>
          </a:p>
          <a:p>
            <a:pPr>
              <a:spcBef>
                <a:spcPts val="900"/>
              </a:spcBef>
              <a:buClr>
                <a:schemeClr val="tx1"/>
              </a:buClr>
            </a:pPr>
            <a:r>
              <a:rPr lang="en-GB" sz="2400"/>
              <a:t>If a member has been researching their </a:t>
            </a:r>
            <a:br>
              <a:rPr lang="en-GB" sz="2400"/>
            </a:br>
            <a:r>
              <a:rPr lang="en-GB" sz="2400"/>
              <a:t>question on-line they may have got a false </a:t>
            </a:r>
            <a:br>
              <a:rPr lang="en-GB" sz="2400"/>
            </a:br>
            <a:r>
              <a:rPr lang="en-GB" sz="2400"/>
              <a:t>idea of how useful the law really is. </a:t>
            </a:r>
            <a:endParaRPr lang="en-US" sz="2400"/>
          </a:p>
        </p:txBody>
      </p:sp>
    </p:spTree>
    <p:extLst>
      <p:ext uri="{BB962C8B-B14F-4D97-AF65-F5344CB8AC3E}">
        <p14:creationId xmlns:p14="http://schemas.microsoft.com/office/powerpoint/2010/main" val="9819035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0"/>
            <a:ext cx="7760988" cy="1094327"/>
          </a:xfrm>
        </p:spPr>
        <p:txBody>
          <a:bodyPr/>
          <a:lstStyle/>
          <a:p>
            <a:r>
              <a:rPr lang="en-US"/>
              <a:t>The reality</a:t>
            </a:r>
          </a:p>
        </p:txBody>
      </p:sp>
      <p:sp>
        <p:nvSpPr>
          <p:cNvPr id="3" name="Content Placeholder 2"/>
          <p:cNvSpPr>
            <a:spLocks noGrp="1"/>
          </p:cNvSpPr>
          <p:nvPr>
            <p:ph idx="1"/>
          </p:nvPr>
        </p:nvSpPr>
        <p:spPr>
          <a:xfrm>
            <a:off x="1475523" y="2254927"/>
            <a:ext cx="6212539" cy="3970101"/>
          </a:xfrm>
        </p:spPr>
        <p:txBody>
          <a:bodyPr>
            <a:normAutofit/>
          </a:bodyPr>
          <a:lstStyle/>
          <a:p>
            <a:pPr>
              <a:buClr>
                <a:schemeClr val="tx1"/>
              </a:buClr>
            </a:pPr>
            <a:r>
              <a:rPr lang="en-GB" sz="2400"/>
              <a:t>It takes a long time to get an Employment Tribunal complaint heard. </a:t>
            </a:r>
          </a:p>
          <a:p>
            <a:pPr>
              <a:buClr>
                <a:schemeClr val="tx1"/>
              </a:buClr>
            </a:pPr>
            <a:r>
              <a:rPr lang="en-GB" sz="2400"/>
              <a:t>Contrary to what members may read in the press from time to time – compensation is usually modest </a:t>
            </a:r>
          </a:p>
          <a:p>
            <a:pPr>
              <a:buClr>
                <a:schemeClr val="tx1"/>
              </a:buClr>
            </a:pPr>
            <a:r>
              <a:rPr lang="en-GB" sz="2400"/>
              <a:t>If it’s possible to resolve the issue internally with the employer, that’s nearly always what’s best for the member. </a:t>
            </a:r>
          </a:p>
          <a:p>
            <a:endParaRPr lang="en-US"/>
          </a:p>
        </p:txBody>
      </p:sp>
    </p:spTree>
    <p:extLst>
      <p:ext uri="{BB962C8B-B14F-4D97-AF65-F5344CB8AC3E}">
        <p14:creationId xmlns:p14="http://schemas.microsoft.com/office/powerpoint/2010/main" val="1604679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C4C1-A933-4BF4-AECB-6DC295794EEF}"/>
              </a:ext>
            </a:extLst>
          </p:cNvPr>
          <p:cNvSpPr>
            <a:spLocks noGrp="1"/>
          </p:cNvSpPr>
          <p:nvPr>
            <p:ph type="title"/>
          </p:nvPr>
        </p:nvSpPr>
        <p:spPr>
          <a:xfrm>
            <a:off x="226587" y="1227220"/>
            <a:ext cx="7760988" cy="633663"/>
          </a:xfrm>
        </p:spPr>
        <p:txBody>
          <a:bodyPr>
            <a:normAutofit fontScale="90000"/>
          </a:bodyPr>
          <a:lstStyle/>
          <a:p>
            <a:r>
              <a:rPr lang="en-GB"/>
              <a:t>Code of practice for Prospect reps</a:t>
            </a:r>
          </a:p>
        </p:txBody>
      </p:sp>
      <p:sp>
        <p:nvSpPr>
          <p:cNvPr id="3" name="Content Placeholder 2">
            <a:extLst>
              <a:ext uri="{FF2B5EF4-FFF2-40B4-BE49-F238E27FC236}">
                <a16:creationId xmlns:a16="http://schemas.microsoft.com/office/drawing/2014/main" id="{8B75EDF5-0169-454F-A185-85CEFC295E70}"/>
              </a:ext>
            </a:extLst>
          </p:cNvPr>
          <p:cNvSpPr>
            <a:spLocks noGrp="1"/>
          </p:cNvSpPr>
          <p:nvPr>
            <p:ph idx="1"/>
          </p:nvPr>
        </p:nvSpPr>
        <p:spPr>
          <a:xfrm>
            <a:off x="393032" y="2261937"/>
            <a:ext cx="11293642" cy="4291264"/>
          </a:xfrm>
          <a:solidFill>
            <a:schemeClr val="bg1"/>
          </a:solidFill>
        </p:spPr>
        <p:txBody>
          <a:bodyPr>
            <a:normAutofit/>
          </a:bodyPr>
          <a:lstStyle/>
          <a:p>
            <a:pPr marL="0" indent="0">
              <a:buClrTx/>
              <a:buNone/>
            </a:pPr>
            <a:r>
              <a:rPr lang="en-GB" b="1"/>
              <a:t>In representing Prospect, representatives must:</a:t>
            </a:r>
          </a:p>
          <a:p>
            <a:pPr>
              <a:buClrTx/>
            </a:pPr>
            <a:r>
              <a:rPr lang="en-GB" sz="2000"/>
              <a:t>Only speak or act on behalf of Prospect when authorised to do so and clarify the capacity in which you are speaking. </a:t>
            </a:r>
          </a:p>
          <a:p>
            <a:pPr>
              <a:buClrTx/>
            </a:pPr>
            <a:r>
              <a:rPr lang="en-GB" sz="2000"/>
              <a:t>Always be mindful of their responsibility to maintain and develop Prospect’s ethos and reputation.</a:t>
            </a:r>
          </a:p>
          <a:p>
            <a:pPr>
              <a:buClrTx/>
            </a:pPr>
            <a:r>
              <a:rPr lang="en-GB" sz="2000"/>
              <a:t>Declare any interests that may conflict with their role in Prospect, for example in a professional or political capacity.</a:t>
            </a:r>
          </a:p>
          <a:p>
            <a:pPr>
              <a:buClrTx/>
            </a:pPr>
            <a:r>
              <a:rPr lang="en-GB" sz="2000"/>
              <a:t>Respect confidentiality  and ensure GDPR compliance in dealing with any documents, material, or devices containing confidential information.  </a:t>
            </a:r>
          </a:p>
          <a:p>
            <a:pPr>
              <a:buClrTx/>
            </a:pPr>
            <a:r>
              <a:rPr lang="en-GB" sz="2000"/>
              <a:t>Not bring Prospect into disrepute, including through the use of email, social and mainstream media and other internet sites. </a:t>
            </a:r>
          </a:p>
        </p:txBody>
      </p:sp>
    </p:spTree>
    <p:extLst>
      <p:ext uri="{BB962C8B-B14F-4D97-AF65-F5344CB8AC3E}">
        <p14:creationId xmlns:p14="http://schemas.microsoft.com/office/powerpoint/2010/main" val="6857940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64816" y="84803"/>
            <a:ext cx="6312023" cy="1992572"/>
          </a:xfrm>
        </p:spPr>
        <p:txBody>
          <a:bodyPr>
            <a:noAutofit/>
          </a:bodyPr>
          <a:lstStyle/>
          <a:p>
            <a:r>
              <a:rPr lang="en-US">
                <a:latin typeface="Arial"/>
                <a:cs typeface="Arial"/>
              </a:rPr>
              <a:t>Employment Tribunal Statistics – 2019/20*</a:t>
            </a: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199584488"/>
              </p:ext>
            </p:extLst>
          </p:nvPr>
        </p:nvGraphicFramePr>
        <p:xfrm>
          <a:off x="1467028" y="2691925"/>
          <a:ext cx="5857185" cy="3374160"/>
        </p:xfrm>
        <a:graphic>
          <a:graphicData uri="http://schemas.openxmlformats.org/drawingml/2006/table">
            <a:tbl>
              <a:tblPr>
                <a:tableStyleId>{5C22544A-7EE6-4342-B048-85BDC9FD1C3A}</a:tableStyleId>
              </a:tblPr>
              <a:tblGrid>
                <a:gridCol w="2353241">
                  <a:extLst>
                    <a:ext uri="{9D8B030D-6E8A-4147-A177-3AD203B41FA5}">
                      <a16:colId xmlns:a16="http://schemas.microsoft.com/office/drawing/2014/main" val="20000"/>
                    </a:ext>
                  </a:extLst>
                </a:gridCol>
                <a:gridCol w="1814172">
                  <a:extLst>
                    <a:ext uri="{9D8B030D-6E8A-4147-A177-3AD203B41FA5}">
                      <a16:colId xmlns:a16="http://schemas.microsoft.com/office/drawing/2014/main" val="20001"/>
                    </a:ext>
                  </a:extLst>
                </a:gridCol>
                <a:gridCol w="1689772">
                  <a:extLst>
                    <a:ext uri="{9D8B030D-6E8A-4147-A177-3AD203B41FA5}">
                      <a16:colId xmlns:a16="http://schemas.microsoft.com/office/drawing/2014/main" val="20003"/>
                    </a:ext>
                  </a:extLst>
                </a:gridCol>
              </a:tblGrid>
              <a:tr h="610982">
                <a:tc>
                  <a:txBody>
                    <a:bodyPr/>
                    <a:lstStyle/>
                    <a:p>
                      <a:pPr marL="0" marR="0" algn="l">
                        <a:lnSpc>
                          <a:spcPts val="1400"/>
                        </a:lnSpc>
                        <a:spcBef>
                          <a:spcPts val="0"/>
                        </a:spcBef>
                        <a:spcAft>
                          <a:spcPts val="0"/>
                        </a:spcAft>
                        <a:tabLst>
                          <a:tab pos="720090" algn="l"/>
                          <a:tab pos="3960495" algn="l"/>
                        </a:tabLst>
                      </a:pPr>
                      <a:r>
                        <a:rPr lang="en-GB" sz="1400" b="1" i="0">
                          <a:solidFill>
                            <a:schemeClr val="bg1"/>
                          </a:solidFill>
                          <a:effectLst/>
                          <a:latin typeface="Arial" charset="0"/>
                        </a:rPr>
                        <a:t>Nature of claim</a:t>
                      </a:r>
                      <a:endParaRPr lang="en-GB" sz="1400" b="1">
                        <a:solidFill>
                          <a:schemeClr val="bg1"/>
                        </a:solidFill>
                        <a:effectLst/>
                        <a:latin typeface="Tahoma" charset="0"/>
                        <a:ea typeface="Times New Roman" charset="0"/>
                      </a:endParaRPr>
                    </a:p>
                  </a:txBody>
                  <a:tcPr marL="144000" marR="72000" marT="72000" marB="72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5000"/>
                        <a:lumOff val="35000"/>
                      </a:schemeClr>
                    </a:solidFill>
                  </a:tcPr>
                </a:tc>
                <a:tc>
                  <a:txBody>
                    <a:bodyPr/>
                    <a:lstStyle/>
                    <a:p>
                      <a:pPr marL="0" marR="0" algn="ctr">
                        <a:lnSpc>
                          <a:spcPts val="1400"/>
                        </a:lnSpc>
                        <a:spcBef>
                          <a:spcPts val="0"/>
                        </a:spcBef>
                        <a:spcAft>
                          <a:spcPts val="0"/>
                        </a:spcAft>
                        <a:tabLst>
                          <a:tab pos="720090" algn="l"/>
                          <a:tab pos="3960495" algn="l"/>
                        </a:tabLst>
                      </a:pPr>
                      <a:r>
                        <a:rPr lang="en-GB" sz="1400" b="1" i="0">
                          <a:solidFill>
                            <a:schemeClr val="bg1"/>
                          </a:solidFill>
                          <a:effectLst/>
                          <a:latin typeface="Arial" charset="0"/>
                        </a:rPr>
                        <a:t>Number of claims awarded compensation</a:t>
                      </a:r>
                      <a:endParaRPr lang="en-GB" sz="1400" b="1">
                        <a:solidFill>
                          <a:schemeClr val="bg1"/>
                        </a:solidFill>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5000"/>
                        <a:lumOff val="35000"/>
                      </a:schemeClr>
                    </a:solidFill>
                  </a:tcPr>
                </a:tc>
                <a:tc>
                  <a:txBody>
                    <a:bodyPr/>
                    <a:lstStyle/>
                    <a:p>
                      <a:pPr marL="0" marR="0" algn="ctr">
                        <a:lnSpc>
                          <a:spcPts val="1400"/>
                        </a:lnSpc>
                        <a:spcBef>
                          <a:spcPts val="0"/>
                        </a:spcBef>
                        <a:spcAft>
                          <a:spcPts val="0"/>
                        </a:spcAft>
                        <a:tabLst>
                          <a:tab pos="720090" algn="l"/>
                          <a:tab pos="3960495" algn="l"/>
                        </a:tabLst>
                      </a:pPr>
                      <a:r>
                        <a:rPr lang="en-GB" sz="1400" b="1" i="0">
                          <a:solidFill>
                            <a:schemeClr val="bg1"/>
                          </a:solidFill>
                          <a:effectLst/>
                          <a:latin typeface="Arial" charset="0"/>
                        </a:rPr>
                        <a:t>Median </a:t>
                      </a:r>
                      <a:br>
                        <a:rPr lang="en-GB" sz="1400" b="1" i="0">
                          <a:solidFill>
                            <a:schemeClr val="bg1"/>
                          </a:solidFill>
                          <a:effectLst/>
                          <a:latin typeface="Arial" charset="0"/>
                        </a:rPr>
                      </a:br>
                      <a:r>
                        <a:rPr lang="en-GB" sz="1400" b="1" i="0">
                          <a:solidFill>
                            <a:schemeClr val="bg1"/>
                          </a:solidFill>
                          <a:effectLst/>
                          <a:latin typeface="Arial" charset="0"/>
                        </a:rPr>
                        <a:t>award</a:t>
                      </a:r>
                      <a:br>
                        <a:rPr lang="en-GB" sz="1400" b="1" i="0">
                          <a:solidFill>
                            <a:schemeClr val="bg1"/>
                          </a:solidFill>
                          <a:effectLst/>
                          <a:latin typeface="Arial" charset="0"/>
                        </a:rPr>
                      </a:br>
                      <a:r>
                        <a:rPr lang="en-GB" sz="1400" b="1" i="0">
                          <a:solidFill>
                            <a:schemeClr val="bg1"/>
                          </a:solidFill>
                          <a:effectLst/>
                          <a:latin typeface="Arial" charset="0"/>
                        </a:rPr>
                        <a:t>(£)</a:t>
                      </a:r>
                      <a:endParaRPr lang="en-GB" sz="1400" b="1">
                        <a:solidFill>
                          <a:schemeClr val="bg1"/>
                        </a:solidFill>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5000"/>
                        <a:lumOff val="35000"/>
                      </a:schemeClr>
                    </a:solidFill>
                  </a:tcPr>
                </a:tc>
                <a:extLst>
                  <a:ext uri="{0D108BD9-81ED-4DB2-BD59-A6C34878D82A}">
                    <a16:rowId xmlns:a16="http://schemas.microsoft.com/office/drawing/2014/main" val="10000"/>
                  </a:ext>
                </a:extLst>
              </a:tr>
              <a:tr h="282692">
                <a:tc>
                  <a:txBody>
                    <a:bodyPr/>
                    <a:lstStyle/>
                    <a:p>
                      <a:pPr marL="0" marR="0">
                        <a:lnSpc>
                          <a:spcPts val="1400"/>
                        </a:lnSpc>
                        <a:spcBef>
                          <a:spcPts val="0"/>
                        </a:spcBef>
                        <a:spcAft>
                          <a:spcPts val="0"/>
                        </a:spcAft>
                        <a:tabLst>
                          <a:tab pos="720090" algn="l"/>
                          <a:tab pos="3960495" algn="l"/>
                        </a:tabLst>
                      </a:pPr>
                      <a:r>
                        <a:rPr lang="en-GB" sz="1400" b="1" i="0">
                          <a:effectLst/>
                          <a:latin typeface="Arial" charset="0"/>
                        </a:rPr>
                        <a:t>Unfair Dismissal</a:t>
                      </a:r>
                      <a:endParaRPr lang="en-GB" sz="1400" b="1">
                        <a:effectLst/>
                        <a:latin typeface="Tahoma" charset="0"/>
                        <a:ea typeface="Times New Roman" charset="0"/>
                      </a:endParaRPr>
                    </a:p>
                  </a:txBody>
                  <a:tcPr marL="144000" marR="72000" marT="72000" marB="72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rPr>
                        <a:t>580</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rPr>
                        <a:t>6,646</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273573">
                <a:tc>
                  <a:txBody>
                    <a:bodyPr/>
                    <a:lstStyle/>
                    <a:p>
                      <a:pPr marL="0" marR="0">
                        <a:lnSpc>
                          <a:spcPts val="1400"/>
                        </a:lnSpc>
                        <a:spcBef>
                          <a:spcPts val="0"/>
                        </a:spcBef>
                        <a:spcAft>
                          <a:spcPts val="0"/>
                        </a:spcAft>
                        <a:tabLst>
                          <a:tab pos="720090" algn="l"/>
                          <a:tab pos="3960495" algn="l"/>
                        </a:tabLst>
                      </a:pPr>
                      <a:r>
                        <a:rPr lang="en-GB" sz="1400" b="1" i="0">
                          <a:effectLst/>
                          <a:latin typeface="Arial" charset="0"/>
                        </a:rPr>
                        <a:t>Sex Discrimination</a:t>
                      </a:r>
                      <a:endParaRPr lang="en-GB" sz="1400" b="1">
                        <a:effectLst/>
                        <a:latin typeface="Tahoma" charset="0"/>
                        <a:ea typeface="Times New Roman" charset="0"/>
                      </a:endParaRPr>
                    </a:p>
                  </a:txBody>
                  <a:tcPr marL="144000" marR="72000" marT="72000" marB="72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ea typeface="Times New Roman" charset="0"/>
                        </a:rPr>
                        <a:t>46</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rPr>
                        <a:t>14,073</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r h="282692">
                <a:tc>
                  <a:txBody>
                    <a:bodyPr/>
                    <a:lstStyle/>
                    <a:p>
                      <a:pPr marL="0" marR="0">
                        <a:lnSpc>
                          <a:spcPts val="1400"/>
                        </a:lnSpc>
                        <a:spcBef>
                          <a:spcPts val="0"/>
                        </a:spcBef>
                        <a:spcAft>
                          <a:spcPts val="0"/>
                        </a:spcAft>
                        <a:tabLst>
                          <a:tab pos="720090" algn="l"/>
                          <a:tab pos="3960495" algn="l"/>
                        </a:tabLst>
                      </a:pPr>
                      <a:r>
                        <a:rPr lang="en-GB" sz="1400" b="1" i="0">
                          <a:effectLst/>
                          <a:latin typeface="Arial" charset="0"/>
                        </a:rPr>
                        <a:t>Race Discrimination</a:t>
                      </a:r>
                      <a:endParaRPr lang="en-GB" sz="1400" b="1">
                        <a:effectLst/>
                        <a:latin typeface="Tahoma" charset="0"/>
                        <a:ea typeface="Times New Roman" charset="0"/>
                      </a:endParaRPr>
                    </a:p>
                  </a:txBody>
                  <a:tcPr marL="144000" marR="72000" marT="72000" marB="72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rPr>
                        <a:t>28</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rPr>
                        <a:t>8,040</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410360">
                <a:tc>
                  <a:txBody>
                    <a:bodyPr/>
                    <a:lstStyle/>
                    <a:p>
                      <a:pPr marL="0" marR="0">
                        <a:lnSpc>
                          <a:spcPts val="1400"/>
                        </a:lnSpc>
                        <a:spcBef>
                          <a:spcPts val="0"/>
                        </a:spcBef>
                        <a:spcAft>
                          <a:spcPts val="0"/>
                        </a:spcAft>
                        <a:tabLst>
                          <a:tab pos="720090" algn="l"/>
                          <a:tab pos="3960495" algn="l"/>
                        </a:tabLst>
                      </a:pPr>
                      <a:r>
                        <a:rPr lang="en-GB" sz="1400" b="1" i="0">
                          <a:effectLst/>
                          <a:latin typeface="Arial" charset="0"/>
                        </a:rPr>
                        <a:t>Disability Discrimination</a:t>
                      </a:r>
                      <a:endParaRPr lang="en-GB" sz="1400" b="1">
                        <a:effectLst/>
                        <a:latin typeface="Tahoma" charset="0"/>
                        <a:ea typeface="Times New Roman" charset="0"/>
                      </a:endParaRPr>
                    </a:p>
                  </a:txBody>
                  <a:tcPr marL="144000" marR="72000" marT="72000" marB="72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ea typeface="Times New Roman" charset="0"/>
                        </a:rPr>
                        <a:t>71</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rPr>
                        <a:t>13,000</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4"/>
                  </a:ext>
                </a:extLst>
              </a:tr>
              <a:tr h="428598">
                <a:tc>
                  <a:txBody>
                    <a:bodyPr/>
                    <a:lstStyle/>
                    <a:p>
                      <a:pPr marL="0" marR="0">
                        <a:lnSpc>
                          <a:spcPts val="1400"/>
                        </a:lnSpc>
                        <a:spcBef>
                          <a:spcPts val="0"/>
                        </a:spcBef>
                        <a:spcAft>
                          <a:spcPts val="0"/>
                        </a:spcAft>
                        <a:tabLst>
                          <a:tab pos="720090" algn="l"/>
                          <a:tab pos="3960495" algn="l"/>
                        </a:tabLst>
                      </a:pPr>
                      <a:r>
                        <a:rPr lang="en-GB" sz="1400" b="1" i="0">
                          <a:effectLst/>
                          <a:latin typeface="Arial" charset="0"/>
                        </a:rPr>
                        <a:t>Religious Belief Discrimination</a:t>
                      </a:r>
                      <a:endParaRPr lang="en-GB" sz="1400" b="1">
                        <a:effectLst/>
                        <a:latin typeface="Tahoma" charset="0"/>
                        <a:ea typeface="Times New Roman" charset="0"/>
                      </a:endParaRPr>
                    </a:p>
                  </a:txBody>
                  <a:tcPr marL="144000" marR="72000" marT="72000" marB="72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ea typeface="Times New Roman" charset="0"/>
                        </a:rPr>
                        <a:t>0</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ea typeface="Times New Roman" charset="0"/>
                        </a:rPr>
                        <a:t>0</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5"/>
                  </a:ext>
                </a:extLst>
              </a:tr>
              <a:tr h="428598">
                <a:tc>
                  <a:txBody>
                    <a:bodyPr/>
                    <a:lstStyle/>
                    <a:p>
                      <a:pPr marL="0" marR="0">
                        <a:lnSpc>
                          <a:spcPts val="1400"/>
                        </a:lnSpc>
                        <a:spcBef>
                          <a:spcPts val="0"/>
                        </a:spcBef>
                        <a:spcAft>
                          <a:spcPts val="0"/>
                        </a:spcAft>
                        <a:tabLst>
                          <a:tab pos="720090" algn="l"/>
                          <a:tab pos="3960495" algn="l"/>
                        </a:tabLst>
                      </a:pPr>
                      <a:r>
                        <a:rPr lang="en-GB" sz="1400" b="1" i="0">
                          <a:effectLst/>
                          <a:latin typeface="Arial" charset="0"/>
                        </a:rPr>
                        <a:t>Sexual Orientation Discrimination</a:t>
                      </a:r>
                      <a:endParaRPr lang="en-GB" sz="1400" b="1">
                        <a:effectLst/>
                        <a:latin typeface="Tahoma" charset="0"/>
                        <a:ea typeface="Times New Roman" charset="0"/>
                      </a:endParaRPr>
                    </a:p>
                  </a:txBody>
                  <a:tcPr marL="144000" marR="72000" marT="72000" marB="72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ea typeface="Times New Roman" charset="0"/>
                        </a:rPr>
                        <a:t>5</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ea typeface="Times New Roman" charset="0"/>
                        </a:rPr>
                        <a:t>9,245</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6"/>
                  </a:ext>
                </a:extLst>
              </a:tr>
              <a:tr h="282692">
                <a:tc>
                  <a:txBody>
                    <a:bodyPr/>
                    <a:lstStyle/>
                    <a:p>
                      <a:pPr marL="0" marR="0">
                        <a:lnSpc>
                          <a:spcPts val="1400"/>
                        </a:lnSpc>
                        <a:spcBef>
                          <a:spcPts val="0"/>
                        </a:spcBef>
                        <a:spcAft>
                          <a:spcPts val="0"/>
                        </a:spcAft>
                        <a:tabLst>
                          <a:tab pos="720090" algn="l"/>
                          <a:tab pos="3960495" algn="l"/>
                        </a:tabLst>
                      </a:pPr>
                      <a:r>
                        <a:rPr lang="en-GB" sz="1400" b="1" i="0">
                          <a:effectLst/>
                          <a:latin typeface="Arial" charset="0"/>
                        </a:rPr>
                        <a:t>Age Discrimination</a:t>
                      </a:r>
                      <a:endParaRPr lang="en-GB" sz="1400" b="1">
                        <a:effectLst/>
                        <a:latin typeface="Tahoma" charset="0"/>
                        <a:ea typeface="Times New Roman" charset="0"/>
                      </a:endParaRPr>
                    </a:p>
                  </a:txBody>
                  <a:tcPr marL="144000" marR="72000" marT="72000" marB="72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rPr>
                        <a:t>10</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rPr>
                        <a:t>11,791</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7"/>
                  </a:ext>
                </a:extLst>
              </a:tr>
            </a:tbl>
          </a:graphicData>
        </a:graphic>
      </p:graphicFrame>
      <p:sp>
        <p:nvSpPr>
          <p:cNvPr id="6" name="Rectangle 5">
            <a:extLst>
              <a:ext uri="{FF2B5EF4-FFF2-40B4-BE49-F238E27FC236}">
                <a16:creationId xmlns:a16="http://schemas.microsoft.com/office/drawing/2014/main" id="{CBCF09F2-157C-4A94-A936-06807F698097}"/>
              </a:ext>
            </a:extLst>
          </p:cNvPr>
          <p:cNvSpPr/>
          <p:nvPr/>
        </p:nvSpPr>
        <p:spPr>
          <a:xfrm>
            <a:off x="1464816" y="2198129"/>
            <a:ext cx="5649303" cy="369332"/>
          </a:xfrm>
          <a:prstGeom prst="rect">
            <a:avLst/>
          </a:prstGeom>
        </p:spPr>
        <p:txBody>
          <a:bodyPr wrap="none">
            <a:spAutoFit/>
          </a:bodyPr>
          <a:lstStyle/>
          <a:p>
            <a:pPr>
              <a:buClr>
                <a:schemeClr val="tx1"/>
              </a:buClr>
            </a:pPr>
            <a:r>
              <a:rPr lang="en-US">
                <a:latin typeface="Arial" panose="020B0604020202020204" pitchFamily="34" charset="0"/>
                <a:cs typeface="Arial" panose="020B0604020202020204" pitchFamily="34" charset="0"/>
              </a:rPr>
              <a:t>There were 103,984 applications made in this period</a:t>
            </a:r>
          </a:p>
        </p:txBody>
      </p:sp>
      <p:sp>
        <p:nvSpPr>
          <p:cNvPr id="2" name="TextBox 1">
            <a:extLst>
              <a:ext uri="{FF2B5EF4-FFF2-40B4-BE49-F238E27FC236}">
                <a16:creationId xmlns:a16="http://schemas.microsoft.com/office/drawing/2014/main" id="{D5E84D74-9361-3BCB-0544-69456A27AE7D}"/>
              </a:ext>
            </a:extLst>
          </p:cNvPr>
          <p:cNvSpPr txBox="1"/>
          <p:nvPr/>
        </p:nvSpPr>
        <p:spPr>
          <a:xfrm>
            <a:off x="1926090" y="6190549"/>
            <a:ext cx="49390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i="1">
                <a:latin typeface="Arial"/>
                <a:cs typeface="Arial"/>
              </a:rPr>
              <a:t>Published resources on the legal figures. </a:t>
            </a:r>
            <a:endParaRPr lang="en-US">
              <a:latin typeface="Trebuchet MS" panose="020B0603020202020204"/>
              <a:cs typeface="Arial"/>
            </a:endParaRPr>
          </a:p>
          <a:p>
            <a:r>
              <a:rPr lang="en-US" sz="900" i="1">
                <a:latin typeface="Arial"/>
                <a:cs typeface="Arial"/>
              </a:rPr>
              <a:t>* Latest tribunal figures available as of Jan 2023.</a:t>
            </a:r>
            <a:endParaRPr lang="en-US"/>
          </a:p>
        </p:txBody>
      </p:sp>
    </p:spTree>
    <p:extLst>
      <p:ext uri="{BB962C8B-B14F-4D97-AF65-F5344CB8AC3E}">
        <p14:creationId xmlns:p14="http://schemas.microsoft.com/office/powerpoint/2010/main" val="16798139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3A135-C7EB-61B7-78CC-05EEB3196B1D}"/>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7B44A628-F21F-4EF2-3786-4CDE177BF6C4}"/>
              </a:ext>
            </a:extLst>
          </p:cNvPr>
          <p:cNvSpPr>
            <a:spLocks noGrp="1"/>
          </p:cNvSpPr>
          <p:nvPr>
            <p:ph type="subTitle" idx="1"/>
          </p:nvPr>
        </p:nvSpPr>
        <p:spPr/>
        <p:txBody>
          <a:bodyPr/>
          <a:lstStyle/>
          <a:p>
            <a:endParaRPr lang="en-GB"/>
          </a:p>
        </p:txBody>
      </p:sp>
      <p:graphicFrame>
        <p:nvGraphicFramePr>
          <p:cNvPr id="4" name="Object 3">
            <a:extLst>
              <a:ext uri="{FF2B5EF4-FFF2-40B4-BE49-F238E27FC236}">
                <a16:creationId xmlns:a16="http://schemas.microsoft.com/office/drawing/2014/main" id="{0C67DE9D-3308-8F3D-FBF0-B6AC4C4EAE7F}"/>
              </a:ext>
            </a:extLst>
          </p:cNvPr>
          <p:cNvGraphicFramePr>
            <a:graphicFrameLocks noChangeAspect="1"/>
          </p:cNvGraphicFramePr>
          <p:nvPr>
            <p:extLst>
              <p:ext uri="{D42A27DB-BD31-4B8C-83A1-F6EECF244321}">
                <p14:modId xmlns:p14="http://schemas.microsoft.com/office/powerpoint/2010/main" val="3514025959"/>
              </p:ext>
            </p:extLst>
          </p:nvPr>
        </p:nvGraphicFramePr>
        <p:xfrm>
          <a:off x="0" y="0"/>
          <a:ext cx="12192000" cy="6897465"/>
        </p:xfrm>
        <a:graphic>
          <a:graphicData uri="http://schemas.openxmlformats.org/presentationml/2006/ole">
            <mc:AlternateContent xmlns:mc="http://schemas.openxmlformats.org/markup-compatibility/2006">
              <mc:Choice xmlns:v="urn:schemas-microsoft-com:vml" Requires="v">
                <p:oleObj name="Acrobat Document" r:id="rId2" imgW="5346213" imgH="3777937" progId="Acrobat.Document.DC">
                  <p:embed/>
                </p:oleObj>
              </mc:Choice>
              <mc:Fallback>
                <p:oleObj name="Acrobat Document" r:id="rId2" imgW="5346213" imgH="3777937" progId="Acrobat.Document.DC">
                  <p:embed/>
                  <p:pic>
                    <p:nvPicPr>
                      <p:cNvPr id="4" name="Object 3">
                        <a:extLst>
                          <a:ext uri="{FF2B5EF4-FFF2-40B4-BE49-F238E27FC236}">
                            <a16:creationId xmlns:a16="http://schemas.microsoft.com/office/drawing/2014/main" id="{0C67DE9D-3308-8F3D-FBF0-B6AC4C4EAE7F}"/>
                          </a:ext>
                        </a:extLst>
                      </p:cNvPr>
                      <p:cNvPicPr/>
                      <p:nvPr/>
                    </p:nvPicPr>
                    <p:blipFill>
                      <a:blip r:embed="rId3"/>
                      <a:stretch>
                        <a:fillRect/>
                      </a:stretch>
                    </p:blipFill>
                    <p:spPr>
                      <a:xfrm>
                        <a:off x="0" y="0"/>
                        <a:ext cx="12192000" cy="6897465"/>
                      </a:xfrm>
                      <a:prstGeom prst="rect">
                        <a:avLst/>
                      </a:prstGeom>
                    </p:spPr>
                  </p:pic>
                </p:oleObj>
              </mc:Fallback>
            </mc:AlternateContent>
          </a:graphicData>
        </a:graphic>
      </p:graphicFrame>
    </p:spTree>
    <p:extLst>
      <p:ext uri="{BB962C8B-B14F-4D97-AF65-F5344CB8AC3E}">
        <p14:creationId xmlns:p14="http://schemas.microsoft.com/office/powerpoint/2010/main" val="7021860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522" y="1593410"/>
            <a:ext cx="6156549" cy="3825358"/>
          </a:xfrm>
        </p:spPr>
        <p:txBody>
          <a:bodyPr>
            <a:normAutofit fontScale="92500" lnSpcReduction="10000"/>
          </a:bodyPr>
          <a:lstStyle/>
          <a:p>
            <a:pPr marL="0" indent="0">
              <a:spcBef>
                <a:spcPts val="900"/>
              </a:spcBef>
              <a:buNone/>
            </a:pPr>
            <a:r>
              <a:rPr lang="en-GB" sz="2200" b="1">
                <a:solidFill>
                  <a:schemeClr val="accent1"/>
                </a:solidFill>
              </a:rPr>
              <a:t>Q1. </a:t>
            </a:r>
            <a:r>
              <a:rPr lang="en-GB" sz="2200" b="1"/>
              <a:t>How should a rep behave during the formal process</a:t>
            </a:r>
          </a:p>
          <a:p>
            <a:pPr marL="0" indent="0">
              <a:spcBef>
                <a:spcPts val="900"/>
              </a:spcBef>
              <a:buNone/>
            </a:pPr>
            <a:r>
              <a:rPr lang="en-GB" sz="2200" b="1">
                <a:solidFill>
                  <a:schemeClr val="accent1"/>
                </a:solidFill>
              </a:rPr>
              <a:t>Q2. </a:t>
            </a:r>
            <a:r>
              <a:rPr lang="en-GB" sz="2200" b="1"/>
              <a:t>What should a rep take with them to a formal meeting? </a:t>
            </a:r>
          </a:p>
          <a:p>
            <a:pPr marL="0" indent="0">
              <a:spcBef>
                <a:spcPts val="900"/>
              </a:spcBef>
              <a:buNone/>
            </a:pPr>
            <a:r>
              <a:rPr lang="en-GB" sz="2200" b="1">
                <a:solidFill>
                  <a:schemeClr val="accent1"/>
                </a:solidFill>
              </a:rPr>
              <a:t>Q3. </a:t>
            </a:r>
            <a:r>
              <a:rPr lang="en-GB" sz="2200" b="1"/>
              <a:t>Can a rep ask questions of a hearing manager or investigator? </a:t>
            </a:r>
          </a:p>
          <a:p>
            <a:pPr marL="0" indent="0">
              <a:spcBef>
                <a:spcPts val="900"/>
              </a:spcBef>
              <a:buNone/>
            </a:pPr>
            <a:r>
              <a:rPr lang="en-GB" sz="2200" b="1">
                <a:solidFill>
                  <a:schemeClr val="accent1"/>
                </a:solidFill>
              </a:rPr>
              <a:t>Q4. </a:t>
            </a:r>
            <a:r>
              <a:rPr lang="en-GB" sz="2200" b="1"/>
              <a:t>Can a rep answer for a member in a formal meeting?</a:t>
            </a:r>
          </a:p>
          <a:p>
            <a:pPr marL="0" indent="0">
              <a:spcBef>
                <a:spcPts val="900"/>
              </a:spcBef>
              <a:buNone/>
            </a:pPr>
            <a:r>
              <a:rPr lang="en-GB" sz="2200" b="1">
                <a:solidFill>
                  <a:schemeClr val="accent1"/>
                </a:solidFill>
              </a:rPr>
              <a:t>Q5. </a:t>
            </a:r>
            <a:r>
              <a:rPr lang="en-GB" sz="2200" b="1"/>
              <a:t>What can a rep do/ask during a formal meeting?</a:t>
            </a:r>
          </a:p>
          <a:p>
            <a:pPr marL="0" indent="0">
              <a:spcBef>
                <a:spcPts val="900"/>
              </a:spcBef>
              <a:buNone/>
            </a:pPr>
            <a:r>
              <a:rPr lang="en-GB" sz="2200" b="1">
                <a:solidFill>
                  <a:schemeClr val="accent1"/>
                </a:solidFill>
              </a:rPr>
              <a:t>Q6. </a:t>
            </a:r>
            <a:r>
              <a:rPr lang="en-GB" sz="2200" b="1">
                <a:solidFill>
                  <a:schemeClr val="tx1"/>
                </a:solidFill>
              </a:rPr>
              <a:t>How do you know it is a formal meeting?</a:t>
            </a:r>
          </a:p>
        </p:txBody>
      </p:sp>
    </p:spTree>
    <p:extLst>
      <p:ext uri="{BB962C8B-B14F-4D97-AF65-F5344CB8AC3E}">
        <p14:creationId xmlns:p14="http://schemas.microsoft.com/office/powerpoint/2010/main" val="16762908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914400" fontAlgn="base">
              <a:spcAft>
                <a:spcPct val="0"/>
              </a:spcAft>
              <a:tabLst>
                <a:tab pos="215900" algn="l"/>
              </a:tabLst>
            </a:pPr>
            <a:r>
              <a:rPr lang="en-GB" altLang="en-US" sz="2400" bmk="_Toc53412931">
                <a:solidFill>
                  <a:srgbClr val="000000"/>
                </a:solidFill>
                <a:latin typeface="Arial" pitchFamily="34" charset="0"/>
                <a:ea typeface="+mn-ea"/>
                <a:cs typeface="Arial" pitchFamily="34" charset="0"/>
              </a:rPr>
              <a:t>Putting what you’ve learnt</a:t>
            </a:r>
            <a:br>
              <a:rPr lang="en-GB" altLang="en-US" sz="2400" bmk="_Toc53412931">
                <a:solidFill>
                  <a:srgbClr val="000000"/>
                </a:solidFill>
                <a:latin typeface="Arial" pitchFamily="34" charset="0"/>
                <a:ea typeface="+mn-ea"/>
                <a:cs typeface="Arial" pitchFamily="34" charset="0"/>
              </a:rPr>
            </a:br>
            <a:r>
              <a:rPr lang="en-GB" altLang="en-US" sz="2400" bmk="_Toc53412931">
                <a:solidFill>
                  <a:srgbClr val="000000"/>
                </a:solidFill>
                <a:latin typeface="Arial" pitchFamily="34" charset="0"/>
                <a:ea typeface="+mn-ea"/>
                <a:cs typeface="Arial" pitchFamily="34" charset="0"/>
              </a:rPr>
              <a:t>into practice</a:t>
            </a:r>
            <a:br>
              <a:rPr lang="en-GB" altLang="en-US" sz="1400">
                <a:solidFill>
                  <a:srgbClr val="000000"/>
                </a:solidFill>
                <a:latin typeface="Arial" pitchFamily="34" charset="0"/>
                <a:ea typeface="+mn-ea"/>
                <a:cs typeface="Arial" pitchFamily="34" charset="0"/>
              </a:rPr>
            </a:br>
            <a:r>
              <a:rPr lang="en-GB" altLang="en-US" sz="1000" b="0">
                <a:solidFill>
                  <a:srgbClr val="000000"/>
                </a:solidFill>
                <a:latin typeface="Arial" pitchFamily="34" charset="0"/>
                <a:ea typeface="Times" charset="0"/>
                <a:cs typeface="Arial" pitchFamily="34" charset="0"/>
              </a:rPr>
              <a:t>Spend a few minutes thinking about what you would like to do when you get back to your workplace and what you need to achieve this.</a:t>
            </a:r>
            <a:br>
              <a:rPr lang="en-GB" altLang="en-US" sz="1800" b="0">
                <a:solidFill>
                  <a:srgbClr val="000000"/>
                </a:solidFill>
                <a:latin typeface="Arial" pitchFamily="34" charset="0"/>
                <a:ea typeface="+mn-ea"/>
                <a:cs typeface="Arial" pitchFamily="34" charset="0"/>
              </a:rPr>
            </a:br>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67111458"/>
              </p:ext>
            </p:extLst>
          </p:nvPr>
        </p:nvGraphicFramePr>
        <p:xfrm>
          <a:off x="1487606" y="2053989"/>
          <a:ext cx="5944135" cy="4906911"/>
        </p:xfrm>
        <a:graphic>
          <a:graphicData uri="http://schemas.openxmlformats.org/drawingml/2006/table">
            <a:tbl>
              <a:tblPr firstRow="1" firstCol="1" bandRow="1"/>
              <a:tblGrid>
                <a:gridCol w="5944135">
                  <a:extLst>
                    <a:ext uri="{9D8B030D-6E8A-4147-A177-3AD203B41FA5}">
                      <a16:colId xmlns:a16="http://schemas.microsoft.com/office/drawing/2014/main" val="20000"/>
                    </a:ext>
                  </a:extLst>
                </a:gridCol>
              </a:tblGrid>
              <a:tr h="659665">
                <a:tc>
                  <a:txBody>
                    <a:bodyPr/>
                    <a:lstStyle/>
                    <a:p>
                      <a:pPr>
                        <a:spcBef>
                          <a:spcPts val="900"/>
                        </a:spcBef>
                        <a:spcAft>
                          <a:spcPts val="0"/>
                        </a:spcAft>
                      </a:pPr>
                      <a:r>
                        <a:rPr lang="en-GB" sz="900" b="1">
                          <a:solidFill>
                            <a:srgbClr val="FFFFFF"/>
                          </a:solidFill>
                          <a:effectLst/>
                          <a:latin typeface="Arial"/>
                          <a:ea typeface="Times"/>
                        </a:rPr>
                        <a:t>Task</a:t>
                      </a:r>
                      <a:endParaRPr lang="en-GB" sz="500">
                        <a:effectLst/>
                        <a:latin typeface="Arial"/>
                        <a:ea typeface="Times"/>
                      </a:endParaRPr>
                    </a:p>
                  </a:txBody>
                  <a:tcPr marL="34111" marR="34111" marT="35690" marB="35690">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a:noFill/>
                    </a:lnB>
                    <a:solidFill>
                      <a:srgbClr val="1E998F"/>
                    </a:solidFill>
                  </a:tcPr>
                </a:tc>
                <a:extLst>
                  <a:ext uri="{0D108BD9-81ED-4DB2-BD59-A6C34878D82A}">
                    <a16:rowId xmlns:a16="http://schemas.microsoft.com/office/drawing/2014/main" val="10000"/>
                  </a:ext>
                </a:extLst>
              </a:tr>
              <a:tr h="720887">
                <a:tc>
                  <a:txBody>
                    <a:bodyPr/>
                    <a:lstStyle/>
                    <a:p>
                      <a:pPr>
                        <a:spcBef>
                          <a:spcPts val="900"/>
                        </a:spcBef>
                        <a:spcAft>
                          <a:spcPts val="0"/>
                        </a:spcAft>
                      </a:pPr>
                      <a:r>
                        <a:rPr lang="en-GB" sz="900" b="1">
                          <a:effectLst/>
                          <a:latin typeface="Arial"/>
                          <a:ea typeface="Times"/>
                        </a:rPr>
                        <a:t>Find out about your GDPR requirements and which resources you’ll have access </a:t>
                      </a:r>
                      <a:br>
                        <a:rPr lang="en-GB" sz="900" b="1">
                          <a:effectLst/>
                          <a:latin typeface="Arial"/>
                          <a:ea typeface="Times"/>
                        </a:rPr>
                      </a:br>
                      <a:r>
                        <a:rPr lang="en-GB" sz="900" b="1">
                          <a:effectLst/>
                          <a:latin typeface="Arial"/>
                          <a:ea typeface="Times"/>
                        </a:rPr>
                        <a:t>to as a case handler.</a:t>
                      </a:r>
                    </a:p>
                    <a:p>
                      <a:pPr marL="215900" indent="-215900">
                        <a:spcBef>
                          <a:spcPts val="600"/>
                        </a:spcBef>
                        <a:spcAft>
                          <a:spcPts val="0"/>
                        </a:spcAft>
                        <a:tabLst>
                          <a:tab pos="215900" algn="l"/>
                        </a:tabLst>
                      </a:pPr>
                      <a:endParaRPr lang="en-GB" sz="900" b="1">
                        <a:effectLst/>
                        <a:latin typeface="Arial"/>
                        <a:ea typeface="Times"/>
                      </a:endParaRPr>
                    </a:p>
                    <a:p>
                      <a:pPr marL="215900" indent="-215900">
                        <a:spcBef>
                          <a:spcPts val="600"/>
                        </a:spcBef>
                        <a:spcAft>
                          <a:spcPts val="0"/>
                        </a:spcAft>
                        <a:tabLst>
                          <a:tab pos="215900" algn="l"/>
                        </a:tabLst>
                      </a:pPr>
                      <a:endParaRPr lang="en-GB" sz="900" b="1">
                        <a:effectLst/>
                        <a:latin typeface="Arial"/>
                        <a:ea typeface="Times"/>
                      </a:endParaRPr>
                    </a:p>
                    <a:p>
                      <a:pPr marL="215900" indent="-215900">
                        <a:spcBef>
                          <a:spcPts val="600"/>
                        </a:spcBef>
                        <a:spcAft>
                          <a:spcPts val="0"/>
                        </a:spcAft>
                        <a:tabLst>
                          <a:tab pos="215900" algn="l"/>
                        </a:tabLst>
                      </a:pPr>
                      <a:endParaRPr lang="en-GB" sz="900" b="1">
                        <a:effectLst/>
                        <a:latin typeface="Arial"/>
                        <a:ea typeface="Times"/>
                      </a:endParaRPr>
                    </a:p>
                  </a:txBody>
                  <a:tcPr marL="34111" marR="34111" marT="35690" marB="35690">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a:noFill/>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10001"/>
                  </a:ext>
                </a:extLst>
              </a:tr>
              <a:tr h="436658">
                <a:tc>
                  <a:txBody>
                    <a:bodyPr/>
                    <a:lstStyle/>
                    <a:p>
                      <a:pPr marL="342900" lvl="0" indent="-342900">
                        <a:spcBef>
                          <a:spcPts val="600"/>
                        </a:spcBef>
                        <a:spcAft>
                          <a:spcPts val="0"/>
                        </a:spcAft>
                        <a:buFont typeface="Symbol"/>
                        <a:buChar char=""/>
                      </a:pPr>
                      <a:r>
                        <a:rPr lang="en-GB" sz="900" b="1">
                          <a:effectLst/>
                          <a:latin typeface="Arial"/>
                          <a:ea typeface="Times"/>
                        </a:rPr>
                        <a:t>Do you feel ready to take on your first case?   Y / N</a:t>
                      </a:r>
                    </a:p>
                    <a:p>
                      <a:pPr marL="215900" indent="-215900">
                        <a:spcBef>
                          <a:spcPts val="900"/>
                        </a:spcBef>
                        <a:spcAft>
                          <a:spcPts val="0"/>
                        </a:spcAft>
                        <a:tabLst>
                          <a:tab pos="215900" algn="l"/>
                        </a:tabLst>
                      </a:pPr>
                      <a:r>
                        <a:rPr lang="en-GB" sz="900" b="1">
                          <a:effectLst/>
                          <a:latin typeface="Arial"/>
                          <a:ea typeface="Times"/>
                        </a:rPr>
                        <a:t>If not, what else can we do to support you?</a:t>
                      </a:r>
                    </a:p>
                  </a:txBody>
                  <a:tcPr marL="34111" marR="34111" marT="35690" marB="35690">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10002"/>
                  </a:ext>
                </a:extLst>
              </a:tr>
              <a:tr h="559556">
                <a:tc>
                  <a:txBody>
                    <a:bodyPr/>
                    <a:lstStyle/>
                    <a:p>
                      <a:pPr>
                        <a:spcBef>
                          <a:spcPts val="900"/>
                        </a:spcBef>
                        <a:spcAft>
                          <a:spcPts val="0"/>
                        </a:spcAft>
                      </a:pPr>
                      <a:r>
                        <a:rPr lang="en-GB" sz="900" b="1">
                          <a:effectLst/>
                          <a:latin typeface="Arial"/>
                          <a:ea typeface="Times"/>
                        </a:rPr>
                        <a:t>Ensure you’re familiar with the grievance/disciplinary procedures of your workplace.</a:t>
                      </a:r>
                    </a:p>
                    <a:p>
                      <a:pPr>
                        <a:spcBef>
                          <a:spcPts val="900"/>
                        </a:spcBef>
                        <a:spcAft>
                          <a:spcPts val="0"/>
                        </a:spcAft>
                      </a:pPr>
                      <a:r>
                        <a:rPr lang="en-GB" sz="900" b="1">
                          <a:effectLst/>
                          <a:latin typeface="Arial"/>
                          <a:ea typeface="Times"/>
                        </a:rPr>
                        <a:t>Do you have access to/know where to find your workplace policies?   Y / N</a:t>
                      </a:r>
                    </a:p>
                    <a:p>
                      <a:pPr>
                        <a:spcBef>
                          <a:spcPts val="900"/>
                        </a:spcBef>
                        <a:spcAft>
                          <a:spcPts val="0"/>
                        </a:spcAft>
                      </a:pPr>
                      <a:r>
                        <a:rPr lang="en-GB" sz="900" b="1">
                          <a:effectLst/>
                          <a:latin typeface="Arial"/>
                          <a:ea typeface="Times"/>
                        </a:rPr>
                        <a:t>Are you able to be present in investigation meetings?   Y / N</a:t>
                      </a:r>
                    </a:p>
                  </a:txBody>
                  <a:tcPr marL="34111" marR="34111" marT="35690" marB="35690">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10003"/>
                  </a:ext>
                </a:extLst>
              </a:tr>
              <a:tr h="522250">
                <a:tc>
                  <a:txBody>
                    <a:bodyPr/>
                    <a:lstStyle/>
                    <a:p>
                      <a:pPr lvl="0">
                        <a:spcBef>
                          <a:spcPts val="900"/>
                        </a:spcBef>
                        <a:spcAft>
                          <a:spcPts val="0"/>
                        </a:spcAft>
                        <a:buNone/>
                      </a:pPr>
                      <a:r>
                        <a:rPr lang="en-GB" sz="900" b="1">
                          <a:effectLst/>
                          <a:latin typeface="Arial"/>
                          <a:ea typeface="Times"/>
                        </a:rPr>
                        <a:t>What type of case should you always raise with your Negotiation Officer/Official?</a:t>
                      </a:r>
                    </a:p>
                  </a:txBody>
                  <a:tcPr marL="34111" marR="34111" marT="35690" marB="35690">
                    <a:lnL w="38099">
                      <a:solidFill>
                        <a:srgbClr val="1E998F"/>
                      </a:solidFill>
                    </a:lnL>
                    <a:lnR w="38099">
                      <a:solidFill>
                        <a:srgbClr val="1E998F"/>
                      </a:solidFill>
                    </a:lnR>
                    <a:lnT w="38100" cap="flat" cmpd="sng" algn="ctr">
                      <a:solidFill>
                        <a:srgbClr val="1E998F"/>
                      </a:solidFill>
                      <a:prstDash val="solid"/>
                      <a:round/>
                      <a:headEnd type="none" w="med" len="med"/>
                      <a:tailEnd type="none" w="med" len="med"/>
                    </a:lnT>
                    <a:lnB w="38099">
                      <a:solidFill>
                        <a:srgbClr val="1E998F"/>
                      </a:solidFill>
                    </a:lnB>
                  </a:tcPr>
                </a:tc>
                <a:extLst>
                  <a:ext uri="{0D108BD9-81ED-4DB2-BD59-A6C34878D82A}">
                    <a16:rowId xmlns:a16="http://schemas.microsoft.com/office/drawing/2014/main" val="3026800637"/>
                  </a:ext>
                </a:extLst>
              </a:tr>
              <a:tr h="522251">
                <a:tc>
                  <a:txBody>
                    <a:bodyPr/>
                    <a:lstStyle/>
                    <a:p>
                      <a:pPr>
                        <a:spcBef>
                          <a:spcPts val="900"/>
                        </a:spcBef>
                        <a:spcAft>
                          <a:spcPts val="0"/>
                        </a:spcAft>
                      </a:pPr>
                      <a:r>
                        <a:rPr lang="en-GB" sz="900" b="1">
                          <a:effectLst/>
                          <a:latin typeface="Arial"/>
                          <a:ea typeface="Times"/>
                        </a:rPr>
                        <a:t>After attending this course, what will you stop doing?</a:t>
                      </a:r>
                    </a:p>
                    <a:p>
                      <a:pPr>
                        <a:spcBef>
                          <a:spcPts val="900"/>
                        </a:spcBef>
                        <a:spcAft>
                          <a:spcPts val="0"/>
                        </a:spcAft>
                      </a:pPr>
                      <a:endParaRPr lang="en-GB" sz="900" b="1">
                        <a:effectLst/>
                        <a:latin typeface="Arial"/>
                        <a:ea typeface="Times"/>
                      </a:endParaRPr>
                    </a:p>
                  </a:txBody>
                  <a:tcPr marL="34111" marR="34111" marT="35690" marB="35690">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099"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10004"/>
                  </a:ext>
                </a:extLst>
              </a:tr>
              <a:tr h="521582">
                <a:tc>
                  <a:txBody>
                    <a:bodyPr/>
                    <a:lstStyle/>
                    <a:p>
                      <a:pPr>
                        <a:spcBef>
                          <a:spcPts val="900"/>
                        </a:spcBef>
                        <a:spcAft>
                          <a:spcPts val="0"/>
                        </a:spcAft>
                      </a:pPr>
                      <a:r>
                        <a:rPr lang="en-GB" sz="900" b="1">
                          <a:effectLst/>
                          <a:latin typeface="Arial"/>
                          <a:ea typeface="Times"/>
                        </a:rPr>
                        <a:t>After attending this course, what will you continue to do?</a:t>
                      </a:r>
                    </a:p>
                    <a:p>
                      <a:pPr>
                        <a:spcBef>
                          <a:spcPts val="900"/>
                        </a:spcBef>
                        <a:spcAft>
                          <a:spcPts val="0"/>
                        </a:spcAft>
                      </a:pPr>
                      <a:r>
                        <a:rPr lang="en-GB" sz="900" b="1">
                          <a:effectLst/>
                          <a:latin typeface="Arial"/>
                          <a:ea typeface="Times"/>
                        </a:rPr>
                        <a:t> </a:t>
                      </a:r>
                    </a:p>
                  </a:txBody>
                  <a:tcPr marL="34111" marR="34111" marT="35690" marB="35690">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10005"/>
                  </a:ext>
                </a:extLst>
              </a:tr>
              <a:tr h="523923">
                <a:tc>
                  <a:txBody>
                    <a:bodyPr/>
                    <a:lstStyle/>
                    <a:p>
                      <a:pPr>
                        <a:spcBef>
                          <a:spcPts val="900"/>
                        </a:spcBef>
                        <a:spcAft>
                          <a:spcPts val="0"/>
                        </a:spcAft>
                      </a:pPr>
                      <a:r>
                        <a:rPr lang="en-GB" sz="900" b="1">
                          <a:effectLst/>
                          <a:latin typeface="Arial"/>
                          <a:ea typeface="Times"/>
                        </a:rPr>
                        <a:t>Based on your new knowledge, what will you start to do?</a:t>
                      </a:r>
                    </a:p>
                    <a:p>
                      <a:pPr>
                        <a:spcBef>
                          <a:spcPts val="900"/>
                        </a:spcBef>
                        <a:spcAft>
                          <a:spcPts val="0"/>
                        </a:spcAft>
                      </a:pPr>
                      <a:r>
                        <a:rPr lang="en-GB" sz="900" b="1">
                          <a:effectLst/>
                          <a:latin typeface="Arial"/>
                          <a:ea typeface="Times"/>
                        </a:rPr>
                        <a:t> </a:t>
                      </a:r>
                    </a:p>
                  </a:txBody>
                  <a:tcPr marL="34111" marR="34111" marT="35690" marB="35690">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1028" name="Picture 7" descr="A close up of a sign&#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594" y="333884"/>
            <a:ext cx="1116012" cy="5603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8" descr="A picture containing logo&#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3346" y="325946"/>
            <a:ext cx="1131887" cy="5683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3922713" y="27447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5993185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3691" y="266136"/>
            <a:ext cx="8870517" cy="1074713"/>
          </a:xfrm>
        </p:spPr>
        <p:txBody>
          <a:bodyPr/>
          <a:lstStyle/>
          <a:p>
            <a:r>
              <a:rPr lang="en-GB" sz="4000" b="1"/>
              <a:t>And finally</a:t>
            </a:r>
            <a:endParaRPr lang="en-US" sz="4000">
              <a:latin typeface="Arial"/>
              <a:cs typeface="Arial"/>
            </a:endParaRPr>
          </a:p>
        </p:txBody>
      </p:sp>
      <p:sp>
        <p:nvSpPr>
          <p:cNvPr id="5" name="TextBox 4"/>
          <p:cNvSpPr txBox="1"/>
          <p:nvPr/>
        </p:nvSpPr>
        <p:spPr>
          <a:xfrm>
            <a:off x="1473693" y="1535837"/>
            <a:ext cx="6862440" cy="4724640"/>
          </a:xfrm>
          <a:prstGeom prst="rect">
            <a:avLst/>
          </a:prstGeom>
          <a:noFill/>
        </p:spPr>
        <p:txBody>
          <a:bodyPr wrap="square" lIns="0" tIns="0" rIns="0" bIns="0" rtlCol="0">
            <a:noAutofit/>
          </a:bodyPr>
          <a:lstStyle/>
          <a:p>
            <a:pPr>
              <a:spcBef>
                <a:spcPts val="900"/>
              </a:spcBef>
            </a:pPr>
            <a:r>
              <a:rPr lang="en-GB" sz="2200" b="1">
                <a:latin typeface="Arial" panose="020B0604020202020204" pitchFamily="34" charset="0"/>
                <a:cs typeface="Arial" panose="020B0604020202020204" pitchFamily="34" charset="0"/>
              </a:rPr>
              <a:t>I hope this training as been useful for you? </a:t>
            </a:r>
          </a:p>
          <a:p>
            <a:pPr>
              <a:spcBef>
                <a:spcPts val="900"/>
              </a:spcBef>
            </a:pPr>
            <a:r>
              <a:rPr lang="en-GB" sz="2000">
                <a:latin typeface="Arial" panose="020B0604020202020204" pitchFamily="34" charset="0"/>
                <a:cs typeface="Arial" panose="020B0604020202020204" pitchFamily="34" charset="0"/>
              </a:rPr>
              <a:t>Don’t forget the following:</a:t>
            </a:r>
          </a:p>
          <a:p>
            <a:pPr marL="342900" lvl="0" indent="-342900">
              <a:spcBef>
                <a:spcPts val="900"/>
              </a:spcBef>
              <a:buFont typeface="Arial"/>
              <a:buChar char="•"/>
            </a:pPr>
            <a:r>
              <a:rPr lang="en-GB" sz="2000">
                <a:latin typeface="Arial" panose="020B0604020202020204" pitchFamily="34" charset="0"/>
                <a:cs typeface="Arial" panose="020B0604020202020204" pitchFamily="34" charset="0"/>
              </a:rPr>
              <a:t>You will always be nervous when you start to represent members with their personal issues, just do your best</a:t>
            </a:r>
          </a:p>
          <a:p>
            <a:pPr marL="342900" lvl="0" indent="-342900">
              <a:spcBef>
                <a:spcPts val="900"/>
              </a:spcBef>
              <a:buFont typeface="Arial"/>
              <a:buChar char="•"/>
            </a:pPr>
            <a:r>
              <a:rPr lang="en-GB" sz="2000">
                <a:latin typeface="Arial" panose="020B0604020202020204" pitchFamily="34" charset="0"/>
                <a:cs typeface="Arial" panose="020B0604020202020204" pitchFamily="34" charset="0"/>
              </a:rPr>
              <a:t>If you are not sure ask a more experienced rep or a full-time officer that is what they are there for</a:t>
            </a:r>
          </a:p>
          <a:p>
            <a:pPr marL="342900" lvl="0" indent="-342900">
              <a:spcBef>
                <a:spcPts val="900"/>
              </a:spcBef>
              <a:buFont typeface="Arial"/>
              <a:buChar char="•"/>
            </a:pPr>
            <a:r>
              <a:rPr lang="en-GB" sz="2000">
                <a:latin typeface="Arial" panose="020B0604020202020204" pitchFamily="34" charset="0"/>
                <a:cs typeface="Arial" panose="020B0604020202020204" pitchFamily="34" charset="0"/>
              </a:rPr>
              <a:t>Your role as the rep is to ensure fairness is upheld in the workplace and policies are adhered to.</a:t>
            </a:r>
          </a:p>
          <a:p>
            <a:pPr marL="342900" lvl="0" indent="-342900">
              <a:spcBef>
                <a:spcPts val="900"/>
              </a:spcBef>
              <a:buFont typeface="Arial"/>
              <a:buChar char="•"/>
            </a:pPr>
            <a:r>
              <a:rPr lang="en-GB" sz="2000">
                <a:latin typeface="Arial" panose="020B0604020202020204" pitchFamily="34" charset="0"/>
                <a:cs typeface="Arial" panose="020B0604020202020204" pitchFamily="34" charset="0"/>
              </a:rPr>
              <a:t>If you reach an agreement with a manager in a meeting </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back it up in writing. An example of the wording would be:</a:t>
            </a:r>
          </a:p>
          <a:p>
            <a:pPr marL="800100" lvl="1" indent="-342900">
              <a:spcBef>
                <a:spcPts val="900"/>
              </a:spcBef>
              <a:buFont typeface="Wingdings" pitchFamily="2" charset="2"/>
              <a:buChar char="§"/>
            </a:pPr>
            <a:r>
              <a:rPr lang="en-GB" sz="2000">
                <a:latin typeface="Arial" panose="020B0604020202020204" pitchFamily="34" charset="0"/>
                <a:cs typeface="Arial" panose="020B0604020202020204" pitchFamily="34" charset="0"/>
              </a:rPr>
              <a:t>Thank you for meeting me today </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and just to clarify the following course </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of action was agreed.</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0026545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3849F-1A06-45A0-AC49-2A83248420DA}"/>
              </a:ext>
            </a:extLst>
          </p:cNvPr>
          <p:cNvSpPr>
            <a:spLocks noGrp="1"/>
          </p:cNvSpPr>
          <p:nvPr>
            <p:ph type="title"/>
          </p:nvPr>
        </p:nvSpPr>
        <p:spPr>
          <a:xfrm>
            <a:off x="794803" y="508000"/>
            <a:ext cx="7760988" cy="846606"/>
          </a:xfrm>
        </p:spPr>
        <p:txBody>
          <a:bodyPr/>
          <a:lstStyle/>
          <a:p>
            <a:r>
              <a:rPr lang="en-GB"/>
              <a:t>What next?</a:t>
            </a:r>
          </a:p>
        </p:txBody>
      </p:sp>
      <p:sp>
        <p:nvSpPr>
          <p:cNvPr id="3" name="Content Placeholder 2">
            <a:extLst>
              <a:ext uri="{FF2B5EF4-FFF2-40B4-BE49-F238E27FC236}">
                <a16:creationId xmlns:a16="http://schemas.microsoft.com/office/drawing/2014/main" id="{DB49C237-1B90-47D3-A01B-A02D582919A5}"/>
              </a:ext>
            </a:extLst>
          </p:cNvPr>
          <p:cNvSpPr>
            <a:spLocks noGrp="1"/>
          </p:cNvSpPr>
          <p:nvPr>
            <p:ph idx="1"/>
          </p:nvPr>
        </p:nvSpPr>
        <p:spPr>
          <a:xfrm>
            <a:off x="615462" y="1737360"/>
            <a:ext cx="9504484" cy="4612640"/>
          </a:xfrm>
        </p:spPr>
        <p:txBody>
          <a:bodyPr vert="horz" lIns="0" tIns="0" rIns="0" bIns="0" rtlCol="0" anchor="t">
            <a:normAutofit fontScale="70000" lnSpcReduction="20000"/>
          </a:bodyPr>
          <a:lstStyle/>
          <a:p>
            <a:endParaRPr lang="en-GB"/>
          </a:p>
          <a:p>
            <a:r>
              <a:rPr lang="en-GB">
                <a:latin typeface="Arial"/>
                <a:cs typeface="Arial"/>
              </a:rPr>
              <a:t>Negotiation Skills - runs over 3 mornings of the same week, Tuesday – Thursday, running 3 times a year online (as demand requires) and once a year via classroom over two days.</a:t>
            </a:r>
          </a:p>
          <a:p>
            <a:r>
              <a:rPr lang="en-GB">
                <a:latin typeface="Arial"/>
                <a:cs typeface="Arial"/>
              </a:rPr>
              <a:t>Employment Law – Runs twice over the year, 3 afternoons of 3 consecutive weeks and one classroom course over two days. </a:t>
            </a:r>
          </a:p>
          <a:p>
            <a:r>
              <a:rPr lang="en-GB">
                <a:latin typeface="Arial"/>
                <a:cs typeface="Arial"/>
              </a:rPr>
              <a:t>Public Speaking   - one day course.</a:t>
            </a:r>
          </a:p>
          <a:p>
            <a:r>
              <a:rPr lang="en-GB">
                <a:latin typeface="Arial"/>
                <a:cs typeface="Arial"/>
              </a:rPr>
              <a:t>Formal hearing training/reps 2 refresher  - one day course.</a:t>
            </a:r>
          </a:p>
          <a:p>
            <a:endParaRPr lang="en-GB"/>
          </a:p>
          <a:p>
            <a:r>
              <a:rPr lang="en-GB">
                <a:latin typeface="Arial"/>
                <a:cs typeface="Arial"/>
              </a:rPr>
              <a:t>For more details on any course, please visit </a:t>
            </a:r>
          </a:p>
          <a:p>
            <a:r>
              <a:rPr lang="en-GB">
                <a:latin typeface="Arial"/>
                <a:cs typeface="Arial"/>
                <a:hlinkClick r:id="rId3"/>
              </a:rPr>
              <a:t>https://prospect.org.uk/training-for-reps/</a:t>
            </a:r>
            <a:r>
              <a:rPr lang="en-GB">
                <a:latin typeface="Arial"/>
                <a:cs typeface="Arial"/>
              </a:rPr>
              <a:t> OR </a:t>
            </a:r>
            <a:endParaRPr lang="en-GB">
              <a:cs typeface="Arial"/>
            </a:endParaRPr>
          </a:p>
          <a:p>
            <a:r>
              <a:rPr lang="en-GB">
                <a:latin typeface="Arial"/>
                <a:cs typeface="Arial"/>
                <a:hlinkClick r:id="rId4"/>
              </a:rPr>
              <a:t>https://bectu.org.uk/training-for-reps/</a:t>
            </a:r>
            <a:endParaRPr lang="en-GB">
              <a:cs typeface="Arial"/>
            </a:endParaRPr>
          </a:p>
          <a:p>
            <a:r>
              <a:rPr lang="en-GB">
                <a:latin typeface="Arial"/>
                <a:cs typeface="Arial"/>
              </a:rPr>
              <a:t>contact your Prospect/</a:t>
            </a:r>
            <a:r>
              <a:rPr lang="en-GB" err="1">
                <a:latin typeface="Arial"/>
                <a:cs typeface="Arial"/>
              </a:rPr>
              <a:t>Bectu</a:t>
            </a:r>
            <a:r>
              <a:rPr lang="en-GB">
                <a:latin typeface="Arial"/>
                <a:cs typeface="Arial"/>
              </a:rPr>
              <a:t> Official. </a:t>
            </a:r>
            <a:endParaRPr lang="en-GB"/>
          </a:p>
          <a:p>
            <a:endParaRPr lang="en-GB"/>
          </a:p>
        </p:txBody>
      </p:sp>
    </p:spTree>
    <p:extLst>
      <p:ext uri="{BB962C8B-B14F-4D97-AF65-F5344CB8AC3E}">
        <p14:creationId xmlns:p14="http://schemas.microsoft.com/office/powerpoint/2010/main" val="32348276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0164-9D24-B8A5-362B-67D2794D9576}"/>
              </a:ext>
            </a:extLst>
          </p:cNvPr>
          <p:cNvSpPr>
            <a:spLocks noGrp="1"/>
          </p:cNvSpPr>
          <p:nvPr>
            <p:ph type="title"/>
          </p:nvPr>
        </p:nvSpPr>
        <p:spPr>
          <a:xfrm>
            <a:off x="1475523" y="1690487"/>
            <a:ext cx="6661869" cy="1141406"/>
          </a:xfrm>
        </p:spPr>
        <p:txBody>
          <a:bodyPr>
            <a:normAutofit fontScale="90000"/>
          </a:bodyPr>
          <a:lstStyle/>
          <a:p>
            <a:r>
              <a:rPr lang="en-GB"/>
              <a:t>Evaluation &amp; EDI</a:t>
            </a:r>
            <a:br>
              <a:rPr lang="en-GB"/>
            </a:br>
            <a:endParaRPr lang="en-GB"/>
          </a:p>
        </p:txBody>
      </p:sp>
      <p:sp>
        <p:nvSpPr>
          <p:cNvPr id="3" name="Content Placeholder 2">
            <a:extLst>
              <a:ext uri="{FF2B5EF4-FFF2-40B4-BE49-F238E27FC236}">
                <a16:creationId xmlns:a16="http://schemas.microsoft.com/office/drawing/2014/main" id="{9C20E8AA-DD17-1F0F-6E12-61DE0342A484}"/>
              </a:ext>
            </a:extLst>
          </p:cNvPr>
          <p:cNvSpPr>
            <a:spLocks noGrp="1"/>
          </p:cNvSpPr>
          <p:nvPr>
            <p:ph idx="1"/>
          </p:nvPr>
        </p:nvSpPr>
        <p:spPr>
          <a:xfrm>
            <a:off x="3225865" y="3101314"/>
            <a:ext cx="7760988" cy="3139136"/>
          </a:xfrm>
        </p:spPr>
        <p:txBody>
          <a:bodyPr/>
          <a:lstStyle/>
          <a:p>
            <a:pPr marL="0" indent="0">
              <a:buNone/>
            </a:pPr>
            <a:r>
              <a:rPr lang="en-GB" sz="2400">
                <a:hlinkClick r:id="rId3"/>
              </a:rPr>
              <a:t>https://forms.office.com/e/5FCnzqRaMj</a:t>
            </a:r>
            <a:endParaRPr lang="en-GB" sz="2400"/>
          </a:p>
          <a:p>
            <a:pPr marL="0" indent="0">
              <a:buNone/>
            </a:pPr>
            <a:endParaRPr lang="en-GB" sz="2400"/>
          </a:p>
          <a:p>
            <a:pPr marL="0" indent="0">
              <a:buNone/>
            </a:pPr>
            <a:endParaRPr lang="en-GB" sz="2400"/>
          </a:p>
          <a:p>
            <a:pPr marL="0" indent="0">
              <a:buNone/>
            </a:pPr>
            <a:r>
              <a:rPr lang="en-GB" sz="2400">
                <a:hlinkClick r:id="rId4"/>
              </a:rPr>
              <a:t>https://forms.office.com/e/</a:t>
            </a:r>
            <a:br>
              <a:rPr lang="en-GB" sz="2400">
                <a:hlinkClick r:id="rId4"/>
              </a:rPr>
            </a:br>
            <a:r>
              <a:rPr lang="en-GB" sz="2400">
                <a:hlinkClick r:id="rId4"/>
              </a:rPr>
              <a:t>ZQmRFJYa6i?origin=lprLink</a:t>
            </a:r>
            <a:endParaRPr lang="en-GB" sz="2400"/>
          </a:p>
          <a:p>
            <a:endParaRPr lang="en-GB"/>
          </a:p>
        </p:txBody>
      </p:sp>
      <p:pic>
        <p:nvPicPr>
          <p:cNvPr id="4" name="Picture 3">
            <a:extLst>
              <a:ext uri="{FF2B5EF4-FFF2-40B4-BE49-F238E27FC236}">
                <a16:creationId xmlns:a16="http://schemas.microsoft.com/office/drawing/2014/main" id="{BE50D4E2-A857-2D86-6645-9E52BB99DE53}"/>
              </a:ext>
            </a:extLst>
          </p:cNvPr>
          <p:cNvPicPr>
            <a:picLocks noChangeAspect="1"/>
          </p:cNvPicPr>
          <p:nvPr/>
        </p:nvPicPr>
        <p:blipFill>
          <a:blip r:embed="rId5"/>
          <a:stretch>
            <a:fillRect/>
          </a:stretch>
        </p:blipFill>
        <p:spPr>
          <a:xfrm>
            <a:off x="1475523" y="2538874"/>
            <a:ext cx="1482527" cy="1487234"/>
          </a:xfrm>
          <a:prstGeom prst="rect">
            <a:avLst/>
          </a:prstGeom>
        </p:spPr>
      </p:pic>
      <p:pic>
        <p:nvPicPr>
          <p:cNvPr id="7" name="Picture 6">
            <a:extLst>
              <a:ext uri="{FF2B5EF4-FFF2-40B4-BE49-F238E27FC236}">
                <a16:creationId xmlns:a16="http://schemas.microsoft.com/office/drawing/2014/main" id="{8C1E2C5F-7DAD-27C0-5DD2-F98FD7B0E8A6}"/>
              </a:ext>
            </a:extLst>
          </p:cNvPr>
          <p:cNvPicPr>
            <a:picLocks noChangeAspect="1"/>
          </p:cNvPicPr>
          <p:nvPr/>
        </p:nvPicPr>
        <p:blipFill>
          <a:blip r:embed="rId6"/>
          <a:stretch>
            <a:fillRect/>
          </a:stretch>
        </p:blipFill>
        <p:spPr>
          <a:xfrm flipH="1">
            <a:off x="1475522" y="4276229"/>
            <a:ext cx="1482527" cy="1482527"/>
          </a:xfrm>
          <a:prstGeom prst="rect">
            <a:avLst/>
          </a:prstGeom>
        </p:spPr>
      </p:pic>
    </p:spTree>
    <p:extLst>
      <p:ext uri="{BB962C8B-B14F-4D97-AF65-F5344CB8AC3E}">
        <p14:creationId xmlns:p14="http://schemas.microsoft.com/office/powerpoint/2010/main" val="39983006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788-E987-D144-B584-D697CADF2998}"/>
              </a:ext>
            </a:extLst>
          </p:cNvPr>
          <p:cNvSpPr>
            <a:spLocks noGrp="1"/>
          </p:cNvSpPr>
          <p:nvPr>
            <p:ph type="title"/>
          </p:nvPr>
        </p:nvSpPr>
        <p:spPr>
          <a:xfrm>
            <a:off x="1475523" y="3291840"/>
            <a:ext cx="6428762" cy="3566160"/>
          </a:xfrm>
        </p:spPr>
        <p:txBody>
          <a:bodyPr anchor="t" anchorCtr="0">
            <a:noAutofit/>
          </a:bodyPr>
          <a:lstStyle/>
          <a:p>
            <a:r>
              <a:rPr lang="en-US" sz="4400"/>
              <a:t>Questions?</a:t>
            </a:r>
          </a:p>
        </p:txBody>
      </p:sp>
    </p:spTree>
    <p:extLst>
      <p:ext uri="{BB962C8B-B14F-4D97-AF65-F5344CB8AC3E}">
        <p14:creationId xmlns:p14="http://schemas.microsoft.com/office/powerpoint/2010/main" val="4157165993"/>
      </p:ext>
    </p:extLst>
  </p:cSld>
  <p:clrMapOvr>
    <a:masterClrMapping/>
  </p:clrMapOvr>
</p:sld>
</file>

<file path=ppt/theme/theme1.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ecf5486-e989-4379-bfee-e9488933998c">
      <Terms xmlns="http://schemas.microsoft.com/office/infopath/2007/PartnerControls"/>
    </lcf76f155ced4ddcb4097134ff3c332f>
    <TaxCatchAll xmlns="95c4e850-32b5-4d18-96f2-9b7a5c16f8c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8" ma:contentTypeDescription="Create a new document." ma:contentTypeScope="" ma:versionID="7970be474b63538aeca4342e0a8bbf54">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ca5b2642a33ec90a954e1700fcb62f97"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8009270-4462-4200-a448-d84ec13952d8}" ma:internalName="TaxCatchAll" ma:showField="CatchAllData" ma:web="95c4e850-32b5-4d18-96f2-9b7a5c16f8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F1ED10-EFE1-47DE-9510-A2FFCC51D010}">
  <ds:schemaRefs>
    <ds:schemaRef ds:uri="0ecf5486-e989-4379-bfee-e9488933998c"/>
    <ds:schemaRef ds:uri="95c4e850-32b5-4d18-96f2-9b7a5c16f8c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DEF8F17-678F-4D03-81D9-261DDB21803F}">
  <ds:schemaRefs>
    <ds:schemaRef ds:uri="http://schemas.microsoft.com/sharepoint/v3/contenttype/forms"/>
  </ds:schemaRefs>
</ds:datastoreItem>
</file>

<file path=customXml/itemProps3.xml><?xml version="1.0" encoding="utf-8"?>
<ds:datastoreItem xmlns:ds="http://schemas.openxmlformats.org/officeDocument/2006/customXml" ds:itemID="{EE2B2BA4-14F0-41F8-BC1A-B0938304AA0D}">
  <ds:schemaRefs>
    <ds:schemaRef ds:uri="0ecf5486-e989-4379-bfee-e9488933998c"/>
    <ds:schemaRef ds:uri="95c4e850-32b5-4d18-96f2-9b7a5c16f8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2019-01388-Template-Prospect-Powerpoint-template-Version-12-09-2019</Template>
  <Application>Microsoft Office PowerPoint</Application>
  <PresentationFormat>Widescreen</PresentationFormat>
  <Slides>97</Slides>
  <Notes>89</Notes>
  <HiddenSlides>2</HiddenSlide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Prospect-Bectu-theme</vt:lpstr>
      <vt:lpstr>Union Reps part 2:  Handling cases (updated January 2025)</vt:lpstr>
      <vt:lpstr>Pre course reading</vt:lpstr>
      <vt:lpstr>PowerPoint Presentation</vt:lpstr>
      <vt:lpstr>Personal cases and the rights of members</vt:lpstr>
      <vt:lpstr>What is a personal case?</vt:lpstr>
      <vt:lpstr>The member has rights in the workplace</vt:lpstr>
      <vt:lpstr>Prospect/Bectu’s role in a personal case</vt:lpstr>
      <vt:lpstr>Reps role in a personal case</vt:lpstr>
      <vt:lpstr>Code of practice for Prospect reps</vt:lpstr>
      <vt:lpstr>Prospect/Bectu’s support for the rep</vt:lpstr>
      <vt:lpstr>The skills &amp; knowledge a rep needs</vt:lpstr>
      <vt:lpstr>Help for members</vt:lpstr>
      <vt:lpstr>PowerPoint Presentation</vt:lpstr>
      <vt:lpstr>PowerPoint Presentation</vt:lpstr>
      <vt:lpstr>Handling cases: the basics</vt:lpstr>
      <vt:lpstr>The initial request</vt:lpstr>
      <vt:lpstr>Establish the facts</vt:lpstr>
      <vt:lpstr>Key decisions</vt:lpstr>
      <vt:lpstr>Identify the issue?</vt:lpstr>
      <vt:lpstr>Possible arguments in mitigation</vt:lpstr>
      <vt:lpstr>It is all about the policy</vt:lpstr>
      <vt:lpstr>Next steps</vt:lpstr>
      <vt:lpstr>Watch out for…</vt:lpstr>
      <vt:lpstr>Putting the case</vt:lpstr>
      <vt:lpstr>Investigation Meetings – Ground Rules </vt:lpstr>
      <vt:lpstr>Hearings: Ground rules</vt:lpstr>
      <vt:lpstr>The outcome</vt:lpstr>
      <vt:lpstr>Legal cases</vt:lpstr>
      <vt:lpstr>  Activity C: Ground rules for casework</vt:lpstr>
      <vt:lpstr>Activity D: The right to be accompanied</vt:lpstr>
      <vt:lpstr>Lunch break</vt:lpstr>
      <vt:lpstr>Interview skills  Between a rep and a member</vt:lpstr>
      <vt:lpstr>Before the interview</vt:lpstr>
      <vt:lpstr>During the interview</vt:lpstr>
      <vt:lpstr>Get the facts (use Pro-forma)</vt:lpstr>
      <vt:lpstr>At the end of the interview</vt:lpstr>
      <vt:lpstr>Keeping safe</vt:lpstr>
      <vt:lpstr>Activity E (in workbook)</vt:lpstr>
      <vt:lpstr>Feedback from Activity E</vt:lpstr>
      <vt:lpstr>Talon Engineering Ltd v Smith  (The knobhead case)</vt:lpstr>
      <vt:lpstr>Data protection and record keeping</vt:lpstr>
      <vt:lpstr>Data Protection Act 2018 and the General Data Protection Regulations (GDPR) 2018 </vt:lpstr>
      <vt:lpstr>GDPR Do’s</vt:lpstr>
      <vt:lpstr>PowerPoint Presentation</vt:lpstr>
      <vt:lpstr>PowerPoint Presentation</vt:lpstr>
      <vt:lpstr>PowerPoint Presentation</vt:lpstr>
      <vt:lpstr>PowerPoint Presentation</vt:lpstr>
      <vt:lpstr>Optional session 6A</vt:lpstr>
      <vt:lpstr>Performance management</vt:lpstr>
      <vt:lpstr>PowerPoint Presentation</vt:lpstr>
      <vt:lpstr>Optional session 6B</vt:lpstr>
      <vt:lpstr>Improper behaviour</vt:lpstr>
      <vt:lpstr>Undue pressure</vt:lpstr>
      <vt:lpstr>End of the day</vt:lpstr>
      <vt:lpstr>Reps part 2 Day 2</vt:lpstr>
      <vt:lpstr>Investigations</vt:lpstr>
      <vt:lpstr>What is an investigation?</vt:lpstr>
      <vt:lpstr>The role of an investigator</vt:lpstr>
      <vt:lpstr>Activity F: The rep role </vt:lpstr>
      <vt:lpstr>PowerPoint Presentation</vt:lpstr>
      <vt:lpstr>Activity F</vt:lpstr>
      <vt:lpstr>PowerPoint Presentation</vt:lpstr>
      <vt:lpstr>Activity G:  Part 1 Prepare a strategy</vt:lpstr>
      <vt:lpstr>Activity G: Part 2  Preparing for the meeting</vt:lpstr>
      <vt:lpstr>What actually happened! Real life case.</vt:lpstr>
      <vt:lpstr>Following on…</vt:lpstr>
      <vt:lpstr>Pre–termination negotiations or ‘Protected Conversations’</vt:lpstr>
      <vt:lpstr>Not improper behaviour</vt:lpstr>
      <vt:lpstr>Activity H: Sasha Payne’s poor performance</vt:lpstr>
      <vt:lpstr>Activity H: A real case what really happened</vt:lpstr>
      <vt:lpstr>Lunch break</vt:lpstr>
      <vt:lpstr>When attending a hearing</vt:lpstr>
      <vt:lpstr>When attending a hearing</vt:lpstr>
      <vt:lpstr>Dealing with distressed members</vt:lpstr>
      <vt:lpstr>Remember!</vt:lpstr>
      <vt:lpstr>PowerPoint Presentation</vt:lpstr>
      <vt:lpstr>Managing members expectations</vt:lpstr>
      <vt:lpstr>Managing members expectations</vt:lpstr>
      <vt:lpstr>Activity I:  Managing expectations</vt:lpstr>
      <vt:lpstr>Grievances</vt:lpstr>
      <vt:lpstr>Formal casework documentation</vt:lpstr>
      <vt:lpstr>Formal casework documentation</vt:lpstr>
      <vt:lpstr>Activity J:  Sharon’s grievance</vt:lpstr>
      <vt:lpstr>The real case outcome</vt:lpstr>
      <vt:lpstr>Internet use at work</vt:lpstr>
      <vt:lpstr> Activity K: Assisting a member with  Writing a formal letter</vt:lpstr>
      <vt:lpstr>There must be a law against it</vt:lpstr>
      <vt:lpstr>There must be a law against it…?</vt:lpstr>
      <vt:lpstr>The reality</vt:lpstr>
      <vt:lpstr>Employment Tribunal Statistics – 2019/20*</vt:lpstr>
      <vt:lpstr>PowerPoint Presentation</vt:lpstr>
      <vt:lpstr>PowerPoint Presentation</vt:lpstr>
      <vt:lpstr>Putting what you’ve learnt into practice Spend a few minutes thinking about what you would like to do when you get back to your workplace and what you need to achieve this. </vt:lpstr>
      <vt:lpstr>And finally</vt:lpstr>
      <vt:lpstr>What next?</vt:lpstr>
      <vt:lpstr>Evaluation &amp; EDI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dc:creator>
  <cp:revision>13</cp:revision>
  <cp:lastPrinted>2020-02-20T12:30:12Z</cp:lastPrinted>
  <dcterms:created xsi:type="dcterms:W3CDTF">2019-10-02T11:31:35Z</dcterms:created>
  <dcterms:modified xsi:type="dcterms:W3CDTF">2025-05-15T11:33:40Z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-949535150</vt:i4>
  </property>
  <property fmtid="{D5CDD505-2E9C-101B-9397-08002B2CF9AE}" pid="3" name="_NewReviewCycle">
    <vt:lpwstr/>
  </property>
  <property fmtid="{D5CDD505-2E9C-101B-9397-08002B2CF9AE}" pid="4" name="_EmailSubject">
    <vt:lpwstr>Reps part 2 updated.</vt:lpwstr>
  </property>
  <property fmtid="{D5CDD505-2E9C-101B-9397-08002B2CF9AE}" pid="5" name="_AuthorEmail">
    <vt:lpwstr>Kathryn.Sharratt@prospect.org.uk</vt:lpwstr>
  </property>
  <property fmtid="{D5CDD505-2E9C-101B-9397-08002B2CF9AE}" pid="6" name="_AuthorEmailDisplayName">
    <vt:lpwstr>Kathryn Sharratt</vt:lpwstr>
  </property>
  <property fmtid="{D5CDD505-2E9C-101B-9397-08002B2CF9AE}" pid="7" name="ContentTypeId">
    <vt:lpwstr>0x010100D8D7AC766A08B146B6390D5D437781FB</vt:lpwstr>
  </property>
  <property fmtid="{D5CDD505-2E9C-101B-9397-08002B2CF9AE}" pid="8" name="MediaServiceImageTags">
    <vt:lpwstr/>
  </property>
</Properties>
</file>