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551" r:id="rId5"/>
    <p:sldId id="552" r:id="rId6"/>
    <p:sldId id="553" r:id="rId7"/>
    <p:sldId id="561" r:id="rId8"/>
    <p:sldId id="554" r:id="rId9"/>
    <p:sldId id="555" r:id="rId10"/>
    <p:sldId id="556" r:id="rId11"/>
    <p:sldId id="557" r:id="rId12"/>
    <p:sldId id="558" r:id="rId13"/>
    <p:sldId id="559" r:id="rId14"/>
    <p:sldId id="560" r:id="rId15"/>
    <p:sldId id="562" r:id="rId16"/>
    <p:sldId id="5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2BC276-C8B6-4F7B-8970-B1B49F3599D4}" v="60" dt="2023-11-17T09:36:30.7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71692" autoAdjust="0"/>
  </p:normalViewPr>
  <p:slideViewPr>
    <p:cSldViewPr snapToGrid="0">
      <p:cViewPr varScale="1">
        <p:scale>
          <a:sx n="56" d="100"/>
          <a:sy n="56" d="100"/>
        </p:scale>
        <p:origin x="5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D1A0C-B2BC-4615-BF7A-85E04CEC9630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D4F64-5E7B-4711-9501-6C41E52E2F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30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maintain and /or improve the conditions of employment of Branch members and the relations between them and their employers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promote the policy of the Branch as agreed at a Delegate Conference or General Meeting of the Branch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further the objects of the Union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carry out the policies of the Union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protect and promote the interests of its members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recruit and maintain membership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keep members informed of all matters advised by the National Executive Committee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consult with the appropriate members body who may be affected by any proposals concerning pensions in payment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hold an Annual or Biennial Delegate conference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D4F64-5E7B-4711-9501-6C41E52E2F2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1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spcBef>
                <a:spcPts val="900"/>
              </a:spcBef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maintain and /or improve the conditions of employment of Branch members and the relations between them and their employers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promote the policy of the Branch as agreed at a Delegate Conference or General Meeting of the Branch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further the objects of the Union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carry out the policies of the Union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protect and promote the interests of its members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recruit and maintain membership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keep members informed of all matters advised by the National Executive Committee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consult with the appropriate members body who may be affected by any proposals concerning pensions in payment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to hold an Annual or Biennial Delegate conference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3D4F64-5E7B-4711-9501-6C41E52E2F2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49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1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buClr>
                <a:srgbClr val="FBD603"/>
              </a:buClr>
              <a:buSzPct val="100000"/>
              <a:defRPr/>
            </a:lvl1pPr>
            <a:lvl2pPr>
              <a:buClr>
                <a:srgbClr val="FBD603"/>
              </a:buClr>
              <a:buSzPct val="100000"/>
              <a:defRPr/>
            </a:lvl2pPr>
            <a:lvl3pPr>
              <a:buClr>
                <a:srgbClr val="FBD603"/>
              </a:buClr>
              <a:buSzPct val="100000"/>
              <a:defRPr/>
            </a:lvl3pPr>
            <a:lvl4pPr>
              <a:buClr>
                <a:srgbClr val="FBD603"/>
              </a:buClr>
              <a:buSzPct val="100000"/>
              <a:defRPr/>
            </a:lvl4pPr>
            <a:lvl5pPr>
              <a:buClr>
                <a:srgbClr val="FBD603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880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041900" cy="6858000"/>
          </a:xfrm>
        </p:spPr>
        <p:txBody>
          <a:bodyPr anchor="ctr" anchorCtr="0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To change the image format slide background</a:t>
            </a:r>
          </a:p>
        </p:txBody>
      </p:sp>
    </p:spTree>
    <p:extLst>
      <p:ext uri="{BB962C8B-B14F-4D97-AF65-F5344CB8AC3E}">
        <p14:creationId xmlns:p14="http://schemas.microsoft.com/office/powerpoint/2010/main" val="39960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image format slide background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642443"/>
            <a:ext cx="1805116" cy="907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5" cy="9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13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748" y="0"/>
            <a:ext cx="5064252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710" y="642443"/>
            <a:ext cx="1811215" cy="907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366" y="642443"/>
            <a:ext cx="1811216" cy="9071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FDA44D9-8A1D-9B4A-BE86-98C2EC138EF4}"/>
              </a:ext>
            </a:extLst>
          </p:cNvPr>
          <p:cNvSpPr/>
          <p:nvPr userDrawn="1"/>
        </p:nvSpPr>
        <p:spPr>
          <a:xfrm>
            <a:off x="1475515" y="6387509"/>
            <a:ext cx="15709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l"/>
            <a:fld id="{208D2F72-625E-9440-AB36-FB495C4B637D}" type="slidenum">
              <a:rPr lang="en-US" sz="10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FBD603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embers.prospect.org.uk/resources/guides-factcards/guides" TargetMode="External"/><Relationship Id="rId2" Type="http://schemas.openxmlformats.org/officeDocument/2006/relationships/hyperlink" Target="https://prospect.org.uk/course-resources/?s=branch%20health%20check&amp;f=al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E1F516E-2CDE-45FE-AF1A-763E6F62560E}"/>
              </a:ext>
            </a:extLst>
          </p:cNvPr>
          <p:cNvSpPr txBox="1">
            <a:spLocks/>
          </p:cNvSpPr>
          <p:nvPr/>
        </p:nvSpPr>
        <p:spPr>
          <a:xfrm>
            <a:off x="1484316" y="1336431"/>
            <a:ext cx="7463608" cy="209715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i="0" kern="1200">
                <a:solidFill>
                  <a:srgbClr val="28292B"/>
                </a:solidFill>
                <a:latin typeface="Arial" charset="0"/>
                <a:ea typeface="Arial" charset="0"/>
                <a:cs typeface="Arial" charset="0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fontAlgn="auto">
              <a:spcAft>
                <a:spcPts val="600"/>
              </a:spcAft>
              <a:buClrTx/>
              <a:buSzTx/>
              <a:tabLst/>
              <a:defRPr/>
            </a:pPr>
            <a:r>
              <a:rPr lang="en-US" sz="5400" dirty="0"/>
              <a:t>How to have an effective b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ranch</a:t>
            </a:r>
          </a:p>
        </p:txBody>
      </p:sp>
    </p:spTree>
    <p:extLst>
      <p:ext uri="{BB962C8B-B14F-4D97-AF65-F5344CB8AC3E}">
        <p14:creationId xmlns:p14="http://schemas.microsoft.com/office/powerpoint/2010/main" val="386520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A09BF-96E3-41B3-8934-8635022AC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498" y="1002163"/>
            <a:ext cx="7760988" cy="1610401"/>
          </a:xfrm>
        </p:spPr>
        <p:txBody>
          <a:bodyPr/>
          <a:lstStyle/>
          <a:p>
            <a:r>
              <a:rPr lang="en-GB" dirty="0"/>
              <a:t>Who would make a good rep?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37ADC-ED83-446B-B9EA-A53D8B8BE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98" y="3061028"/>
            <a:ext cx="9354401" cy="2967900"/>
          </a:xfrm>
        </p:spPr>
        <p:txBody>
          <a:bodyPr/>
          <a:lstStyle/>
          <a:p>
            <a:r>
              <a:rPr lang="en-GB" dirty="0"/>
              <a:t>They are interested in getting involved with the branch</a:t>
            </a:r>
          </a:p>
          <a:p>
            <a:r>
              <a:rPr lang="en-GB" dirty="0"/>
              <a:t>They agree with beliefs and values of the trade union</a:t>
            </a:r>
          </a:p>
          <a:p>
            <a:r>
              <a:rPr lang="en-GB" dirty="0"/>
              <a:t>They are listened to and respected by colleagues</a:t>
            </a:r>
          </a:p>
          <a:p>
            <a:r>
              <a:rPr lang="en-GB" dirty="0"/>
              <a:t>They have a particular skill or passion for the role</a:t>
            </a:r>
          </a:p>
          <a:p>
            <a:r>
              <a:rPr lang="en-GB" dirty="0"/>
              <a:t>They are willing to devote time to the role</a:t>
            </a:r>
          </a:p>
        </p:txBody>
      </p:sp>
    </p:spTree>
    <p:extLst>
      <p:ext uri="{BB962C8B-B14F-4D97-AF65-F5344CB8AC3E}">
        <p14:creationId xmlns:p14="http://schemas.microsoft.com/office/powerpoint/2010/main" val="3281530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E3B54-62A6-4945-B5F1-4D5E9741D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49" y="1104471"/>
            <a:ext cx="7760988" cy="1396356"/>
          </a:xfrm>
        </p:spPr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528E4-2E90-4F34-961D-3C093F248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1674" y="2945471"/>
            <a:ext cx="7760988" cy="2163092"/>
          </a:xfrm>
        </p:spPr>
        <p:txBody>
          <a:bodyPr vert="horz" lIns="0" tIns="0" rIns="0" bIns="0" rtlCol="0" anchor="t">
            <a:normAutofit/>
          </a:bodyPr>
          <a:lstStyle/>
          <a:p>
            <a:pPr>
              <a:spcBef>
                <a:spcPts val="900"/>
              </a:spcBef>
            </a:pPr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hlinkClick r:id="rId2"/>
              </a:rPr>
              <a:t>Course resources – Prospect | Prospect</a:t>
            </a: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 where the branch development template and the branch health check</a:t>
            </a:r>
          </a:p>
          <a:p>
            <a:pPr>
              <a:spcBef>
                <a:spcPts val="900"/>
              </a:spcBef>
            </a:pPr>
            <a:r>
              <a:rPr lang="en-GB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" panose="02020603050405020304" pitchFamily="18" charset="0"/>
                <a:hlinkClick r:id="rId3"/>
              </a:rPr>
              <a:t>Rep's and negotiator's guides (prospect.org.uk)</a:t>
            </a:r>
            <a:r>
              <a:rPr lang="en-GB" sz="1800" dirty="0">
                <a:effectLst/>
                <a:latin typeface="Arial" panose="020B0604020202020204" pitchFamily="34" charset="0"/>
                <a:ea typeface="Times" panose="02020603050405020304" pitchFamily="18" charset="0"/>
              </a:rPr>
              <a:t> including the guide to being treasurer and the reps handbook</a:t>
            </a:r>
          </a:p>
          <a:p>
            <a:pPr marL="0" indent="0">
              <a:spcBef>
                <a:spcPts val="900"/>
              </a:spcBef>
              <a:buNone/>
            </a:pPr>
            <a:endParaRPr lang="en-GB" sz="1800" dirty="0">
              <a:effectLst/>
              <a:latin typeface="Arial" panose="020B0604020202020204" pitchFamily="34" charset="0"/>
              <a:ea typeface="Times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3325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752A8-F972-43D3-B511-A91E49E1C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741837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4D7880-741A-ACEC-3988-22A5B9419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893" y="877603"/>
            <a:ext cx="9108213" cy="51027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0B7052-07E9-7DA9-F210-A3C28E61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94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205E8-F9E3-4D90-8CA8-A2A361B92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66" y="558514"/>
            <a:ext cx="7760988" cy="984535"/>
          </a:xfrm>
        </p:spPr>
        <p:txBody>
          <a:bodyPr/>
          <a:lstStyle/>
          <a:p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9D0ADA-A8F9-4242-8BEE-804A50C02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723" y="2088943"/>
            <a:ext cx="8885617" cy="3459165"/>
          </a:xfrm>
        </p:spPr>
        <p:txBody>
          <a:bodyPr/>
          <a:lstStyle/>
          <a:p>
            <a:r>
              <a:rPr lang="en-GB" dirty="0"/>
              <a:t>To understand the role of the branch</a:t>
            </a:r>
          </a:p>
          <a:p>
            <a:r>
              <a:rPr lang="en-GB" dirty="0"/>
              <a:t>To understand the roles within a branch</a:t>
            </a:r>
          </a:p>
          <a:p>
            <a:r>
              <a:rPr lang="en-GB" dirty="0"/>
              <a:t>To be able to recruit members to be reps</a:t>
            </a:r>
          </a:p>
          <a:p>
            <a:r>
              <a:rPr lang="en-GB" dirty="0"/>
              <a:t>To be able to structure a branch</a:t>
            </a:r>
          </a:p>
          <a:p>
            <a:r>
              <a:rPr lang="en-GB" dirty="0"/>
              <a:t>To be able to engage members</a:t>
            </a:r>
          </a:p>
        </p:txBody>
      </p:sp>
    </p:spTree>
    <p:extLst>
      <p:ext uri="{BB962C8B-B14F-4D97-AF65-F5344CB8AC3E}">
        <p14:creationId xmlns:p14="http://schemas.microsoft.com/office/powerpoint/2010/main" val="271067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5960-8C3F-4F2E-A762-3FA51C7F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26" y="1072203"/>
            <a:ext cx="6622556" cy="2047160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Arial"/>
                <a:cs typeface="Arial"/>
              </a:rPr>
            </a:br>
            <a:br>
              <a:rPr lang="en-GB" dirty="0">
                <a:latin typeface="Arial"/>
                <a:cs typeface="Arial"/>
              </a:rPr>
            </a:br>
            <a:br>
              <a:rPr lang="en-GB" dirty="0">
                <a:latin typeface="Arial"/>
                <a:cs typeface="Arial"/>
              </a:rPr>
            </a:br>
            <a:br>
              <a:rPr lang="en-GB" dirty="0">
                <a:latin typeface="Arial"/>
                <a:cs typeface="Arial"/>
              </a:rPr>
            </a:br>
            <a:r>
              <a:rPr lang="en-GB" dirty="0">
                <a:latin typeface="Arial"/>
                <a:cs typeface="Arial"/>
              </a:rPr>
              <a:t>Activity A:</a:t>
            </a:r>
            <a:br>
              <a:rPr lang="en-GB" dirty="0"/>
            </a:br>
            <a:r>
              <a:rPr lang="en-GB" dirty="0">
                <a:latin typeface="Arial"/>
                <a:cs typeface="Arial"/>
              </a:rPr>
              <a:t>What are the duties of a branch?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29DCF4-562B-4D0A-8DE9-EFA51F1C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26" y="3302334"/>
            <a:ext cx="7760988" cy="187199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On the jam board put the duties/functions of a branch.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9679D-DC39-47A7-A9F0-C557659ED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>
          <a:xfrm>
            <a:off x="7554421" y="2667792"/>
            <a:ext cx="3442713" cy="239933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03427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F55C-6473-4F8A-AA30-A89692F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40" y="244445"/>
            <a:ext cx="8862424" cy="1079806"/>
          </a:xfrm>
        </p:spPr>
        <p:txBody>
          <a:bodyPr>
            <a:normAutofit fontScale="90000"/>
          </a:bodyPr>
          <a:lstStyle/>
          <a:p>
            <a:r>
              <a:rPr lang="en-GB" dirty="0"/>
              <a:t>The duties are laid down the Prospect rule book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B1D4E3-C8BB-406B-AE5B-A35CEB4A5FB2}"/>
              </a:ext>
            </a:extLst>
          </p:cNvPr>
          <p:cNvSpPr/>
          <p:nvPr/>
        </p:nvSpPr>
        <p:spPr>
          <a:xfrm>
            <a:off x="227004" y="5332505"/>
            <a:ext cx="65229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Carry out the policies of the union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3BBA29-CCFA-4BCD-B26B-A179AE29F558}"/>
              </a:ext>
            </a:extLst>
          </p:cNvPr>
          <p:cNvSpPr/>
          <p:nvPr/>
        </p:nvSpPr>
        <p:spPr>
          <a:xfrm>
            <a:off x="224773" y="2356968"/>
            <a:ext cx="98652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Maintain or improve the relations with the employer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A5FF6D-6432-4292-9E93-DD758D320BD7}"/>
              </a:ext>
            </a:extLst>
          </p:cNvPr>
          <p:cNvSpPr/>
          <p:nvPr/>
        </p:nvSpPr>
        <p:spPr>
          <a:xfrm>
            <a:off x="198782" y="3240053"/>
            <a:ext cx="76738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Promote the agreed policy of the branch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4F70B3-7F6C-4EF0-9D15-C05BFA25E59B}"/>
              </a:ext>
            </a:extLst>
          </p:cNvPr>
          <p:cNvSpPr/>
          <p:nvPr/>
        </p:nvSpPr>
        <p:spPr>
          <a:xfrm>
            <a:off x="278674" y="4242355"/>
            <a:ext cx="59715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Further the object of the union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7E8583-939D-49B3-AB3B-82C5C551DFBC}"/>
              </a:ext>
            </a:extLst>
          </p:cNvPr>
          <p:cNvSpPr/>
          <p:nvPr/>
        </p:nvSpPr>
        <p:spPr>
          <a:xfrm>
            <a:off x="280175" y="1422399"/>
            <a:ext cx="953017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Maintain or improve the conditions of employment</a:t>
            </a:r>
          </a:p>
        </p:txBody>
      </p:sp>
    </p:spTree>
    <p:extLst>
      <p:ext uri="{BB962C8B-B14F-4D97-AF65-F5344CB8AC3E}">
        <p14:creationId xmlns:p14="http://schemas.microsoft.com/office/powerpoint/2010/main" val="2204568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F55C-6473-4F8A-AA30-A89692F52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40" y="244445"/>
            <a:ext cx="8862424" cy="1079806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Arial"/>
                <a:cs typeface="Arial"/>
              </a:rPr>
              <a:t>The duties are laid down the Prospect rule book continued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1A46A8B-01F7-4B87-847C-2F0A33DD662F}"/>
              </a:ext>
            </a:extLst>
          </p:cNvPr>
          <p:cNvSpPr/>
          <p:nvPr/>
        </p:nvSpPr>
        <p:spPr>
          <a:xfrm>
            <a:off x="327690" y="1683796"/>
            <a:ext cx="87815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Protect and promote the interests of members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4E48E6-D39D-41E4-B3CF-0C23918CDBF0}"/>
              </a:ext>
            </a:extLst>
          </p:cNvPr>
          <p:cNvSpPr/>
          <p:nvPr/>
        </p:nvSpPr>
        <p:spPr>
          <a:xfrm>
            <a:off x="328604" y="2489266"/>
            <a:ext cx="64197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Recruit and maintain membership</a:t>
            </a:r>
            <a:endParaRPr 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C859049-6F4B-4B5A-8FCA-DF9AFC75F748}"/>
              </a:ext>
            </a:extLst>
          </p:cNvPr>
          <p:cNvSpPr/>
          <p:nvPr/>
        </p:nvSpPr>
        <p:spPr>
          <a:xfrm>
            <a:off x="364656" y="3187235"/>
            <a:ext cx="46891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Keep members informed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C30F3E-477D-4959-ADD6-9E7CAC143992}"/>
              </a:ext>
            </a:extLst>
          </p:cNvPr>
          <p:cNvSpPr/>
          <p:nvPr/>
        </p:nvSpPr>
        <p:spPr>
          <a:xfrm>
            <a:off x="362472" y="3872653"/>
            <a:ext cx="7761374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Consult with member bodies who may be </a:t>
            </a:r>
            <a:endParaRPr lang="en-US"/>
          </a:p>
          <a:p>
            <a:r>
              <a:rPr lang="en-US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affected by pension proposals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69B60A-72D6-4298-BC92-AF56DB37EF67}"/>
              </a:ext>
            </a:extLst>
          </p:cNvPr>
          <p:cNvSpPr/>
          <p:nvPr/>
        </p:nvSpPr>
        <p:spPr>
          <a:xfrm>
            <a:off x="326753" y="4949871"/>
            <a:ext cx="7654876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To hold an annual or biennial</a:t>
            </a:r>
            <a:r>
              <a:rPr lang="en-US" sz="320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 </a:t>
            </a:r>
            <a:r>
              <a:rPr lang="en-US" sz="3200" b="0" cap="none" spc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delegate conference</a:t>
            </a:r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08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0B40A-3371-4C89-9FEC-EAC34EFA9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573" y="0"/>
            <a:ext cx="8591930" cy="959667"/>
          </a:xfrm>
        </p:spPr>
        <p:txBody>
          <a:bodyPr/>
          <a:lstStyle/>
          <a:p>
            <a:r>
              <a:rPr lang="en-GB" dirty="0"/>
              <a:t>The roles from the Rep’s handbook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255E3B8-7437-421B-9916-58D091E1D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72173"/>
              </p:ext>
            </p:extLst>
          </p:nvPr>
        </p:nvGraphicFramePr>
        <p:xfrm>
          <a:off x="298573" y="1509040"/>
          <a:ext cx="11036366" cy="51329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3450">
                  <a:extLst>
                    <a:ext uri="{9D8B030D-6E8A-4147-A177-3AD203B41FA5}">
                      <a16:colId xmlns:a16="http://schemas.microsoft.com/office/drawing/2014/main" val="832817515"/>
                    </a:ext>
                  </a:extLst>
                </a:gridCol>
                <a:gridCol w="5692916">
                  <a:extLst>
                    <a:ext uri="{9D8B030D-6E8A-4147-A177-3AD203B41FA5}">
                      <a16:colId xmlns:a16="http://schemas.microsoft.com/office/drawing/2014/main" val="3483954404"/>
                    </a:ext>
                  </a:extLst>
                </a:gridCol>
              </a:tblGrid>
              <a:tr h="454101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Specialist reps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756669"/>
                  </a:ext>
                </a:extLst>
              </a:tr>
              <a:tr h="48787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President/chair/convenor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Health and safety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551318"/>
                  </a:ext>
                </a:extLst>
              </a:tr>
              <a:tr h="48787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Vice President/chair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Union Learning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198305"/>
                  </a:ext>
                </a:extLst>
              </a:tr>
              <a:tr h="48787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Equality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96933"/>
                  </a:ext>
                </a:extLst>
              </a:tr>
              <a:tr h="889653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Membership and recruitment secretary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Pension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0849910"/>
                  </a:ext>
                </a:extLst>
              </a:tr>
              <a:tr h="48787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Branch organiser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Environmental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2636890"/>
                  </a:ext>
                </a:extLst>
              </a:tr>
              <a:tr h="48787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Treasurer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Casehandler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7569265"/>
                  </a:ext>
                </a:extLst>
              </a:tr>
              <a:tr h="487874"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6247971"/>
                  </a:ext>
                </a:extLst>
              </a:tr>
              <a:tr h="560940">
                <a:tc>
                  <a:txBody>
                    <a:bodyPr/>
                    <a:lstStyle/>
                    <a:p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Young workers’ rep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7143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941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D5960-8C3F-4F2E-A762-3FA51C7FE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526" y="553145"/>
            <a:ext cx="8103747" cy="2064283"/>
          </a:xfrm>
        </p:spPr>
        <p:txBody>
          <a:bodyPr>
            <a:normAutofit/>
          </a:bodyPr>
          <a:lstStyle/>
          <a:p>
            <a:r>
              <a:rPr lang="en-GB" dirty="0"/>
              <a:t>Activity B: What are the roles within a branch?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29DCF4-562B-4D0A-8DE9-EFA51F1C2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26" y="3559187"/>
            <a:ext cx="6365415" cy="1615137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/>
                <a:cs typeface="Arial"/>
              </a:rPr>
              <a:t>Lets discuss the roles within your branch and can the branch fill all these roles?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A9679D-DC39-47A7-A9F0-C557659EDB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43"/>
          <a:stretch/>
        </p:blipFill>
        <p:spPr>
          <a:xfrm>
            <a:off x="7554421" y="2667792"/>
            <a:ext cx="3442713" cy="2399337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099426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FE18A-B072-4EB4-AC87-2DEE506AE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582" y="1367674"/>
            <a:ext cx="7244327" cy="1372807"/>
          </a:xfrm>
        </p:spPr>
        <p:txBody>
          <a:bodyPr>
            <a:normAutofit/>
          </a:bodyPr>
          <a:lstStyle/>
          <a:p>
            <a:r>
              <a:rPr lang="en-GB" dirty="0"/>
              <a:t>Activity C: Which roles have legal standing?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C6D24-7592-45D4-99D4-9E169FD2F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5386" y="3426240"/>
            <a:ext cx="8278614" cy="24798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Discuss as a big group the following: </a:t>
            </a:r>
          </a:p>
          <a:p>
            <a:pPr marL="0" indent="0">
              <a:buNone/>
            </a:pPr>
            <a:r>
              <a:rPr lang="en-GB" dirty="0"/>
              <a:t>What roles have legislation that requires an employer to recognise and give paid time off for?</a:t>
            </a:r>
          </a:p>
          <a:p>
            <a:pPr marL="0" indent="0">
              <a:buNone/>
            </a:pPr>
            <a:r>
              <a:rPr lang="en-GB" dirty="0"/>
              <a:t>Does your recognition agreement have any variations to the legal minimums?</a:t>
            </a:r>
          </a:p>
          <a:p>
            <a:pPr marL="0" indent="0">
              <a:buNone/>
            </a:pPr>
            <a:r>
              <a:rPr lang="en-GB" dirty="0"/>
              <a:t>What are the minimum roles that need to be filled in a branch?</a:t>
            </a:r>
          </a:p>
        </p:txBody>
      </p:sp>
    </p:spTree>
    <p:extLst>
      <p:ext uri="{BB962C8B-B14F-4D97-AF65-F5344CB8AC3E}">
        <p14:creationId xmlns:p14="http://schemas.microsoft.com/office/powerpoint/2010/main" val="977611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7183-EE92-4106-827F-33EA5A54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448" y="303721"/>
            <a:ext cx="7611327" cy="1653210"/>
          </a:xfrm>
        </p:spPr>
        <p:txBody>
          <a:bodyPr/>
          <a:lstStyle/>
          <a:p>
            <a:r>
              <a:rPr lang="en-GB" dirty="0"/>
              <a:t>Activity D: Who needs to be on a branch committee?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EE2CF-B581-4BDF-82B1-62476D84A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448" y="2250868"/>
            <a:ext cx="7760988" cy="4111832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In a big group discuss who you would have on your branch committee?</a:t>
            </a:r>
          </a:p>
          <a:p>
            <a:pPr marL="0" indent="0">
              <a:buNone/>
            </a:pPr>
            <a:r>
              <a:rPr lang="en-GB" dirty="0"/>
              <a:t>Think about the following:</a:t>
            </a:r>
          </a:p>
          <a:p>
            <a:r>
              <a:rPr lang="en-GB" dirty="0"/>
              <a:t>Consultation</a:t>
            </a:r>
          </a:p>
          <a:p>
            <a:r>
              <a:rPr lang="en-GB" dirty="0"/>
              <a:t>Reporting</a:t>
            </a:r>
          </a:p>
          <a:p>
            <a:r>
              <a:rPr lang="en-GB" dirty="0"/>
              <a:t>Recruitment</a:t>
            </a:r>
          </a:p>
          <a:p>
            <a:r>
              <a:rPr lang="en-GB" dirty="0"/>
              <a:t>Campaigning</a:t>
            </a:r>
          </a:p>
        </p:txBody>
      </p:sp>
    </p:spTree>
    <p:extLst>
      <p:ext uri="{BB962C8B-B14F-4D97-AF65-F5344CB8AC3E}">
        <p14:creationId xmlns:p14="http://schemas.microsoft.com/office/powerpoint/2010/main" val="2786126628"/>
      </p:ext>
    </p:extLst>
  </p:cSld>
  <p:clrMapOvr>
    <a:masterClrMapping/>
  </p:clrMapOvr>
</p:sld>
</file>

<file path=ppt/theme/theme1.xml><?xml version="1.0" encoding="utf-8"?>
<a:theme xmlns:a="http://schemas.openxmlformats.org/drawingml/2006/main" name="Prospect-Bectu-theme">
  <a:themeElements>
    <a:clrScheme name="Prospect-Bectu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D20071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spect-Bectu-theme" id="{2EFA9355-B15C-5640-A932-24E9B7F024C7}" vid="{93BF297F-3784-2A40-9215-0E44D9E681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D7AC766A08B146B6390D5D437781FB" ma:contentTypeVersion="14" ma:contentTypeDescription="Create a new document." ma:contentTypeScope="" ma:versionID="429a7a54ce5e57d4daee116aa59826eb">
  <xsd:schema xmlns:xsd="http://www.w3.org/2001/XMLSchema" xmlns:xs="http://www.w3.org/2001/XMLSchema" xmlns:p="http://schemas.microsoft.com/office/2006/metadata/properties" xmlns:ns2="0ecf5486-e989-4379-bfee-e9488933998c" xmlns:ns3="95c4e850-32b5-4d18-96f2-9b7a5c16f8c4" targetNamespace="http://schemas.microsoft.com/office/2006/metadata/properties" ma:root="true" ma:fieldsID="7d09396a319e3cc611ff9a92311abacf" ns2:_="" ns3:_="">
    <xsd:import namespace="0ecf5486-e989-4379-bfee-e9488933998c"/>
    <xsd:import namespace="95c4e850-32b5-4d18-96f2-9b7a5c16f8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cf5486-e989-4379-bfee-e948893399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4e850-32b5-4d18-96f2-9b7a5c16f8c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5c4e850-32b5-4d18-96f2-9b7a5c16f8c4">
      <UserInfo>
        <DisplayName>Kay Huntbach</DisplayName>
        <AccountId>81</AccountId>
        <AccountType/>
      </UserInfo>
      <UserInfo>
        <DisplayName>Arron Baker</DisplayName>
        <AccountId>92</AccountId>
        <AccountType/>
      </UserInfo>
      <UserInfo>
        <DisplayName>Robert Lauder</DisplayName>
        <AccountId>26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3E08112-9A7A-415D-ABBE-55A82DAE3E3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cf5486-e989-4379-bfee-e9488933998c"/>
    <ds:schemaRef ds:uri="95c4e850-32b5-4d18-96f2-9b7a5c16f8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B807A2-F03C-44FB-9E7C-6233E0A4047D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95c4e850-32b5-4d18-96f2-9b7a5c16f8c4"/>
    <ds:schemaRef ds:uri="http://purl.org/dc/terms/"/>
    <ds:schemaRef ds:uri="0ecf5486-e989-4379-bfee-e9488933998c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06F68CA-0681-4278-A8C9-222A066369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4891</TotalTime>
  <Words>643</Words>
  <Application>Microsoft Office PowerPoint</Application>
  <PresentationFormat>Widescreen</PresentationFormat>
  <Paragraphs>84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 3</vt:lpstr>
      <vt:lpstr>Prospect-Bectu-theme</vt:lpstr>
      <vt:lpstr>PowerPoint Presentation</vt:lpstr>
      <vt:lpstr>Learning outcomes</vt:lpstr>
      <vt:lpstr>    Activity A: What are the duties of a branch?</vt:lpstr>
      <vt:lpstr>The duties are laid down the Prospect rule book</vt:lpstr>
      <vt:lpstr>The duties are laid down the Prospect rule book continued</vt:lpstr>
      <vt:lpstr>The roles from the Rep’s handbook</vt:lpstr>
      <vt:lpstr>Activity B: What are the roles within a branch?</vt:lpstr>
      <vt:lpstr>Activity C: Which roles have legal standing?</vt:lpstr>
      <vt:lpstr>Activity D: Who needs to be on a branch committee?</vt:lpstr>
      <vt:lpstr>Who would make a good rep?</vt:lpstr>
      <vt:lpstr>Useful links</vt:lpstr>
      <vt:lpstr>Any 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Roberts</dc:creator>
  <cp:lastModifiedBy>Kathryn Sharratt</cp:lastModifiedBy>
  <cp:revision>109</cp:revision>
  <dcterms:created xsi:type="dcterms:W3CDTF">2021-10-15T09:25:42Z</dcterms:created>
  <dcterms:modified xsi:type="dcterms:W3CDTF">2025-01-10T16:40:55Z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0x010100D8D7AC766A08B146B6390D5D437781FB</vt:lpwstr>
  </property>
</Properties>
</file>