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20"/>
  </p:notesMasterIdLst>
  <p:handoutMasterIdLst>
    <p:handoutMasterId r:id="rId21"/>
  </p:handoutMasterIdLst>
  <p:sldIdLst>
    <p:sldId id="581" r:id="rId5"/>
    <p:sldId id="584" r:id="rId6"/>
    <p:sldId id="510" r:id="rId7"/>
    <p:sldId id="585" r:id="rId8"/>
    <p:sldId id="519" r:id="rId9"/>
    <p:sldId id="537" r:id="rId10"/>
    <p:sldId id="573" r:id="rId11"/>
    <p:sldId id="574" r:id="rId12"/>
    <p:sldId id="575" r:id="rId13"/>
    <p:sldId id="512" r:id="rId14"/>
    <p:sldId id="576" r:id="rId15"/>
    <p:sldId id="587" r:id="rId16"/>
    <p:sldId id="582" r:id="rId17"/>
    <p:sldId id="583" r:id="rId18"/>
    <p:sldId id="580" r:id="rId19"/>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autoAdjust="0"/>
    <p:restoredTop sz="67963" autoAdjust="0"/>
  </p:normalViewPr>
  <p:slideViewPr>
    <p:cSldViewPr snapToGrid="0" snapToObjects="1">
      <p:cViewPr varScale="1">
        <p:scale>
          <a:sx n="84" d="100"/>
          <a:sy n="84" d="100"/>
        </p:scale>
        <p:origin x="1740" y="90"/>
      </p:cViewPr>
      <p:guideLst>
        <p:guide orient="horz" pos="2160"/>
        <p:guide pos="3840"/>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snapToObjects="1">
      <p:cViewPr varScale="1">
        <p:scale>
          <a:sx n="82" d="100"/>
          <a:sy n="82" d="100"/>
        </p:scale>
        <p:origin x="2708"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10/30/2024</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10/30/2024</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Outcomes to be achieved:</a:t>
            </a:r>
          </a:p>
          <a:p>
            <a:endParaRPr lang="en-US" b="0" dirty="0">
              <a:latin typeface="Arial" charset="0"/>
              <a:ea typeface="Arial" charset="0"/>
              <a:cs typeface="Arial" charset="0"/>
            </a:endParaRPr>
          </a:p>
          <a:p>
            <a:r>
              <a:rPr lang="en-US" b="0" dirty="0">
                <a:latin typeface="Arial" charset="0"/>
                <a:ea typeface="Arial" charset="0"/>
                <a:cs typeface="Arial" charset="0"/>
              </a:rPr>
              <a:t>Ensure they have the Reps 1 workbook</a:t>
            </a:r>
          </a:p>
          <a:p>
            <a:endParaRPr lang="en-US" b="0" dirty="0">
              <a:latin typeface="Arial" charset="0"/>
              <a:ea typeface="Arial" charset="0"/>
              <a:cs typeface="Arial" charset="0"/>
            </a:endParaRPr>
          </a:p>
          <a:p>
            <a:r>
              <a:rPr lang="en-US" b="0" dirty="0">
                <a:latin typeface="Arial" charset="0"/>
                <a:ea typeface="Arial" charset="0"/>
                <a:cs typeface="Arial" charset="0"/>
              </a:rPr>
              <a:t>https://prospect.org.uk/get-involved-in-the-union/course-resources-prospect-activists/</a:t>
            </a:r>
          </a:p>
          <a:p>
            <a:endParaRPr lang="en-US" b="0" dirty="0">
              <a:latin typeface="Arial" charset="0"/>
              <a:ea typeface="Arial" charset="0"/>
              <a:cs typeface="Arial" charset="0"/>
            </a:endParaRPr>
          </a:p>
          <a:p>
            <a:endParaRPr lang="en-US" b="0" dirty="0">
              <a:latin typeface="Arial" charset="0"/>
              <a:ea typeface="Arial" charset="0"/>
              <a:cs typeface="Arial" charset="0"/>
            </a:endParaRPr>
          </a:p>
          <a:p>
            <a:r>
              <a:rPr lang="en-US" dirty="0"/>
              <a:t>This session is designed to:</a:t>
            </a:r>
          </a:p>
          <a:p>
            <a:pPr marL="171450" indent="-171450">
              <a:buFont typeface="Arial" panose="020B0604020202020204" pitchFamily="34" charset="0"/>
              <a:buChar char="•"/>
            </a:pPr>
            <a:r>
              <a:rPr lang="en-US" dirty="0"/>
              <a:t>Teach them what the recognition procedure is</a:t>
            </a:r>
          </a:p>
          <a:p>
            <a:pPr marL="171450" indent="-171450">
              <a:buFont typeface="Arial" panose="020B0604020202020204" pitchFamily="34" charset="0"/>
              <a:buChar char="•"/>
            </a:pPr>
            <a:r>
              <a:rPr lang="en-US" dirty="0"/>
              <a:t>Teach them a reps rights</a:t>
            </a:r>
          </a:p>
          <a:p>
            <a:pPr marL="171450" indent="-171450">
              <a:buFont typeface="Arial" panose="020B0604020202020204" pitchFamily="34" charset="0"/>
              <a:buChar char="•"/>
            </a:pPr>
            <a:r>
              <a:rPr lang="en-US" dirty="0"/>
              <a:t>Encourage them on to the next training courses</a:t>
            </a:r>
          </a:p>
          <a:p>
            <a:pPr marL="0" indent="0">
              <a:buFont typeface="Arial"/>
              <a:buNone/>
            </a:pPr>
            <a:endParaRPr lang="en-US" dirty="0"/>
          </a:p>
          <a:p>
            <a:pPr marL="0" indent="0">
              <a:buFont typeface="Arial"/>
              <a:buNone/>
            </a:pPr>
            <a:r>
              <a:rPr lang="en-US" dirty="0"/>
              <a:t>Explain that these 3 sessions will also act as the Reps 1 course to enable them to continue their reps journey once we have gained recognition.</a:t>
            </a:r>
          </a:p>
          <a:p>
            <a:pPr marL="171450" indent="-171450">
              <a:buFont typeface="Arial"/>
              <a:buChar char="•"/>
            </a:pPr>
            <a:endParaRPr lang="en-US" dirty="0"/>
          </a:p>
          <a:p>
            <a:r>
              <a:rPr lang="en-GB" dirty="0"/>
              <a:t>Hopefully they know each other but you can do icebreaker if needed. Introduce yourself.</a:t>
            </a:r>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332582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endParaRPr lang="en-US" b="1" dirty="0">
              <a:latin typeface="Arial" charset="0"/>
              <a:ea typeface="Arial" charset="0"/>
              <a:cs typeface="Arial" charset="0"/>
            </a:endParaRPr>
          </a:p>
          <a:p>
            <a:r>
              <a:rPr lang="en-US" b="1" dirty="0">
                <a:latin typeface="Arial" charset="0"/>
                <a:ea typeface="Arial" charset="0"/>
                <a:cs typeface="Arial" charset="0"/>
              </a:rPr>
              <a:t>Outcome to be achieved:</a:t>
            </a:r>
          </a:p>
          <a:p>
            <a:endParaRPr lang="en-GB" dirty="0"/>
          </a:p>
          <a:p>
            <a:r>
              <a:rPr lang="en-GB" dirty="0"/>
              <a:t>Using the information on the previous slides, look at the word doc with the headings and decide as a group which examples would fit under which headings. Examples on page 28 of workbook.</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9414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GB" dirty="0">
                <a:latin typeface="Arial" charset="0"/>
                <a:ea typeface="Arial" charset="0"/>
                <a:cs typeface="Arial" charset="0"/>
              </a:rPr>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dirty="0">
              <a:latin typeface="Arial" charset="0"/>
              <a:ea typeface="Arial" charset="0"/>
              <a:cs typeface="Arial" charset="0"/>
            </a:endParaRPr>
          </a:p>
          <a:p>
            <a:r>
              <a:rPr lang="en-GB" dirty="0">
                <a:latin typeface="Arial" charset="0"/>
                <a:ea typeface="Arial" charset="0"/>
                <a:cs typeface="Arial" charset="0"/>
              </a:rPr>
              <a:t>Remind reps they are not trained to deal with personal cases but can advise and signpost queries. </a:t>
            </a:r>
          </a:p>
          <a:p>
            <a:endParaRPr lang="en-US" b="1" dirty="0">
              <a:latin typeface="Arial" charset="0"/>
              <a:ea typeface="Arial" charset="0"/>
              <a:cs typeface="Arial" charset="0"/>
            </a:endParaRP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t>
            </a:r>
            <a:r>
              <a:rPr lang="en-US" b="1">
                <a:latin typeface="Arial" charset="0"/>
                <a:ea typeface="Arial" charset="0"/>
                <a:cs typeface="Arial" charset="0"/>
              </a:rPr>
              <a:t>achieved:</a:t>
            </a:r>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354827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you run the final poll</a:t>
            </a:r>
          </a:p>
        </p:txBody>
      </p:sp>
      <p:sp>
        <p:nvSpPr>
          <p:cNvPr id="4" name="Slide Number Placeholder 3"/>
          <p:cNvSpPr>
            <a:spLocks noGrp="1"/>
          </p:cNvSpPr>
          <p:nvPr>
            <p:ph type="sldNum" sz="quarter" idx="5"/>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2700505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teams where no polls are set up – use </a:t>
            </a:r>
            <a:r>
              <a:rPr lang="en-GB"/>
              <a:t>these links/QR codes </a:t>
            </a:r>
            <a:r>
              <a:rPr lang="en-GB" dirty="0"/>
              <a:t>for the evaluations &amp; EDI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B0746-24FF-0B4F-A25A-E2B460B25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065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155371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401936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0" dirty="0">
                <a:latin typeface="Arial" charset="0"/>
                <a:ea typeface="Arial" charset="0"/>
                <a:cs typeface="Arial" charset="0"/>
              </a:rPr>
              <a:t>Outcomes to be achieved:</a:t>
            </a:r>
          </a:p>
          <a:p>
            <a:endParaRPr lang="en-US" b="0" dirty="0">
              <a:latin typeface="Arial" charset="0"/>
              <a:ea typeface="Arial" charset="0"/>
              <a:cs typeface="Arial" charset="0"/>
            </a:endParaRPr>
          </a:p>
          <a:p>
            <a:r>
              <a:rPr lang="en-US" b="0" dirty="0">
                <a:latin typeface="Arial" charset="0"/>
                <a:ea typeface="Arial" charset="0"/>
                <a:cs typeface="Arial" charset="0"/>
              </a:rPr>
              <a:t>To add confidence to reps when embarking on the role, most new reps want to know what they and can’t do. This next section clarifies the legal rights of a rep and in accordance with the TULR©A ACT; based on the ACAS guidance for time off for representatives – also known as facility time the categories and how they are divided.</a:t>
            </a:r>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135767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the slide</a:t>
            </a:r>
          </a:p>
        </p:txBody>
      </p:sp>
      <p:sp>
        <p:nvSpPr>
          <p:cNvPr id="4" name="Slide Number Placeholder 3"/>
          <p:cNvSpPr>
            <a:spLocks noGrp="1"/>
          </p:cNvSpPr>
          <p:nvPr>
            <p:ph type="sldNum" sz="quarter" idx="5"/>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405107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Use whiteboard</a:t>
            </a:r>
          </a:p>
          <a:p>
            <a:endParaRPr lang="en-US" b="1" dirty="0">
              <a:latin typeface="Arial" charset="0"/>
              <a:ea typeface="Arial" charset="0"/>
              <a:cs typeface="Arial" charset="0"/>
            </a:endParaRPr>
          </a:p>
          <a:p>
            <a:r>
              <a:rPr lang="en-US" b="1" dirty="0">
                <a:latin typeface="Arial" charset="0"/>
                <a:ea typeface="Arial" charset="0"/>
                <a:cs typeface="Arial" charset="0"/>
              </a:rPr>
              <a:t>Outcomes to be achieved: improve understanding of what can be negotiated (15 minutes)</a:t>
            </a:r>
          </a:p>
          <a:p>
            <a:endParaRPr lang="en-US" b="1" dirty="0">
              <a:latin typeface="Arial" charset="0"/>
              <a:ea typeface="Arial" charset="0"/>
              <a:cs typeface="Arial" charset="0"/>
            </a:endParaRPr>
          </a:p>
          <a:p>
            <a:pPr marL="171450" indent="-171450">
              <a:buFont typeface="Arial" charset="0"/>
              <a:buChar char="•"/>
            </a:pPr>
            <a:r>
              <a:rPr lang="en-US" dirty="0"/>
              <a:t>Split class into small groups of 3 or 4  (10 mins max)</a:t>
            </a:r>
          </a:p>
          <a:p>
            <a:pPr marL="171450" indent="-171450">
              <a:buFont typeface="Arial" charset="0"/>
              <a:buChar char="•"/>
            </a:pPr>
            <a:r>
              <a:rPr lang="en-US" dirty="0"/>
              <a:t>Sum up with explaining that negotiate is finding a compromise that both sides are happy with. Campaigning is persuading others</a:t>
            </a:r>
            <a:r>
              <a:rPr lang="en-US" baseline="0" dirty="0"/>
              <a:t> that something needs to be done.</a:t>
            </a:r>
            <a:endParaRPr lang="en-US" dirty="0"/>
          </a:p>
          <a:p>
            <a:pPr marL="171450" indent="-171450">
              <a:buFont typeface="Arial" charset="0"/>
              <a:buChar char="•"/>
            </a:pPr>
            <a:r>
              <a:rPr lang="en-US" dirty="0"/>
              <a:t>We are looking for the groups to come up with </a:t>
            </a:r>
          </a:p>
          <a:p>
            <a:pPr marL="171450" indent="-171450">
              <a:buFont typeface="Arial" charset="0"/>
              <a:buChar char="•"/>
            </a:pPr>
            <a:r>
              <a:rPr lang="en-US" dirty="0"/>
              <a:t>Explain only trade issues not political issues such the global climate strike 2019</a:t>
            </a:r>
          </a:p>
          <a:p>
            <a:pPr marL="0" indent="0">
              <a:buFont typeface="Arial" charset="0"/>
              <a:buNone/>
            </a:pPr>
            <a:endParaRPr lang="en-US" dirty="0"/>
          </a:p>
          <a:p>
            <a:r>
              <a:rPr lang="en-US" b="1" dirty="0"/>
              <a:t>Can negotiate on:	</a:t>
            </a:r>
            <a:r>
              <a:rPr lang="en-US" dirty="0"/>
              <a:t>			</a:t>
            </a:r>
          </a:p>
          <a:p>
            <a:r>
              <a:rPr lang="en-US" dirty="0"/>
              <a:t>Pay and conditions				</a:t>
            </a:r>
          </a:p>
          <a:p>
            <a:r>
              <a:rPr lang="en-US" dirty="0"/>
              <a:t>Health &amp; safety				</a:t>
            </a:r>
          </a:p>
          <a:p>
            <a:r>
              <a:rPr lang="en-US" dirty="0"/>
              <a:t>Equality</a:t>
            </a:r>
          </a:p>
          <a:p>
            <a:r>
              <a:rPr lang="en-US" dirty="0"/>
              <a:t>Redundancy </a:t>
            </a:r>
          </a:p>
          <a:p>
            <a:r>
              <a:rPr lang="en-US" dirty="0"/>
              <a:t>Time</a:t>
            </a:r>
            <a:r>
              <a:rPr lang="en-US" baseline="0" dirty="0"/>
              <a:t> off </a:t>
            </a:r>
          </a:p>
          <a:p>
            <a:r>
              <a:rPr lang="en-US" baseline="0" dirty="0"/>
              <a:t>If you know examples from anyone branch, add them in.</a:t>
            </a:r>
            <a:endParaRPr lang="en-US"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US" b="0" baseline="0" dirty="0">
                <a:latin typeface="Arial" charset="0"/>
                <a:ea typeface="Arial" charset="0"/>
                <a:cs typeface="Arial" charset="0"/>
              </a:rPr>
              <a:t> it may be that if you H&amp;S reps you need to mention the brown book</a:t>
            </a:r>
          </a:p>
          <a:p>
            <a:r>
              <a:rPr lang="en-US" dirty="0"/>
              <a:t>The link is in your book to download the code of practice 3</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rights of a rep are split broadly to into two categories; duties and activities.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p>
          <a:p>
            <a:r>
              <a:rPr lang="en-GB" b="1" dirty="0">
                <a:latin typeface="Arial" charset="0"/>
                <a:ea typeface="Arial" charset="0"/>
                <a:cs typeface="Arial" charset="0"/>
              </a:rPr>
              <a:t>The rights of a rep are split broadly to into two categories; duties and activities.</a:t>
            </a:r>
          </a:p>
          <a:p>
            <a:endParaRPr lang="en-US" b="1" dirty="0">
              <a:latin typeface="Arial" charset="0"/>
              <a:ea typeface="Arial" charset="0"/>
              <a:cs typeface="Arial" charset="0"/>
            </a:endParaRPr>
          </a:p>
          <a:p>
            <a:r>
              <a:rPr lang="en-GB" dirty="0"/>
              <a:t>What is a duty? As listed on slide……. Anything that benefits the employer/ reps need to inform/consult or negotiate on</a:t>
            </a:r>
          </a:p>
          <a:p>
            <a:r>
              <a:rPr lang="en-GB" dirty="0"/>
              <a:t>Reasonable paid time off by employer in recognised workplace.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08814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endParaRPr lang="en-US" b="1" baseline="0" dirty="0">
              <a:latin typeface="Arial" charset="0"/>
              <a:ea typeface="Arial" charset="0"/>
              <a:cs typeface="Arial" charset="0"/>
            </a:endParaRPr>
          </a:p>
          <a:p>
            <a:r>
              <a:rPr lang="en-GB" sz="1200" kern="1200" dirty="0">
                <a:solidFill>
                  <a:schemeClr val="tx1"/>
                </a:solidFill>
                <a:effectLst/>
                <a:latin typeface="+mn-lt"/>
                <a:ea typeface="+mn-ea"/>
                <a:cs typeface="+mn-cs"/>
              </a:rPr>
              <a:t>Reps are entitled to reasonable time off to carry out certain trade union duties. The law recognises that unions need the participation of their members and so activities are to allow reps time for this. E.G recruitment. This time although entitled is more often unpaid. </a:t>
            </a:r>
          </a:p>
          <a:p>
            <a:endParaRPr lang="en-GB" dirty="0"/>
          </a:p>
          <a:p>
            <a:r>
              <a:rPr lang="en-GB" sz="1200" kern="1200" dirty="0">
                <a:solidFill>
                  <a:schemeClr val="tx1"/>
                </a:solidFill>
                <a:effectLst/>
                <a:latin typeface="+mn-lt"/>
                <a:ea typeface="+mn-ea"/>
                <a:cs typeface="+mn-cs"/>
              </a:rPr>
              <a:t>It is important that reps understand that the ACAS guidance is the minimum  expected but reps need to check their own agreement as the facility time may be better.</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2271347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r>
              <a:rPr lang="en-GB" dirty="0"/>
              <a:t>A rep should always try to build good relationship with their manager to show they are professional in their role, this includes keeping the employer informed if they need facility time.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20319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0349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483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69719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94095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B3019397-2FC1-8F46-AC74-AF252D9DC581}"/>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688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prospect.org.uk/training-for-rep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orms.office.com/e/5FCnzqRaMj"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forms.office.com/e/ZQmRFJYa6i?origin=lprLin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C5C31-46F9-9CF4-A2B8-CF0530E4A51E}"/>
              </a:ext>
            </a:extLst>
          </p:cNvPr>
          <p:cNvSpPr>
            <a:spLocks noGrp="1"/>
          </p:cNvSpPr>
          <p:nvPr>
            <p:ph type="ctrTitle"/>
          </p:nvPr>
        </p:nvSpPr>
        <p:spPr>
          <a:xfrm>
            <a:off x="1484315" y="1336431"/>
            <a:ext cx="8748255" cy="2097157"/>
          </a:xfrm>
        </p:spPr>
        <p:txBody>
          <a:bodyPr/>
          <a:lstStyle/>
          <a:p>
            <a:r>
              <a:rPr lang="en-GB" dirty="0"/>
              <a:t>Greenfield Site Training</a:t>
            </a:r>
            <a:br>
              <a:rPr lang="en-GB" dirty="0"/>
            </a:br>
            <a:r>
              <a:rPr lang="en-GB" sz="2800" dirty="0"/>
              <a:t>Session 3</a:t>
            </a:r>
            <a:endParaRPr lang="en-GB" dirty="0"/>
          </a:p>
        </p:txBody>
      </p:sp>
      <p:sp>
        <p:nvSpPr>
          <p:cNvPr id="5" name="Subtitle 4">
            <a:extLst>
              <a:ext uri="{FF2B5EF4-FFF2-40B4-BE49-F238E27FC236}">
                <a16:creationId xmlns:a16="http://schemas.microsoft.com/office/drawing/2014/main" id="{52F3AE98-121A-6127-A506-84D0C9B5E2FA}"/>
              </a:ext>
            </a:extLst>
          </p:cNvPr>
          <p:cNvSpPr>
            <a:spLocks noGrp="1"/>
          </p:cNvSpPr>
          <p:nvPr>
            <p:ph type="subTitle" idx="1"/>
          </p:nvPr>
        </p:nvSpPr>
        <p:spPr/>
        <p:txBody>
          <a:bodyPr>
            <a:normAutofit/>
          </a:bodyPr>
          <a:lstStyle/>
          <a:p>
            <a:r>
              <a:rPr lang="en-GB" sz="1400" dirty="0"/>
              <a:t>Jan.24</a:t>
            </a:r>
          </a:p>
        </p:txBody>
      </p:sp>
    </p:spTree>
    <p:extLst>
      <p:ext uri="{BB962C8B-B14F-4D97-AF65-F5344CB8AC3E}">
        <p14:creationId xmlns:p14="http://schemas.microsoft.com/office/powerpoint/2010/main" val="414835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a:t>
            </a:r>
            <a:br>
              <a:rPr lang="en-US" sz="4000" dirty="0">
                <a:latin typeface="Arial"/>
                <a:cs typeface="Arial"/>
              </a:rPr>
            </a:br>
            <a:r>
              <a:rPr lang="en-US" sz="4000" dirty="0">
                <a:latin typeface="Arial"/>
                <a:cs typeface="Arial"/>
              </a:rPr>
              <a:t>What are your rights?</a:t>
            </a:r>
          </a:p>
        </p:txBody>
      </p:sp>
      <p:sp>
        <p:nvSpPr>
          <p:cNvPr id="5" name="TextBox 4"/>
          <p:cNvSpPr txBox="1"/>
          <p:nvPr/>
        </p:nvSpPr>
        <p:spPr>
          <a:xfrm>
            <a:off x="1505415" y="2427386"/>
            <a:ext cx="5130489" cy="2446824"/>
          </a:xfrm>
          <a:prstGeom prst="rect">
            <a:avLst/>
          </a:prstGeom>
          <a:noFill/>
        </p:spPr>
        <p:txBody>
          <a:bodyPr wrap="square" lIns="0" tIns="0" rIns="0" bIns="0" rtlCol="0">
            <a:spAutoFit/>
          </a:bodyPr>
          <a:lstStyle/>
          <a:p>
            <a:pPr>
              <a:spcBef>
                <a:spcPts val="900"/>
              </a:spcBef>
            </a:pPr>
            <a:r>
              <a:rPr lang="en-US" sz="2400" dirty="0">
                <a:latin typeface="Arial"/>
                <a:cs typeface="Arial"/>
              </a:rPr>
              <a:t>Working together in a big group, for the following examples, come up with what are the reps rights and what they can check to confirm this?</a:t>
            </a:r>
          </a:p>
          <a:p>
            <a:pPr>
              <a:spcBef>
                <a:spcPts val="900"/>
              </a:spcBef>
            </a:pPr>
            <a:r>
              <a:rPr lang="en-US" sz="2400" dirty="0">
                <a:latin typeface="Arial"/>
                <a:cs typeface="Arial"/>
              </a:rPr>
              <a:t>What other options are there?</a:t>
            </a: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04141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a:t>
            </a:r>
            <a:br>
              <a:rPr lang="en-US" sz="4000" dirty="0">
                <a:latin typeface="Arial"/>
                <a:cs typeface="Arial"/>
              </a:rPr>
            </a:br>
            <a:r>
              <a:rPr lang="en-US" sz="4000" dirty="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dirty="0">
                <a:latin typeface="Arial"/>
                <a:cs typeface="Arial"/>
              </a:rPr>
              <a:t>As a big group look at  the situations and decide what can be done.</a:t>
            </a:r>
          </a:p>
          <a:p>
            <a:pPr>
              <a:spcBef>
                <a:spcPts val="900"/>
              </a:spcBef>
            </a:pPr>
            <a:endParaRPr lang="en-US" sz="2400" dirty="0">
              <a:latin typeface="Arial"/>
              <a:cs typeface="Arial"/>
            </a:endParaRP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dirty="0">
                <a:latin typeface="Arial"/>
                <a:cs typeface="Arial"/>
              </a:rPr>
              <a:t>Next steps for you</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Arial"/>
              <a:cs typeface="Arial"/>
            </a:endParaRPr>
          </a:p>
        </p:txBody>
      </p:sp>
    </p:spTree>
    <p:extLst>
      <p:ext uri="{BB962C8B-B14F-4D97-AF65-F5344CB8AC3E}">
        <p14:creationId xmlns:p14="http://schemas.microsoft.com/office/powerpoint/2010/main" val="92225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7217-EA9D-4B35-8A54-4330702135CC}"/>
              </a:ext>
            </a:extLst>
          </p:cNvPr>
          <p:cNvSpPr>
            <a:spLocks noGrp="1"/>
          </p:cNvSpPr>
          <p:nvPr>
            <p:ph type="title"/>
          </p:nvPr>
        </p:nvSpPr>
        <p:spPr>
          <a:xfrm>
            <a:off x="1475523" y="604435"/>
            <a:ext cx="7760988" cy="604433"/>
          </a:xfrm>
        </p:spPr>
        <p:txBody>
          <a:bodyPr>
            <a:normAutofit fontScale="90000"/>
          </a:bodyPr>
          <a:lstStyle/>
          <a:p>
            <a:r>
              <a:rPr lang="en-GB" dirty="0"/>
              <a:t>What next?</a:t>
            </a:r>
          </a:p>
        </p:txBody>
      </p:sp>
      <p:sp>
        <p:nvSpPr>
          <p:cNvPr id="3" name="Content Placeholder 2">
            <a:extLst>
              <a:ext uri="{FF2B5EF4-FFF2-40B4-BE49-F238E27FC236}">
                <a16:creationId xmlns:a16="http://schemas.microsoft.com/office/drawing/2014/main" id="{73ED110A-B042-48D9-BBD8-94223E7D3B64}"/>
              </a:ext>
            </a:extLst>
          </p:cNvPr>
          <p:cNvSpPr>
            <a:spLocks noGrp="1"/>
          </p:cNvSpPr>
          <p:nvPr>
            <p:ph idx="1"/>
          </p:nvPr>
        </p:nvSpPr>
        <p:spPr>
          <a:xfrm>
            <a:off x="61546" y="1433146"/>
            <a:ext cx="11562183" cy="4192739"/>
          </a:xfrm>
        </p:spPr>
        <p:txBody>
          <a:bodyPr>
            <a:normAutofit fontScale="85000" lnSpcReduction="10000"/>
          </a:bodyPr>
          <a:lstStyle/>
          <a:p>
            <a:endParaRPr lang="en-GB" dirty="0"/>
          </a:p>
          <a:p>
            <a:r>
              <a:rPr lang="en-GB" dirty="0"/>
              <a:t>Reps part 2 (Case Handler)runs over 3 mornings Tuesday – Thursday in one week, running 3-4 times monthly.</a:t>
            </a:r>
          </a:p>
          <a:p>
            <a:r>
              <a:rPr lang="en-GB" dirty="0"/>
              <a:t>Negotiation Skills – runs over 3 mornings, Tuesday – Thursday, in one week, running 3-4 times a year online (as </a:t>
            </a:r>
            <a:r>
              <a:rPr lang="en-GB"/>
              <a:t>demand requires</a:t>
            </a:r>
            <a:endParaRPr lang="en-GB" dirty="0"/>
          </a:p>
          <a:p>
            <a:r>
              <a:rPr lang="en-GB" dirty="0"/>
              <a:t>Health and Safety (running once a month over 4 sessions)</a:t>
            </a:r>
          </a:p>
          <a:p>
            <a:r>
              <a:rPr lang="en-GB" dirty="0"/>
              <a:t>Public Speaking (running 3 session prior to conference)</a:t>
            </a:r>
          </a:p>
          <a:p>
            <a:endParaRPr lang="en-GB" dirty="0"/>
          </a:p>
          <a:p>
            <a:r>
              <a:rPr lang="en-GB" dirty="0"/>
              <a:t>Further details;</a:t>
            </a:r>
          </a:p>
          <a:p>
            <a:r>
              <a:rPr lang="en-GB" dirty="0">
                <a:hlinkClick r:id="rId3"/>
              </a:rPr>
              <a:t>https://prospect.org.uk/training-for-reps/</a:t>
            </a:r>
            <a:r>
              <a:rPr lang="en-GB" dirty="0"/>
              <a:t>   or contact your Prospect Organiser. </a:t>
            </a:r>
          </a:p>
          <a:p>
            <a:endParaRPr lang="en-GB" dirty="0"/>
          </a:p>
        </p:txBody>
      </p:sp>
    </p:spTree>
    <p:extLst>
      <p:ext uri="{BB962C8B-B14F-4D97-AF65-F5344CB8AC3E}">
        <p14:creationId xmlns:p14="http://schemas.microsoft.com/office/powerpoint/2010/main" val="300948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0164-9D24-B8A5-362B-67D2794D9576}"/>
              </a:ext>
            </a:extLst>
          </p:cNvPr>
          <p:cNvSpPr>
            <a:spLocks noGrp="1"/>
          </p:cNvSpPr>
          <p:nvPr>
            <p:ph type="title"/>
          </p:nvPr>
        </p:nvSpPr>
        <p:spPr>
          <a:xfrm>
            <a:off x="1475523" y="1690487"/>
            <a:ext cx="6661869" cy="1141406"/>
          </a:xfrm>
        </p:spPr>
        <p:txBody>
          <a:bodyPr>
            <a:normAutofit fontScale="90000"/>
          </a:bodyPr>
          <a:lstStyle/>
          <a:p>
            <a:r>
              <a:rPr lang="en-GB" dirty="0"/>
              <a:t>Evaluation &amp; EDI</a:t>
            </a:r>
            <a:br>
              <a:rPr lang="en-GB" dirty="0"/>
            </a:br>
            <a:endParaRPr lang="en-GB" dirty="0"/>
          </a:p>
        </p:txBody>
      </p:sp>
      <p:sp>
        <p:nvSpPr>
          <p:cNvPr id="3" name="Content Placeholder 2">
            <a:extLst>
              <a:ext uri="{FF2B5EF4-FFF2-40B4-BE49-F238E27FC236}">
                <a16:creationId xmlns:a16="http://schemas.microsoft.com/office/drawing/2014/main" id="{9C20E8AA-DD17-1F0F-6E12-61DE0342A484}"/>
              </a:ext>
            </a:extLst>
          </p:cNvPr>
          <p:cNvSpPr>
            <a:spLocks noGrp="1"/>
          </p:cNvSpPr>
          <p:nvPr>
            <p:ph idx="1"/>
          </p:nvPr>
        </p:nvSpPr>
        <p:spPr/>
        <p:txBody>
          <a:bodyPr/>
          <a:lstStyle/>
          <a:p>
            <a:r>
              <a:rPr lang="en-GB" dirty="0">
                <a:hlinkClick r:id="rId3"/>
              </a:rPr>
              <a:t>https://forms.office.com/e/5FCnzqRaMj</a:t>
            </a:r>
            <a:endParaRPr lang="en-GB" dirty="0"/>
          </a:p>
          <a:p>
            <a:endParaRPr lang="en-GB" dirty="0"/>
          </a:p>
          <a:p>
            <a:endParaRPr lang="en-GB" dirty="0"/>
          </a:p>
          <a:p>
            <a:r>
              <a:rPr lang="en-GB" dirty="0">
                <a:hlinkClick r:id="rId4"/>
              </a:rPr>
              <a:t>https://forms.office.com/e/ZQmRFJYa6i?origin=lprLink</a:t>
            </a:r>
            <a:endParaRPr lang="en-GB" dirty="0"/>
          </a:p>
          <a:p>
            <a:endParaRPr lang="en-GB" dirty="0"/>
          </a:p>
        </p:txBody>
      </p:sp>
      <p:pic>
        <p:nvPicPr>
          <p:cNvPr id="4" name="Picture 3">
            <a:extLst>
              <a:ext uri="{FF2B5EF4-FFF2-40B4-BE49-F238E27FC236}">
                <a16:creationId xmlns:a16="http://schemas.microsoft.com/office/drawing/2014/main" id="{BE50D4E2-A857-2D86-6645-9E52BB99DE53}"/>
              </a:ext>
            </a:extLst>
          </p:cNvPr>
          <p:cNvPicPr>
            <a:picLocks noChangeAspect="1"/>
          </p:cNvPicPr>
          <p:nvPr/>
        </p:nvPicPr>
        <p:blipFill>
          <a:blip r:embed="rId5"/>
          <a:stretch>
            <a:fillRect/>
          </a:stretch>
        </p:blipFill>
        <p:spPr>
          <a:xfrm>
            <a:off x="9309845" y="2119967"/>
            <a:ext cx="2063163" cy="2069713"/>
          </a:xfrm>
          <a:prstGeom prst="rect">
            <a:avLst/>
          </a:prstGeom>
        </p:spPr>
      </p:pic>
      <p:pic>
        <p:nvPicPr>
          <p:cNvPr id="7" name="Picture 6">
            <a:extLst>
              <a:ext uri="{FF2B5EF4-FFF2-40B4-BE49-F238E27FC236}">
                <a16:creationId xmlns:a16="http://schemas.microsoft.com/office/drawing/2014/main" id="{8C1E2C5F-7DAD-27C0-5DD2-F98FD7B0E8A6}"/>
              </a:ext>
            </a:extLst>
          </p:cNvPr>
          <p:cNvPicPr>
            <a:picLocks noChangeAspect="1"/>
          </p:cNvPicPr>
          <p:nvPr/>
        </p:nvPicPr>
        <p:blipFill>
          <a:blip r:embed="rId6"/>
          <a:stretch>
            <a:fillRect/>
          </a:stretch>
        </p:blipFill>
        <p:spPr>
          <a:xfrm flipH="1">
            <a:off x="9309846" y="4556631"/>
            <a:ext cx="2063163" cy="2063163"/>
          </a:xfrm>
          <a:prstGeom prst="rect">
            <a:avLst/>
          </a:prstGeom>
        </p:spPr>
      </p:pic>
    </p:spTree>
    <p:extLst>
      <p:ext uri="{BB962C8B-B14F-4D97-AF65-F5344CB8AC3E}">
        <p14:creationId xmlns:p14="http://schemas.microsoft.com/office/powerpoint/2010/main" val="3998300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dirty="0"/>
              <a:t>Questions?</a:t>
            </a:r>
          </a:p>
        </p:txBody>
      </p:sp>
    </p:spTree>
    <p:extLst>
      <p:ext uri="{BB962C8B-B14F-4D97-AF65-F5344CB8AC3E}">
        <p14:creationId xmlns:p14="http://schemas.microsoft.com/office/powerpoint/2010/main" val="395617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61E9F4-42B1-EDD9-3350-9620329AA65E}"/>
              </a:ext>
            </a:extLst>
          </p:cNvPr>
          <p:cNvSpPr>
            <a:spLocks noGrp="1"/>
          </p:cNvSpPr>
          <p:nvPr>
            <p:ph idx="1"/>
          </p:nvPr>
        </p:nvSpPr>
        <p:spPr>
          <a:xfrm>
            <a:off x="1475522" y="2050014"/>
            <a:ext cx="8278077" cy="3621915"/>
          </a:xfrm>
        </p:spPr>
        <p:txBody>
          <a:bodyPr>
            <a:normAutofit fontScale="92500" lnSpcReduction="10000"/>
          </a:bodyPr>
          <a:lstStyle/>
          <a:p>
            <a:r>
              <a:rPr lang="en-GB" dirty="0"/>
              <a:t>You should now be at, or close to, recognition in the workplace</a:t>
            </a:r>
          </a:p>
          <a:p>
            <a:endParaRPr lang="en-GB" dirty="0"/>
          </a:p>
          <a:p>
            <a:r>
              <a:rPr lang="en-GB" dirty="0"/>
              <a:t>You should now have the Reps 1 workbook which will help in this session</a:t>
            </a:r>
          </a:p>
          <a:p>
            <a:endParaRPr lang="en-GB" dirty="0"/>
          </a:p>
          <a:p>
            <a:r>
              <a:rPr lang="en-GB" dirty="0"/>
              <a:t>You will have completed the pre-session work and watched the video about how Prospect is structured</a:t>
            </a:r>
          </a:p>
        </p:txBody>
      </p:sp>
    </p:spTree>
    <p:extLst>
      <p:ext uri="{BB962C8B-B14F-4D97-AF65-F5344CB8AC3E}">
        <p14:creationId xmlns:p14="http://schemas.microsoft.com/office/powerpoint/2010/main" val="279795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835102"/>
            <a:ext cx="7939668" cy="1187795"/>
          </a:xfrm>
        </p:spPr>
        <p:txBody>
          <a:bodyPr/>
          <a:lstStyle/>
          <a:p>
            <a:r>
              <a:rPr lang="en-US" dirty="0">
                <a:latin typeface="Arial"/>
                <a:cs typeface="Arial"/>
              </a:rPr>
              <a:t>A rep’s rights in a </a:t>
            </a:r>
            <a:r>
              <a:rPr lang="en-US" dirty="0" err="1">
                <a:latin typeface="Arial"/>
                <a:cs typeface="Arial"/>
              </a:rPr>
              <a:t>recognised</a:t>
            </a:r>
            <a:r>
              <a:rPr lang="en-US" dirty="0">
                <a:latin typeface="Arial"/>
                <a:cs typeface="Arial"/>
              </a:rPr>
              <a:t> workplace</a:t>
            </a:r>
          </a:p>
        </p:txBody>
      </p:sp>
    </p:spTree>
    <p:extLst>
      <p:ext uri="{BB962C8B-B14F-4D97-AF65-F5344CB8AC3E}">
        <p14:creationId xmlns:p14="http://schemas.microsoft.com/office/powerpoint/2010/main" val="359705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2269-A261-5F98-1F04-5E885D255292}"/>
              </a:ext>
            </a:extLst>
          </p:cNvPr>
          <p:cNvSpPr>
            <a:spLocks noGrp="1"/>
          </p:cNvSpPr>
          <p:nvPr>
            <p:ph type="title"/>
          </p:nvPr>
        </p:nvSpPr>
        <p:spPr>
          <a:xfrm>
            <a:off x="1475523" y="67666"/>
            <a:ext cx="7760988" cy="1653210"/>
          </a:xfrm>
        </p:spPr>
        <p:txBody>
          <a:bodyPr/>
          <a:lstStyle/>
          <a:p>
            <a:r>
              <a:rPr lang="en-GB" dirty="0"/>
              <a:t>Difference between:</a:t>
            </a:r>
          </a:p>
        </p:txBody>
      </p:sp>
      <p:sp>
        <p:nvSpPr>
          <p:cNvPr id="3" name="Content Placeholder 2">
            <a:extLst>
              <a:ext uri="{FF2B5EF4-FFF2-40B4-BE49-F238E27FC236}">
                <a16:creationId xmlns:a16="http://schemas.microsoft.com/office/drawing/2014/main" id="{60CAB78E-3444-6EFC-9896-6A1B98EA7EBB}"/>
              </a:ext>
            </a:extLst>
          </p:cNvPr>
          <p:cNvSpPr>
            <a:spLocks noGrp="1"/>
          </p:cNvSpPr>
          <p:nvPr>
            <p:ph idx="1"/>
          </p:nvPr>
        </p:nvSpPr>
        <p:spPr>
          <a:xfrm>
            <a:off x="1475524" y="2252870"/>
            <a:ext cx="7760988" cy="3718159"/>
          </a:xfrm>
        </p:spPr>
        <p:txBody>
          <a:bodyPr>
            <a:normAutofit fontScale="77500" lnSpcReduction="20000"/>
          </a:bodyPr>
          <a:lstStyle/>
          <a:p>
            <a:r>
              <a:rPr lang="en-GB" b="1" dirty="0"/>
              <a:t>Negotiation</a:t>
            </a:r>
            <a:r>
              <a:rPr lang="en-GB" dirty="0"/>
              <a:t> - </a:t>
            </a:r>
            <a:r>
              <a:rPr lang="en-GB" b="0" i="0" dirty="0">
                <a:solidFill>
                  <a:srgbClr val="202124"/>
                </a:solidFill>
                <a:effectLst/>
                <a:latin typeface="arial" panose="020B0604020202020204" pitchFamily="34" charset="0"/>
              </a:rPr>
              <a:t>discussions aimed at reaching an agreement, even if it is imposed. May end in a ballot as negotiations will need member sign off– for example pay talks</a:t>
            </a:r>
            <a:endParaRPr lang="en-GB" dirty="0"/>
          </a:p>
          <a:p>
            <a:endParaRPr lang="en-GB" dirty="0"/>
          </a:p>
          <a:p>
            <a:r>
              <a:rPr lang="en-GB" b="1" dirty="0"/>
              <a:t>Consultation</a:t>
            </a:r>
            <a:r>
              <a:rPr lang="en-GB" dirty="0"/>
              <a:t> - exchanging information and opinions in order to reach a better understanding/make a decision. Agreement may not be reached. </a:t>
            </a:r>
          </a:p>
          <a:p>
            <a:endParaRPr lang="en-GB" dirty="0"/>
          </a:p>
          <a:p>
            <a:r>
              <a:rPr lang="en-GB" b="1" dirty="0"/>
              <a:t>Information</a:t>
            </a:r>
            <a:r>
              <a:rPr lang="en-GB" dirty="0"/>
              <a:t> – being told about what is happening, possibly without the ability to influence or change what is planned</a:t>
            </a:r>
          </a:p>
        </p:txBody>
      </p:sp>
    </p:spTree>
    <p:extLst>
      <p:ext uri="{BB962C8B-B14F-4D97-AF65-F5344CB8AC3E}">
        <p14:creationId xmlns:p14="http://schemas.microsoft.com/office/powerpoint/2010/main" val="339588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dirty="0">
                <a:latin typeface="Arial"/>
                <a:cs typeface="Arial"/>
              </a:rPr>
              <a:t>Activity: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dirty="0">
                <a:latin typeface="Arial"/>
                <a:cs typeface="Arial"/>
              </a:rPr>
              <a:t>In a big group make a list of what you would like a trade union to negotiate on, over and above the statutory recognition minimum. </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266136"/>
            <a:ext cx="6676221" cy="2212659"/>
          </a:xfrm>
        </p:spPr>
        <p:txBody>
          <a:bodyPr/>
          <a:lstStyle/>
          <a:p>
            <a:r>
              <a:rPr lang="en-US" sz="4000" dirty="0">
                <a:latin typeface="Arial"/>
                <a:cs typeface="Arial"/>
              </a:rPr>
              <a:t>Your legal rights and responsibilities</a:t>
            </a:r>
          </a:p>
        </p:txBody>
      </p:sp>
      <p:sp>
        <p:nvSpPr>
          <p:cNvPr id="6" name="Rectangle 5"/>
          <p:cNvSpPr/>
          <p:nvPr/>
        </p:nvSpPr>
        <p:spPr>
          <a:xfrm>
            <a:off x="1454227" y="2710149"/>
            <a:ext cx="7420142" cy="3437684"/>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Your legal rights come under the Trade Union and Labour Relations (Consolidation) Act 1992.</a:t>
            </a:r>
          </a:p>
          <a:p>
            <a:pPr>
              <a:spcBef>
                <a:spcPts val="1200"/>
              </a:spcBef>
            </a:pPr>
            <a:r>
              <a:rPr lang="en-GB" sz="2200" dirty="0">
                <a:latin typeface="Arial" panose="020B0604020202020204" pitchFamily="34" charset="0"/>
                <a:cs typeface="Arial" panose="020B0604020202020204" pitchFamily="34" charset="0"/>
              </a:rPr>
              <a:t>Under section 199 of the Trade Union and Labour Relations (Consolidation) Act 1992 the Advisory, Conciliation and Arbitration Service (</a:t>
            </a:r>
            <a:r>
              <a:rPr lang="en-GB" sz="2200" dirty="0" err="1">
                <a:latin typeface="Arial" panose="020B0604020202020204" pitchFamily="34" charset="0"/>
                <a:cs typeface="Arial" panose="020B0604020202020204" pitchFamily="34" charset="0"/>
              </a:rPr>
              <a:t>Acas</a:t>
            </a:r>
            <a:r>
              <a:rPr lang="en-GB" sz="2200" dirty="0">
                <a:latin typeface="Arial" panose="020B0604020202020204" pitchFamily="34" charset="0"/>
                <a:cs typeface="Arial" panose="020B0604020202020204" pitchFamily="34" charset="0"/>
              </a:rPr>
              <a:t>) has a duty to provide practical guidance on the time off to be permitted by an employer</a:t>
            </a:r>
          </a:p>
          <a:p>
            <a:pPr>
              <a:spcBef>
                <a:spcPts val="1200"/>
              </a:spcBef>
            </a:pPr>
            <a:r>
              <a:rPr lang="en-GB" sz="2200" dirty="0">
                <a:latin typeface="Arial" panose="020B0604020202020204" pitchFamily="34" charset="0"/>
                <a:cs typeface="Arial" panose="020B0604020202020204" pitchFamily="34" charset="0"/>
              </a:rPr>
              <a:t>ACAS Code of Practice 3</a:t>
            </a:r>
          </a:p>
          <a:p>
            <a:pPr>
              <a:spcBef>
                <a:spcPts val="1200"/>
              </a:spcBef>
            </a:pPr>
            <a:endParaRPr lang="en-GB" sz="2200" dirty="0"/>
          </a:p>
        </p:txBody>
      </p:sp>
    </p:spTree>
    <p:extLst>
      <p:ext uri="{BB962C8B-B14F-4D97-AF65-F5344CB8AC3E}">
        <p14:creationId xmlns:p14="http://schemas.microsoft.com/office/powerpoint/2010/main" val="124984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Duties</a:t>
            </a:r>
          </a:p>
        </p:txBody>
      </p:sp>
      <p:sp>
        <p:nvSpPr>
          <p:cNvPr id="6" name="Rectangle 5"/>
          <p:cNvSpPr/>
          <p:nvPr/>
        </p:nvSpPr>
        <p:spPr>
          <a:xfrm>
            <a:off x="1454227" y="2068065"/>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Employees who are union representatives of an independent trade union recognised by their employer are to be permitted reasonable paid time off during working hours to carry out certain trade union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a:t>
            </a:r>
          </a:p>
          <a:p>
            <a:pPr>
              <a:spcBef>
                <a:spcPts val="1200"/>
              </a:spcBef>
            </a:pPr>
            <a:r>
              <a:rPr lang="en-GB" sz="2200" dirty="0">
                <a:latin typeface="Arial" panose="020B0604020202020204" pitchFamily="34" charset="0"/>
                <a:cs typeface="Arial" panose="020B0604020202020204" pitchFamily="34" charset="0"/>
              </a:rPr>
              <a:t>Examples are: pay negotiations, consultation on restructuring, or representing an individual member in a grievance. These tasks also include time to prepare for these duties and to do other things "concerned with" them (</a:t>
            </a:r>
            <a:r>
              <a:rPr lang="en-GB" sz="2200" dirty="0" err="1">
                <a:latin typeface="Arial" panose="020B0604020202020204" pitchFamily="34" charset="0"/>
                <a:cs typeface="Arial" panose="020B0604020202020204" pitchFamily="34" charset="0"/>
              </a:rPr>
              <a:t>eg</a:t>
            </a:r>
            <a:r>
              <a:rPr lang="en-GB" sz="2200" dirty="0">
                <a:latin typeface="Arial" panose="020B0604020202020204" pitchFamily="34" charset="0"/>
                <a:cs typeface="Arial" panose="020B0604020202020204" pitchFamily="34" charset="0"/>
              </a:rPr>
              <a:t> briefing and consulting members before and after meetings with management, or branch committee meetings to discuss such issues).</a:t>
            </a:r>
          </a:p>
        </p:txBody>
      </p:sp>
    </p:spTree>
    <p:extLst>
      <p:ext uri="{BB962C8B-B14F-4D97-AF65-F5344CB8AC3E}">
        <p14:creationId xmlns:p14="http://schemas.microsoft.com/office/powerpoint/2010/main" val="1683073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Activities</a:t>
            </a:r>
          </a:p>
        </p:txBody>
      </p:sp>
      <p:sp>
        <p:nvSpPr>
          <p:cNvPr id="6" name="Rectangle 5"/>
          <p:cNvSpPr/>
          <p:nvPr/>
        </p:nvSpPr>
        <p:spPr>
          <a:xfrm>
            <a:off x="1454226" y="2126254"/>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Union reps are entitled to reasonable time off during working hours to carry out certain trade union </a:t>
            </a: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a:t>
            </a:r>
            <a:r>
              <a:rPr lang="en-GB" sz="2200">
                <a:latin typeface="Arial" panose="020B0604020202020204" pitchFamily="34" charset="0"/>
                <a:cs typeface="Arial" panose="020B0604020202020204" pitchFamily="34" charset="0"/>
              </a:rPr>
              <a:t>which are seen </a:t>
            </a:r>
            <a:r>
              <a:rPr lang="en-GB" sz="2200" dirty="0">
                <a:latin typeface="Arial" panose="020B0604020202020204" pitchFamily="34" charset="0"/>
                <a:cs typeface="Arial" panose="020B0604020202020204" pitchFamily="34" charset="0"/>
              </a:rPr>
              <a:t>as different from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 </a:t>
            </a:r>
          </a:p>
          <a:p>
            <a:pPr>
              <a:spcBef>
                <a:spcPts val="1200"/>
              </a:spcBef>
            </a:pPr>
            <a:r>
              <a:rPr lang="en-GB" sz="2200" dirty="0">
                <a:latin typeface="Arial" panose="020B0604020202020204" pitchFamily="34" charset="0"/>
                <a:cs typeface="Arial" panose="020B0604020202020204" pitchFamily="34" charset="0"/>
              </a:rPr>
              <a:t>In essence, the law recognises that unions need the participation of their members to operate effectively. </a:t>
            </a:r>
          </a:p>
          <a:p>
            <a:pPr>
              <a:spcBef>
                <a:spcPts val="1200"/>
              </a:spcBef>
            </a:pP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might include: attending meetings to discuss internal union business, organising union elections. </a:t>
            </a: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4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Responsibilities</a:t>
            </a:r>
          </a:p>
        </p:txBody>
      </p:sp>
      <p:sp>
        <p:nvSpPr>
          <p:cNvPr id="6" name="Rectangle 5"/>
          <p:cNvSpPr/>
          <p:nvPr/>
        </p:nvSpPr>
        <p:spPr>
          <a:xfrm>
            <a:off x="1454227" y="2126254"/>
            <a:ext cx="6830458"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A Union rep has to inform the employer when they wish paid time off to undertake trade union duties or activities.</a:t>
            </a:r>
          </a:p>
          <a:p>
            <a:pPr>
              <a:spcBef>
                <a:spcPts val="1200"/>
              </a:spcBef>
            </a:pPr>
            <a:r>
              <a:rPr lang="en-GB" sz="2200" dirty="0">
                <a:latin typeface="Arial" panose="020B0604020202020204" pitchFamily="34" charset="0"/>
                <a:cs typeface="Arial" panose="020B0604020202020204" pitchFamily="34" charset="0"/>
              </a:rPr>
              <a:t>The procedure would normally found in the facilities agreement or in the recognition agreement.</a:t>
            </a:r>
          </a:p>
          <a:p>
            <a:pPr>
              <a:spcBef>
                <a:spcPts val="1200"/>
              </a:spcBef>
            </a:pPr>
            <a:r>
              <a:rPr lang="en-GB" sz="2200" dirty="0">
                <a:latin typeface="Arial" panose="020B0604020202020204" pitchFamily="34" charset="0"/>
                <a:cs typeface="Arial" panose="020B0604020202020204" pitchFamily="34" charset="0"/>
              </a:rPr>
              <a:t>This should provide clear guidelines on how a rep applies for time off.</a:t>
            </a:r>
          </a:p>
          <a:p>
            <a:pPr>
              <a:spcBef>
                <a:spcPts val="1200"/>
              </a:spcBef>
            </a:pPr>
            <a:r>
              <a:rPr lang="en-GB" sz="2200" dirty="0">
                <a:latin typeface="Arial" panose="020B0604020202020204" pitchFamily="34" charset="0"/>
                <a:cs typeface="Arial" panose="020B0604020202020204" pitchFamily="34" charset="0"/>
              </a:rPr>
              <a:t>Time for training can be declined as there is no cover, but a reasonable request can’t keep being denied.</a:t>
            </a:r>
          </a:p>
        </p:txBody>
      </p:sp>
    </p:spTree>
    <p:extLst>
      <p:ext uri="{BB962C8B-B14F-4D97-AF65-F5344CB8AC3E}">
        <p14:creationId xmlns:p14="http://schemas.microsoft.com/office/powerpoint/2010/main" val="878973999"/>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825BA9A48A5F438F6A5E807C83B901" ma:contentTypeVersion="6" ma:contentTypeDescription="Create a new document." ma:contentTypeScope="" ma:versionID="7185b9c8b7d76f4f1cbd9d00c62e82a7">
  <xsd:schema xmlns:xsd="http://www.w3.org/2001/XMLSchema" xmlns:xs="http://www.w3.org/2001/XMLSchema" xmlns:p="http://schemas.microsoft.com/office/2006/metadata/properties" xmlns:ns2="c4f27829-64e0-4142-b56b-30d2cba7f0d1" xmlns:ns3="f66c7bca-43d4-4337-ba7e-a9a509942dd5" targetNamespace="http://schemas.microsoft.com/office/2006/metadata/properties" ma:root="true" ma:fieldsID="8119b33a3259a45c77e215f8740c8f06" ns2:_="" ns3:_="">
    <xsd:import namespace="c4f27829-64e0-4142-b56b-30d2cba7f0d1"/>
    <xsd:import namespace="f66c7bca-43d4-4337-ba7e-a9a509942d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27829-64e0-4142-b56b-30d2cba7f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6c7bca-43d4-4337-ba7e-a9a509942dd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988514-72EC-4E1B-995F-BE6162227C55}">
  <ds:schemaRefs>
    <ds:schemaRef ds:uri="http://schemas.microsoft.com/sharepoint/v3/contenttype/forms"/>
  </ds:schemaRefs>
</ds:datastoreItem>
</file>

<file path=customXml/itemProps2.xml><?xml version="1.0" encoding="utf-8"?>
<ds:datastoreItem xmlns:ds="http://schemas.openxmlformats.org/officeDocument/2006/customXml" ds:itemID="{06AB2944-E161-4ECC-B104-EE24E00C4CF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BE8F95C-F063-4742-8059-7B061C43D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f27829-64e0-4142-b56b-30d2cba7f0d1"/>
    <ds:schemaRef ds:uri="f66c7bca-43d4-4337-ba7e-a9a509942d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7508</TotalTime>
  <Words>1373</Words>
  <Application>Microsoft Office PowerPoint</Application>
  <PresentationFormat>Widescreen</PresentationFormat>
  <Paragraphs>134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vt:lpstr>
      <vt:lpstr>Calibri</vt:lpstr>
      <vt:lpstr>Wingdings 3</vt:lpstr>
      <vt:lpstr>Prospect-Bectu-theme</vt:lpstr>
      <vt:lpstr>Greenfield Site Training Session 3</vt:lpstr>
      <vt:lpstr>PowerPoint Presentation</vt:lpstr>
      <vt:lpstr>A rep’s rights in a recognised workplace</vt:lpstr>
      <vt:lpstr>Difference between:</vt:lpstr>
      <vt:lpstr>Activity: What can a union negotiate on?</vt:lpstr>
      <vt:lpstr>Your legal rights and responsibilities</vt:lpstr>
      <vt:lpstr>Duties</vt:lpstr>
      <vt:lpstr>Activities</vt:lpstr>
      <vt:lpstr>Responsibilities</vt:lpstr>
      <vt:lpstr>Activity:  What are your rights?</vt:lpstr>
      <vt:lpstr>Activity:  What would you do if?</vt:lpstr>
      <vt:lpstr>Next steps for you</vt:lpstr>
      <vt:lpstr>What next?</vt:lpstr>
      <vt:lpstr>Evaluation &amp; EDI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Kathryn Sharratt</cp:lastModifiedBy>
  <cp:revision>114</cp:revision>
  <cp:lastPrinted>2020-02-04T12:16:45Z</cp:lastPrinted>
  <dcterms:created xsi:type="dcterms:W3CDTF">2019-10-02T11:31:35Z</dcterms:created>
  <dcterms:modified xsi:type="dcterms:W3CDTF">2024-10-30T14:20:34Z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687300961</vt:i4>
  </property>
  <property fmtid="{D5CDD505-2E9C-101B-9397-08002B2CF9AE}" pid="3" name="_NewReviewCycle">
    <vt:lpwstr/>
  </property>
  <property fmtid="{D5CDD505-2E9C-101B-9397-08002B2CF9AE}" pid="4" name="_EmailSubject">
    <vt:lpwstr>New materials</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_PreviousAdHocReviewCycleID">
    <vt:i4>1607220354</vt:i4>
  </property>
  <property fmtid="{D5CDD505-2E9C-101B-9397-08002B2CF9AE}" pid="8" name="ContentTypeId">
    <vt:lpwstr>0x01010047825BA9A48A5F438F6A5E807C83B901</vt:lpwstr>
  </property>
</Properties>
</file>