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 id="2147483701" r:id="rId5"/>
  </p:sldMasterIdLst>
  <p:notesMasterIdLst>
    <p:notesMasterId r:id="rId49"/>
  </p:notesMasterIdLst>
  <p:sldIdLst>
    <p:sldId id="508" r:id="rId6"/>
    <p:sldId id="543" r:id="rId7"/>
    <p:sldId id="562" r:id="rId8"/>
    <p:sldId id="561" r:id="rId9"/>
    <p:sldId id="676" r:id="rId10"/>
    <p:sldId id="545" r:id="rId11"/>
    <p:sldId id="539" r:id="rId12"/>
    <p:sldId id="686" r:id="rId13"/>
    <p:sldId id="680" r:id="rId14"/>
    <p:sldId id="685" r:id="rId15"/>
    <p:sldId id="563" r:id="rId16"/>
    <p:sldId id="681" r:id="rId17"/>
    <p:sldId id="682" r:id="rId18"/>
    <p:sldId id="657" r:id="rId19"/>
    <p:sldId id="600" r:id="rId20"/>
    <p:sldId id="652" r:id="rId21"/>
    <p:sldId id="514" r:id="rId22"/>
    <p:sldId id="659" r:id="rId23"/>
    <p:sldId id="637" r:id="rId24"/>
    <p:sldId id="675" r:id="rId25"/>
    <p:sldId id="670" r:id="rId26"/>
    <p:sldId id="564" r:id="rId27"/>
    <p:sldId id="565" r:id="rId28"/>
    <p:sldId id="669" r:id="rId29"/>
    <p:sldId id="566" r:id="rId30"/>
    <p:sldId id="509" r:id="rId31"/>
    <p:sldId id="684" r:id="rId32"/>
    <p:sldId id="518" r:id="rId33"/>
    <p:sldId id="519" r:id="rId34"/>
    <p:sldId id="677" r:id="rId35"/>
    <p:sldId id="672" r:id="rId36"/>
    <p:sldId id="687" r:id="rId37"/>
    <p:sldId id="526" r:id="rId38"/>
    <p:sldId id="674" r:id="rId39"/>
    <p:sldId id="678" r:id="rId40"/>
    <p:sldId id="673" r:id="rId41"/>
    <p:sldId id="505" r:id="rId42"/>
    <p:sldId id="679" r:id="rId43"/>
    <p:sldId id="689" r:id="rId44"/>
    <p:sldId id="694" r:id="rId45"/>
    <p:sldId id="691" r:id="rId46"/>
    <p:sldId id="695" r:id="rId47"/>
    <p:sldId id="538"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444DE4-E8C9-4105-A014-FF3801DA9438}" v="57" dt="2024-11-18T11:52:56.9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48"/>
    <p:restoredTop sz="73576" autoAdjust="0"/>
  </p:normalViewPr>
  <p:slideViewPr>
    <p:cSldViewPr snapToGrid="0" snapToObjects="1">
      <p:cViewPr varScale="1">
        <p:scale>
          <a:sx n="73" d="100"/>
          <a:sy n="73" d="100"/>
        </p:scale>
        <p:origin x="1308" y="36"/>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Gipson" userId="e213febf-b0bf-4765-b020-d5ee56034f49" providerId="ADAL" clId="{C9444DE4-E8C9-4105-A014-FF3801DA9438}"/>
    <pc:docChg chg="undo custSel addSld delSld modSld sldOrd">
      <pc:chgData name="Sam Gipson" userId="e213febf-b0bf-4765-b020-d5ee56034f49" providerId="ADAL" clId="{C9444DE4-E8C9-4105-A014-FF3801DA9438}" dt="2024-11-18T11:52:33.260" v="10369"/>
      <pc:docMkLst>
        <pc:docMk/>
      </pc:docMkLst>
      <pc:sldChg chg="modNotesTx">
        <pc:chgData name="Sam Gipson" userId="e213febf-b0bf-4765-b020-d5ee56034f49" providerId="ADAL" clId="{C9444DE4-E8C9-4105-A014-FF3801DA9438}" dt="2024-11-18T11:43:45.504" v="10083" actId="20577"/>
        <pc:sldMkLst>
          <pc:docMk/>
          <pc:sldMk cId="3304236490" sldId="505"/>
        </pc:sldMkLst>
      </pc:sldChg>
      <pc:sldChg chg="modNotesTx">
        <pc:chgData name="Sam Gipson" userId="e213febf-b0bf-4765-b020-d5ee56034f49" providerId="ADAL" clId="{C9444DE4-E8C9-4105-A014-FF3801DA9438}" dt="2024-10-25T13:56:45.300" v="6245" actId="20577"/>
        <pc:sldMkLst>
          <pc:docMk/>
          <pc:sldMk cId="3438848097" sldId="508"/>
        </pc:sldMkLst>
      </pc:sldChg>
      <pc:sldChg chg="modSp mod modNotesTx">
        <pc:chgData name="Sam Gipson" userId="e213febf-b0bf-4765-b020-d5ee56034f49" providerId="ADAL" clId="{C9444DE4-E8C9-4105-A014-FF3801DA9438}" dt="2024-10-25T15:06:17.721" v="6734" actId="20577"/>
        <pc:sldMkLst>
          <pc:docMk/>
          <pc:sldMk cId="674299815" sldId="514"/>
        </pc:sldMkLst>
        <pc:spChg chg="mod">
          <ac:chgData name="Sam Gipson" userId="e213febf-b0bf-4765-b020-d5ee56034f49" providerId="ADAL" clId="{C9444DE4-E8C9-4105-A014-FF3801DA9438}" dt="2024-10-25T11:03:02.009" v="4997" actId="20577"/>
          <ac:spMkLst>
            <pc:docMk/>
            <pc:sldMk cId="674299815" sldId="514"/>
            <ac:spMk id="3" creationId="{049229EB-BC68-4F5A-A4E4-BE0C461FCC59}"/>
          </ac:spMkLst>
        </pc:spChg>
      </pc:sldChg>
      <pc:sldChg chg="modSp del mod modNotesTx">
        <pc:chgData name="Sam Gipson" userId="e213febf-b0bf-4765-b020-d5ee56034f49" providerId="ADAL" clId="{C9444DE4-E8C9-4105-A014-FF3801DA9438}" dt="2024-10-25T10:13:42.770" v="4156" actId="2696"/>
        <pc:sldMkLst>
          <pc:docMk/>
          <pc:sldMk cId="208352260" sldId="517"/>
        </pc:sldMkLst>
        <pc:spChg chg="mod">
          <ac:chgData name="Sam Gipson" userId="e213febf-b0bf-4765-b020-d5ee56034f49" providerId="ADAL" clId="{C9444DE4-E8C9-4105-A014-FF3801DA9438}" dt="2024-10-25T10:12:37.255" v="4112" actId="27636"/>
          <ac:spMkLst>
            <pc:docMk/>
            <pc:sldMk cId="208352260" sldId="517"/>
            <ac:spMk id="3" creationId="{3154625C-7595-49F0-8DCE-2D2B9EB82D46}"/>
          </ac:spMkLst>
        </pc:spChg>
      </pc:sldChg>
      <pc:sldChg chg="modNotesTx">
        <pc:chgData name="Sam Gipson" userId="e213febf-b0bf-4765-b020-d5ee56034f49" providerId="ADAL" clId="{C9444DE4-E8C9-4105-A014-FF3801DA9438}" dt="2024-11-18T11:07:08.053" v="9204" actId="313"/>
        <pc:sldMkLst>
          <pc:docMk/>
          <pc:sldMk cId="3306069649" sldId="518"/>
        </pc:sldMkLst>
      </pc:sldChg>
      <pc:sldChg chg="modNotesTx">
        <pc:chgData name="Sam Gipson" userId="e213febf-b0bf-4765-b020-d5ee56034f49" providerId="ADAL" clId="{C9444DE4-E8C9-4105-A014-FF3801DA9438}" dt="2024-11-18T11:33:27.135" v="9290" actId="20577"/>
        <pc:sldMkLst>
          <pc:docMk/>
          <pc:sldMk cId="3558667991" sldId="519"/>
        </pc:sldMkLst>
      </pc:sldChg>
      <pc:sldChg chg="modNotesTx">
        <pc:chgData name="Sam Gipson" userId="e213febf-b0bf-4765-b020-d5ee56034f49" providerId="ADAL" clId="{C9444DE4-E8C9-4105-A014-FF3801DA9438}" dt="2024-11-18T11:37:43.787" v="9443" actId="20577"/>
        <pc:sldMkLst>
          <pc:docMk/>
          <pc:sldMk cId="2189923356" sldId="526"/>
        </pc:sldMkLst>
      </pc:sldChg>
      <pc:sldChg chg="delSp mod">
        <pc:chgData name="Sam Gipson" userId="e213febf-b0bf-4765-b020-d5ee56034f49" providerId="ADAL" clId="{C9444DE4-E8C9-4105-A014-FF3801DA9438}" dt="2024-09-18T10:09:41.055" v="2508" actId="21"/>
        <pc:sldMkLst>
          <pc:docMk/>
          <pc:sldMk cId="3605213977" sldId="538"/>
        </pc:sldMkLst>
        <pc:grpChg chg="del">
          <ac:chgData name="Sam Gipson" userId="e213febf-b0bf-4765-b020-d5ee56034f49" providerId="ADAL" clId="{C9444DE4-E8C9-4105-A014-FF3801DA9438}" dt="2024-09-18T10:09:41.055" v="2508" actId="21"/>
          <ac:grpSpMkLst>
            <pc:docMk/>
            <pc:sldMk cId="3605213977" sldId="538"/>
            <ac:grpSpMk id="34" creationId="{D24D58BD-8684-46C8-B401-90AB76A65A8E}"/>
          </ac:grpSpMkLst>
        </pc:grpChg>
      </pc:sldChg>
      <pc:sldChg chg="modNotesTx">
        <pc:chgData name="Sam Gipson" userId="e213febf-b0bf-4765-b020-d5ee56034f49" providerId="ADAL" clId="{C9444DE4-E8C9-4105-A014-FF3801DA9438}" dt="2024-10-25T14:45:58.831" v="6399" actId="20577"/>
        <pc:sldMkLst>
          <pc:docMk/>
          <pc:sldMk cId="817760456" sldId="539"/>
        </pc:sldMkLst>
      </pc:sldChg>
      <pc:sldChg chg="modNotesTx">
        <pc:chgData name="Sam Gipson" userId="e213febf-b0bf-4765-b020-d5ee56034f49" providerId="ADAL" clId="{C9444DE4-E8C9-4105-A014-FF3801DA9438}" dt="2024-10-25T09:53:46.516" v="2698" actId="20577"/>
        <pc:sldMkLst>
          <pc:docMk/>
          <pc:sldMk cId="2373368923" sldId="543"/>
        </pc:sldMkLst>
      </pc:sldChg>
      <pc:sldChg chg="modNotesTx">
        <pc:chgData name="Sam Gipson" userId="e213febf-b0bf-4765-b020-d5ee56034f49" providerId="ADAL" clId="{C9444DE4-E8C9-4105-A014-FF3801DA9438}" dt="2024-10-25T14:44:03.935" v="6278" actId="20577"/>
        <pc:sldMkLst>
          <pc:docMk/>
          <pc:sldMk cId="274448642" sldId="545"/>
        </pc:sldMkLst>
      </pc:sldChg>
      <pc:sldChg chg="modNotesTx">
        <pc:chgData name="Sam Gipson" userId="e213febf-b0bf-4765-b020-d5ee56034f49" providerId="ADAL" clId="{C9444DE4-E8C9-4105-A014-FF3801DA9438}" dt="2024-10-25T09:54:51.534" v="2781" actId="20577"/>
        <pc:sldMkLst>
          <pc:docMk/>
          <pc:sldMk cId="1893376857" sldId="561"/>
        </pc:sldMkLst>
      </pc:sldChg>
      <pc:sldChg chg="modNotesTx">
        <pc:chgData name="Sam Gipson" userId="e213febf-b0bf-4765-b020-d5ee56034f49" providerId="ADAL" clId="{C9444DE4-E8C9-4105-A014-FF3801DA9438}" dt="2024-10-25T14:56:26.856" v="6588" actId="20577"/>
        <pc:sldMkLst>
          <pc:docMk/>
          <pc:sldMk cId="4111856444" sldId="563"/>
        </pc:sldMkLst>
      </pc:sldChg>
      <pc:sldChg chg="modNotesTx">
        <pc:chgData name="Sam Gipson" userId="e213febf-b0bf-4765-b020-d5ee56034f49" providerId="ADAL" clId="{C9444DE4-E8C9-4105-A014-FF3801DA9438}" dt="2024-11-18T10:49:00.834" v="7884" actId="20577"/>
        <pc:sldMkLst>
          <pc:docMk/>
          <pc:sldMk cId="4224073479" sldId="564"/>
        </pc:sldMkLst>
      </pc:sldChg>
      <pc:sldChg chg="modNotesTx">
        <pc:chgData name="Sam Gipson" userId="e213febf-b0bf-4765-b020-d5ee56034f49" providerId="ADAL" clId="{C9444DE4-E8C9-4105-A014-FF3801DA9438}" dt="2024-11-18T10:57:44.876" v="8567" actId="113"/>
        <pc:sldMkLst>
          <pc:docMk/>
          <pc:sldMk cId="28178574" sldId="565"/>
        </pc:sldMkLst>
      </pc:sldChg>
      <pc:sldChg chg="modNotesTx">
        <pc:chgData name="Sam Gipson" userId="e213febf-b0bf-4765-b020-d5ee56034f49" providerId="ADAL" clId="{C9444DE4-E8C9-4105-A014-FF3801DA9438}" dt="2024-11-18T11:03:26.211" v="8977" actId="313"/>
        <pc:sldMkLst>
          <pc:docMk/>
          <pc:sldMk cId="3629131793" sldId="566"/>
        </pc:sldMkLst>
      </pc:sldChg>
      <pc:sldChg chg="addSp delSp modSp mod modNotesTx">
        <pc:chgData name="Sam Gipson" userId="e213febf-b0bf-4765-b020-d5ee56034f49" providerId="ADAL" clId="{C9444DE4-E8C9-4105-A014-FF3801DA9438}" dt="2024-10-25T15:03:20.214" v="6721" actId="6549"/>
        <pc:sldMkLst>
          <pc:docMk/>
          <pc:sldMk cId="3829125557" sldId="600"/>
        </pc:sldMkLst>
        <pc:spChg chg="add del mod">
          <ac:chgData name="Sam Gipson" userId="e213febf-b0bf-4765-b020-d5ee56034f49" providerId="ADAL" clId="{C9444DE4-E8C9-4105-A014-FF3801DA9438}" dt="2024-10-25T10:19:10.781" v="4366" actId="21"/>
          <ac:spMkLst>
            <pc:docMk/>
            <pc:sldMk cId="3829125557" sldId="600"/>
            <ac:spMk id="7" creationId="{BE2DAD61-3E4F-65D8-BBB0-C11144F3CF6C}"/>
          </ac:spMkLst>
        </pc:spChg>
        <pc:graphicFrameChg chg="add del mod modGraphic">
          <ac:chgData name="Sam Gipson" userId="e213febf-b0bf-4765-b020-d5ee56034f49" providerId="ADAL" clId="{C9444DE4-E8C9-4105-A014-FF3801DA9438}" dt="2024-10-25T10:19:12.273" v="4369" actId="14100"/>
          <ac:graphicFrameMkLst>
            <pc:docMk/>
            <pc:sldMk cId="3829125557" sldId="600"/>
            <ac:graphicFrameMk id="3" creationId="{9996A3D7-E535-DB73-C02D-D6EDD4D6CB50}"/>
          </ac:graphicFrameMkLst>
        </pc:graphicFrameChg>
        <pc:graphicFrameChg chg="mod modGraphic">
          <ac:chgData name="Sam Gipson" userId="e213febf-b0bf-4765-b020-d5ee56034f49" providerId="ADAL" clId="{C9444DE4-E8C9-4105-A014-FF3801DA9438}" dt="2024-10-25T10:19:11.720" v="4368" actId="14100"/>
          <ac:graphicFrameMkLst>
            <pc:docMk/>
            <pc:sldMk cId="3829125557" sldId="600"/>
            <ac:graphicFrameMk id="6" creationId="{4829229C-0CDF-19A4-C017-A432066F4F43}"/>
          </ac:graphicFrameMkLst>
        </pc:graphicFrameChg>
      </pc:sldChg>
      <pc:sldChg chg="modSp mod modNotesTx">
        <pc:chgData name="Sam Gipson" userId="e213febf-b0bf-4765-b020-d5ee56034f49" providerId="ADAL" clId="{C9444DE4-E8C9-4105-A014-FF3801DA9438}" dt="2024-10-25T15:15:12.516" v="7397" actId="20577"/>
        <pc:sldMkLst>
          <pc:docMk/>
          <pc:sldMk cId="4174037405" sldId="637"/>
        </pc:sldMkLst>
        <pc:spChg chg="mod">
          <ac:chgData name="Sam Gipson" userId="e213febf-b0bf-4765-b020-d5ee56034f49" providerId="ADAL" clId="{C9444DE4-E8C9-4105-A014-FF3801DA9438}" dt="2024-10-25T10:23:56.178" v="4996" actId="20577"/>
          <ac:spMkLst>
            <pc:docMk/>
            <pc:sldMk cId="4174037405" sldId="637"/>
            <ac:spMk id="3" creationId="{00000000-0000-0000-0000-000000000000}"/>
          </ac:spMkLst>
        </pc:spChg>
      </pc:sldChg>
      <pc:sldChg chg="modSp del mod">
        <pc:chgData name="Sam Gipson" userId="e213febf-b0bf-4765-b020-d5ee56034f49" providerId="ADAL" clId="{C9444DE4-E8C9-4105-A014-FF3801DA9438}" dt="2024-10-25T10:13:59.868" v="4159" actId="2696"/>
        <pc:sldMkLst>
          <pc:docMk/>
          <pc:sldMk cId="2161470815" sldId="638"/>
        </pc:sldMkLst>
        <pc:spChg chg="mod">
          <ac:chgData name="Sam Gipson" userId="e213febf-b0bf-4765-b020-d5ee56034f49" providerId="ADAL" clId="{C9444DE4-E8C9-4105-A014-FF3801DA9438}" dt="2024-10-25T10:13:56.709" v="4158" actId="27636"/>
          <ac:spMkLst>
            <pc:docMk/>
            <pc:sldMk cId="2161470815" sldId="638"/>
            <ac:spMk id="3" creationId="{C98C3E75-EB72-4D1C-9CC1-E7E1DADAF062}"/>
          </ac:spMkLst>
        </pc:spChg>
      </pc:sldChg>
      <pc:sldChg chg="del modNotesTx">
        <pc:chgData name="Sam Gipson" userId="e213febf-b0bf-4765-b020-d5ee56034f49" providerId="ADAL" clId="{C9444DE4-E8C9-4105-A014-FF3801DA9438}" dt="2024-10-25T10:19:21.047" v="4370" actId="2696"/>
        <pc:sldMkLst>
          <pc:docMk/>
          <pc:sldMk cId="831995549" sldId="649"/>
        </pc:sldMkLst>
      </pc:sldChg>
      <pc:sldChg chg="modNotesTx">
        <pc:chgData name="Sam Gipson" userId="e213febf-b0bf-4765-b020-d5ee56034f49" providerId="ADAL" clId="{C9444DE4-E8C9-4105-A014-FF3801DA9438}" dt="2024-10-25T10:22:50.267" v="4924" actId="20577"/>
        <pc:sldMkLst>
          <pc:docMk/>
          <pc:sldMk cId="1434466863" sldId="652"/>
        </pc:sldMkLst>
      </pc:sldChg>
      <pc:sldChg chg="modSp mod modNotesTx">
        <pc:chgData name="Sam Gipson" userId="e213febf-b0bf-4765-b020-d5ee56034f49" providerId="ADAL" clId="{C9444DE4-E8C9-4105-A014-FF3801DA9438}" dt="2024-10-25T15:01:33.730" v="6645" actId="20577"/>
        <pc:sldMkLst>
          <pc:docMk/>
          <pc:sldMk cId="1405576607" sldId="657"/>
        </pc:sldMkLst>
        <pc:spChg chg="mod">
          <ac:chgData name="Sam Gipson" userId="e213febf-b0bf-4765-b020-d5ee56034f49" providerId="ADAL" clId="{C9444DE4-E8C9-4105-A014-FF3801DA9438}" dt="2024-10-25T15:01:16.655" v="6631" actId="20577"/>
          <ac:spMkLst>
            <pc:docMk/>
            <pc:sldMk cId="1405576607" sldId="657"/>
            <ac:spMk id="2" creationId="{CFA61F29-EAE5-44D2-9394-C464D8601CE0}"/>
          </ac:spMkLst>
        </pc:spChg>
        <pc:spChg chg="mod">
          <ac:chgData name="Sam Gipson" userId="e213febf-b0bf-4765-b020-d5ee56034f49" providerId="ADAL" clId="{C9444DE4-E8C9-4105-A014-FF3801DA9438}" dt="2024-10-25T15:01:33.730" v="6645" actId="20577"/>
          <ac:spMkLst>
            <pc:docMk/>
            <pc:sldMk cId="1405576607" sldId="657"/>
            <ac:spMk id="3" creationId="{C98C3E75-EB72-4D1C-9CC1-E7E1DADAF062}"/>
          </ac:spMkLst>
        </pc:spChg>
      </pc:sldChg>
      <pc:sldChg chg="modSp mod modNotesTx">
        <pc:chgData name="Sam Gipson" userId="e213febf-b0bf-4765-b020-d5ee56034f49" providerId="ADAL" clId="{C9444DE4-E8C9-4105-A014-FF3801DA9438}" dt="2024-11-18T11:51:02.390" v="10367" actId="20577"/>
        <pc:sldMkLst>
          <pc:docMk/>
          <pc:sldMk cId="3019404062" sldId="659"/>
        </pc:sldMkLst>
        <pc:spChg chg="mod">
          <ac:chgData name="Sam Gipson" userId="e213febf-b0bf-4765-b020-d5ee56034f49" providerId="ADAL" clId="{C9444DE4-E8C9-4105-A014-FF3801DA9438}" dt="2024-11-18T11:51:02.390" v="10367" actId="20577"/>
          <ac:spMkLst>
            <pc:docMk/>
            <pc:sldMk cId="3019404062" sldId="659"/>
            <ac:spMk id="3" creationId="{E0E25ECF-DE28-B51F-7995-09389FB219C8}"/>
          </ac:spMkLst>
        </pc:spChg>
      </pc:sldChg>
      <pc:sldChg chg="modSp mod ord modNotesTx">
        <pc:chgData name="Sam Gipson" userId="e213febf-b0bf-4765-b020-d5ee56034f49" providerId="ADAL" clId="{C9444DE4-E8C9-4105-A014-FF3801DA9438}" dt="2024-10-25T15:21:06.788" v="7511"/>
        <pc:sldMkLst>
          <pc:docMk/>
          <pc:sldMk cId="2847683981" sldId="669"/>
        </pc:sldMkLst>
        <pc:spChg chg="mod">
          <ac:chgData name="Sam Gipson" userId="e213febf-b0bf-4765-b020-d5ee56034f49" providerId="ADAL" clId="{C9444DE4-E8C9-4105-A014-FF3801DA9438}" dt="2024-10-25T15:20:14.115" v="7509" actId="20577"/>
          <ac:spMkLst>
            <pc:docMk/>
            <pc:sldMk cId="2847683981" sldId="669"/>
            <ac:spMk id="3" creationId="{2CE8B66D-EE54-4067-AACA-56EB0DC45B4C}"/>
          </ac:spMkLst>
        </pc:spChg>
      </pc:sldChg>
      <pc:sldChg chg="modNotesTx">
        <pc:chgData name="Sam Gipson" userId="e213febf-b0bf-4765-b020-d5ee56034f49" providerId="ADAL" clId="{C9444DE4-E8C9-4105-A014-FF3801DA9438}" dt="2024-11-18T10:50:04.121" v="7911" actId="20577"/>
        <pc:sldMkLst>
          <pc:docMk/>
          <pc:sldMk cId="2674754595" sldId="670"/>
        </pc:sldMkLst>
      </pc:sldChg>
      <pc:sldChg chg="modNotesTx">
        <pc:chgData name="Sam Gipson" userId="e213febf-b0bf-4765-b020-d5ee56034f49" providerId="ADAL" clId="{C9444DE4-E8C9-4105-A014-FF3801DA9438}" dt="2024-11-18T11:42:03.505" v="9846" actId="20577"/>
        <pc:sldMkLst>
          <pc:docMk/>
          <pc:sldMk cId="3908901774" sldId="673"/>
        </pc:sldMkLst>
      </pc:sldChg>
      <pc:sldChg chg="delSp modSp mod modNotesTx">
        <pc:chgData name="Sam Gipson" userId="e213febf-b0bf-4765-b020-d5ee56034f49" providerId="ADAL" clId="{C9444DE4-E8C9-4105-A014-FF3801DA9438}" dt="2024-11-18T11:39:31.801" v="9721" actId="20577"/>
        <pc:sldMkLst>
          <pc:docMk/>
          <pc:sldMk cId="696934726" sldId="674"/>
        </pc:sldMkLst>
        <pc:spChg chg="mod">
          <ac:chgData name="Sam Gipson" userId="e213febf-b0bf-4765-b020-d5ee56034f49" providerId="ADAL" clId="{C9444DE4-E8C9-4105-A014-FF3801DA9438}" dt="2024-09-18T10:08:20.780" v="2507" actId="20577"/>
          <ac:spMkLst>
            <pc:docMk/>
            <pc:sldMk cId="696934726" sldId="674"/>
            <ac:spMk id="6" creationId="{291705BA-BAC7-7B59-B13B-8C8AD7CDFACB}"/>
          </ac:spMkLst>
        </pc:spChg>
        <pc:picChg chg="del">
          <ac:chgData name="Sam Gipson" userId="e213febf-b0bf-4765-b020-d5ee56034f49" providerId="ADAL" clId="{C9444DE4-E8C9-4105-A014-FF3801DA9438}" dt="2024-06-18T14:24:42.874" v="1599" actId="21"/>
          <ac:picMkLst>
            <pc:docMk/>
            <pc:sldMk cId="696934726" sldId="674"/>
            <ac:picMk id="7" creationId="{A872D06E-C725-8CD7-DA3A-1E47F0F1909E}"/>
          </ac:picMkLst>
        </pc:picChg>
      </pc:sldChg>
      <pc:sldChg chg="modNotesTx">
        <pc:chgData name="Sam Gipson" userId="e213febf-b0bf-4765-b020-d5ee56034f49" providerId="ADAL" clId="{C9444DE4-E8C9-4105-A014-FF3801DA9438}" dt="2024-10-25T15:19:09.064" v="7445" actId="20577"/>
        <pc:sldMkLst>
          <pc:docMk/>
          <pc:sldMk cId="1520685476" sldId="675"/>
        </pc:sldMkLst>
      </pc:sldChg>
      <pc:sldChg chg="modNotesTx">
        <pc:chgData name="Sam Gipson" userId="e213febf-b0bf-4765-b020-d5ee56034f49" providerId="ADAL" clId="{C9444DE4-E8C9-4105-A014-FF3801DA9438}" dt="2024-10-25T09:55:24.644" v="2819" actId="20577"/>
        <pc:sldMkLst>
          <pc:docMk/>
          <pc:sldMk cId="3865558039" sldId="676"/>
        </pc:sldMkLst>
      </pc:sldChg>
      <pc:sldChg chg="modSp add del mod modNotesTx">
        <pc:chgData name="Sam Gipson" userId="e213febf-b0bf-4765-b020-d5ee56034f49" providerId="ADAL" clId="{C9444DE4-E8C9-4105-A014-FF3801DA9438}" dt="2024-11-18T11:35:26.637" v="9410" actId="20577"/>
        <pc:sldMkLst>
          <pc:docMk/>
          <pc:sldMk cId="3686837396" sldId="677"/>
        </pc:sldMkLst>
        <pc:spChg chg="mod">
          <ac:chgData name="Sam Gipson" userId="e213febf-b0bf-4765-b020-d5ee56034f49" providerId="ADAL" clId="{C9444DE4-E8C9-4105-A014-FF3801DA9438}" dt="2024-09-18T10:07:19.974" v="2377" actId="20577"/>
          <ac:spMkLst>
            <pc:docMk/>
            <pc:sldMk cId="3686837396" sldId="677"/>
            <ac:spMk id="2" creationId="{0B11CC71-53D9-8EA3-BF97-E4C95C48E27F}"/>
          </ac:spMkLst>
        </pc:spChg>
        <pc:spChg chg="mod">
          <ac:chgData name="Sam Gipson" userId="e213febf-b0bf-4765-b020-d5ee56034f49" providerId="ADAL" clId="{C9444DE4-E8C9-4105-A014-FF3801DA9438}" dt="2024-10-25T11:04:14.123" v="5000" actId="20577"/>
          <ac:spMkLst>
            <pc:docMk/>
            <pc:sldMk cId="3686837396" sldId="677"/>
            <ac:spMk id="3" creationId="{CF621D3C-4074-95A7-DCD5-0C962DAC7E69}"/>
          </ac:spMkLst>
        </pc:spChg>
      </pc:sldChg>
      <pc:sldChg chg="modSp mod modNotesTx">
        <pc:chgData name="Sam Gipson" userId="e213febf-b0bf-4765-b020-d5ee56034f49" providerId="ADAL" clId="{C9444DE4-E8C9-4105-A014-FF3801DA9438}" dt="2024-11-18T11:40:41.432" v="9760" actId="20577"/>
        <pc:sldMkLst>
          <pc:docMk/>
          <pc:sldMk cId="2334076209" sldId="678"/>
        </pc:sldMkLst>
        <pc:spChg chg="mod">
          <ac:chgData name="Sam Gipson" userId="e213febf-b0bf-4765-b020-d5ee56034f49" providerId="ADAL" clId="{C9444DE4-E8C9-4105-A014-FF3801DA9438}" dt="2024-10-25T13:24:34.813" v="5833" actId="20577"/>
          <ac:spMkLst>
            <pc:docMk/>
            <pc:sldMk cId="2334076209" sldId="678"/>
            <ac:spMk id="3" creationId="{4B4C34A7-F87C-99FB-DF41-187766948AAB}"/>
          </ac:spMkLst>
        </pc:spChg>
      </pc:sldChg>
      <pc:sldChg chg="modSp mod modNotesTx">
        <pc:chgData name="Sam Gipson" userId="e213febf-b0bf-4765-b020-d5ee56034f49" providerId="ADAL" clId="{C9444DE4-E8C9-4105-A014-FF3801DA9438}" dt="2024-11-18T11:45:10.724" v="10210" actId="20577"/>
        <pc:sldMkLst>
          <pc:docMk/>
          <pc:sldMk cId="2231998242" sldId="679"/>
        </pc:sldMkLst>
        <pc:spChg chg="mod">
          <ac:chgData name="Sam Gipson" userId="e213febf-b0bf-4765-b020-d5ee56034f49" providerId="ADAL" clId="{C9444DE4-E8C9-4105-A014-FF3801DA9438}" dt="2024-11-18T11:44:23.667" v="10098" actId="20577"/>
          <ac:spMkLst>
            <pc:docMk/>
            <pc:sldMk cId="2231998242" sldId="679"/>
            <ac:spMk id="3" creationId="{B748F62B-D1E6-E999-EB5F-A141173CB29A}"/>
          </ac:spMkLst>
        </pc:spChg>
      </pc:sldChg>
      <pc:sldChg chg="modSp mod modNotesTx">
        <pc:chgData name="Sam Gipson" userId="e213febf-b0bf-4765-b020-d5ee56034f49" providerId="ADAL" clId="{C9444DE4-E8C9-4105-A014-FF3801DA9438}" dt="2024-10-25T14:58:24.516" v="6607" actId="20577"/>
        <pc:sldMkLst>
          <pc:docMk/>
          <pc:sldMk cId="524491538" sldId="681"/>
        </pc:sldMkLst>
        <pc:spChg chg="mod">
          <ac:chgData name="Sam Gipson" userId="e213febf-b0bf-4765-b020-d5ee56034f49" providerId="ADAL" clId="{C9444DE4-E8C9-4105-A014-FF3801DA9438}" dt="2024-10-25T10:02:36.878" v="3553" actId="20577"/>
          <ac:spMkLst>
            <pc:docMk/>
            <pc:sldMk cId="524491538" sldId="681"/>
            <ac:spMk id="2" creationId="{00000000-0000-0000-0000-000000000000}"/>
          </ac:spMkLst>
        </pc:spChg>
        <pc:spChg chg="mod">
          <ac:chgData name="Sam Gipson" userId="e213febf-b0bf-4765-b020-d5ee56034f49" providerId="ADAL" clId="{C9444DE4-E8C9-4105-A014-FF3801DA9438}" dt="2024-10-25T10:04:42.434" v="3771" actId="20577"/>
          <ac:spMkLst>
            <pc:docMk/>
            <pc:sldMk cId="524491538" sldId="681"/>
            <ac:spMk id="3" creationId="{00000000-0000-0000-0000-000000000000}"/>
          </ac:spMkLst>
        </pc:spChg>
      </pc:sldChg>
      <pc:sldChg chg="modSp mod modNotesTx">
        <pc:chgData name="Sam Gipson" userId="e213febf-b0bf-4765-b020-d5ee56034f49" providerId="ADAL" clId="{C9444DE4-E8C9-4105-A014-FF3801DA9438}" dt="2024-11-18T11:49:27.296" v="10295" actId="20577"/>
        <pc:sldMkLst>
          <pc:docMk/>
          <pc:sldMk cId="1077804269" sldId="682"/>
        </pc:sldMkLst>
        <pc:spChg chg="mod">
          <ac:chgData name="Sam Gipson" userId="e213febf-b0bf-4765-b020-d5ee56034f49" providerId="ADAL" clId="{C9444DE4-E8C9-4105-A014-FF3801DA9438}" dt="2024-11-18T11:49:27.296" v="10295" actId="20577"/>
          <ac:spMkLst>
            <pc:docMk/>
            <pc:sldMk cId="1077804269" sldId="682"/>
            <ac:spMk id="2" creationId="{3E2ACDF1-7B90-400E-AE6B-6CF6E84BBC2F}"/>
          </ac:spMkLst>
        </pc:spChg>
        <pc:spChg chg="mod">
          <ac:chgData name="Sam Gipson" userId="e213febf-b0bf-4765-b020-d5ee56034f49" providerId="ADAL" clId="{C9444DE4-E8C9-4105-A014-FF3801DA9438}" dt="2024-10-25T10:07:23.771" v="3922" actId="113"/>
          <ac:spMkLst>
            <pc:docMk/>
            <pc:sldMk cId="1077804269" sldId="682"/>
            <ac:spMk id="3" creationId="{1D06E346-BD7B-412D-89DC-BDB828FCC5AA}"/>
          </ac:spMkLst>
        </pc:spChg>
      </pc:sldChg>
      <pc:sldChg chg="modNotesTx">
        <pc:chgData name="Sam Gipson" userId="e213febf-b0bf-4765-b020-d5ee56034f49" providerId="ADAL" clId="{C9444DE4-E8C9-4105-A014-FF3801DA9438}" dt="2024-10-25T14:55:44.550" v="6562" actId="20577"/>
        <pc:sldMkLst>
          <pc:docMk/>
          <pc:sldMk cId="1329950488" sldId="685"/>
        </pc:sldMkLst>
      </pc:sldChg>
      <pc:sldChg chg="modNotesTx">
        <pc:chgData name="Sam Gipson" userId="e213febf-b0bf-4765-b020-d5ee56034f49" providerId="ADAL" clId="{C9444DE4-E8C9-4105-A014-FF3801DA9438}" dt="2024-10-25T10:01:35.786" v="3530" actId="20577"/>
        <pc:sldMkLst>
          <pc:docMk/>
          <pc:sldMk cId="1645801003" sldId="686"/>
        </pc:sldMkLst>
      </pc:sldChg>
      <pc:sldChg chg="modNotesTx">
        <pc:chgData name="Sam Gipson" userId="e213febf-b0bf-4765-b020-d5ee56034f49" providerId="ADAL" clId="{C9444DE4-E8C9-4105-A014-FF3801DA9438}" dt="2024-11-18T11:36:25.720" v="9441" actId="20577"/>
        <pc:sldMkLst>
          <pc:docMk/>
          <pc:sldMk cId="3522540562" sldId="687"/>
        </pc:sldMkLst>
      </pc:sldChg>
      <pc:sldChg chg="modNotesTx">
        <pc:chgData name="Sam Gipson" userId="e213febf-b0bf-4765-b020-d5ee56034f49" providerId="ADAL" clId="{C9444DE4-E8C9-4105-A014-FF3801DA9438}" dt="2024-11-18T11:46:04.111" v="10252" actId="20577"/>
        <pc:sldMkLst>
          <pc:docMk/>
          <pc:sldMk cId="989488772" sldId="689"/>
        </pc:sldMkLst>
      </pc:sldChg>
      <pc:sldChg chg="modNotesTx">
        <pc:chgData name="Sam Gipson" userId="e213febf-b0bf-4765-b020-d5ee56034f49" providerId="ADAL" clId="{C9444DE4-E8C9-4105-A014-FF3801DA9438}" dt="2024-10-25T13:26:39.986" v="6071" actId="20577"/>
        <pc:sldMkLst>
          <pc:docMk/>
          <pc:sldMk cId="1163072970" sldId="691"/>
        </pc:sldMkLst>
      </pc:sldChg>
      <pc:sldChg chg="add del">
        <pc:chgData name="Sam Gipson" userId="e213febf-b0bf-4765-b020-d5ee56034f49" providerId="ADAL" clId="{C9444DE4-E8C9-4105-A014-FF3801DA9438}" dt="2024-09-18T10:08:09.036" v="2506" actId="2696"/>
        <pc:sldMkLst>
          <pc:docMk/>
          <pc:sldMk cId="3490761553" sldId="693"/>
        </pc:sldMkLst>
      </pc:sldChg>
      <pc:sldChg chg="modNotesTx">
        <pc:chgData name="Sam Gipson" userId="e213febf-b0bf-4765-b020-d5ee56034f49" providerId="ADAL" clId="{C9444DE4-E8C9-4105-A014-FF3801DA9438}" dt="2024-06-18T14:28:52.280" v="2321" actId="20577"/>
        <pc:sldMkLst>
          <pc:docMk/>
          <pc:sldMk cId="1514329629" sldId="694"/>
        </pc:sldMkLst>
      </pc:sldChg>
      <pc:sldChg chg="ord modNotesTx">
        <pc:chgData name="Sam Gipson" userId="e213febf-b0bf-4765-b020-d5ee56034f49" providerId="ADAL" clId="{C9444DE4-E8C9-4105-A014-FF3801DA9438}" dt="2024-11-18T11:52:33.260" v="10369"/>
        <pc:sldMkLst>
          <pc:docMk/>
          <pc:sldMk cId="3360326487" sldId="695"/>
        </pc:sldMkLst>
      </pc:sldChg>
    </pc:docChg>
  </pc:docChgLst>
  <pc:docChgLst>
    <pc:chgData name="Sharon Brown" userId="599bfad6-94c4-4f6e-a85f-4f7ba9851ed7" providerId="ADAL" clId="{3C4DF7E4-CCD8-4CED-992B-F3EA7C599E1D}"/>
    <pc:docChg chg="modSld">
      <pc:chgData name="Sharon Brown" userId="599bfad6-94c4-4f6e-a85f-4f7ba9851ed7" providerId="ADAL" clId="{3C4DF7E4-CCD8-4CED-992B-F3EA7C599E1D}" dt="2024-05-09T08:35:37.412" v="2" actId="20577"/>
      <pc:docMkLst>
        <pc:docMk/>
      </pc:docMkLst>
      <pc:sldChg chg="modSp mod">
        <pc:chgData name="Sharon Brown" userId="599bfad6-94c4-4f6e-a85f-4f7ba9851ed7" providerId="ADAL" clId="{3C4DF7E4-CCD8-4CED-992B-F3EA7C599E1D}" dt="2024-05-09T08:35:37.412" v="2" actId="20577"/>
        <pc:sldMkLst>
          <pc:docMk/>
          <pc:sldMk cId="28178574" sldId="565"/>
        </pc:sldMkLst>
        <pc:spChg chg="mod">
          <ac:chgData name="Sharon Brown" userId="599bfad6-94c4-4f6e-a85f-4f7ba9851ed7" providerId="ADAL" clId="{3C4DF7E4-CCD8-4CED-992B-F3EA7C599E1D}" dt="2024-05-09T08:35:37.412" v="2" actId="20577"/>
          <ac:spMkLst>
            <pc:docMk/>
            <pc:sldMk cId="28178574" sldId="565"/>
            <ac:spMk id="3" creationId="{06269B97-CF15-34BA-9820-CD81D05D4103}"/>
          </ac:spMkLst>
        </pc:spChg>
      </pc:sldChg>
      <pc:sldChg chg="modNotesTx">
        <pc:chgData name="Sharon Brown" userId="599bfad6-94c4-4f6e-a85f-4f7ba9851ed7" providerId="ADAL" clId="{3C4DF7E4-CCD8-4CED-992B-F3EA7C599E1D}" dt="2024-05-09T08:34:41.671" v="1" actId="20577"/>
        <pc:sldMkLst>
          <pc:docMk/>
          <pc:sldMk cId="4174037405" sldId="63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Casework Analysis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76EA-432B-92B5-92F8222CDD5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3-76EA-432B-92B5-92F8222CDD55}"/>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5-76EA-432B-92B5-92F8222CDD5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7-76EA-432B-92B5-92F8222CDD55}"/>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9-76EA-432B-92B5-92F8222CDD55}"/>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B-76EA-432B-92B5-92F8222CDD5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Sheet1!$A$2:$A$7</c:f>
              <c:strCache>
                <c:ptCount val="6"/>
                <c:pt idx="0">
                  <c:v>EDI</c:v>
                </c:pt>
                <c:pt idx="1">
                  <c:v>Bullying</c:v>
                </c:pt>
                <c:pt idx="2">
                  <c:v>Capability</c:v>
                </c:pt>
                <c:pt idx="3">
                  <c:v>Sickness</c:v>
                </c:pt>
                <c:pt idx="4">
                  <c:v>Disciplinary </c:v>
                </c:pt>
                <c:pt idx="5">
                  <c:v>Other</c:v>
                </c:pt>
              </c:strCache>
            </c:strRef>
          </c:cat>
          <c:val>
            <c:numRef>
              <c:f>Sheet1!$B$2:$B$7</c:f>
              <c:numCache>
                <c:formatCode>General</c:formatCode>
                <c:ptCount val="6"/>
                <c:pt idx="0">
                  <c:v>20</c:v>
                </c:pt>
                <c:pt idx="1">
                  <c:v>30</c:v>
                </c:pt>
                <c:pt idx="2">
                  <c:v>10</c:v>
                </c:pt>
                <c:pt idx="3">
                  <c:v>20</c:v>
                </c:pt>
                <c:pt idx="4">
                  <c:v>10</c:v>
                </c:pt>
                <c:pt idx="5">
                  <c:v>10</c:v>
                </c:pt>
              </c:numCache>
            </c:numRef>
          </c:val>
          <c:extLst>
            <c:ext xmlns:c16="http://schemas.microsoft.com/office/drawing/2014/chart" uri="{C3380CC4-5D6E-409C-BE32-E72D297353CC}">
              <c16:uniqueId val="{0000000C-76EA-432B-92B5-92F8222CDD55}"/>
            </c:ext>
          </c:extLst>
        </c:ser>
        <c:dLbls>
          <c:dLblPos val="outEnd"/>
          <c:showLegendKey val="0"/>
          <c:showVal val="0"/>
          <c:showCatName val="1"/>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BBD463-B2ED-46EF-951D-0D91BEAF874A}" type="doc">
      <dgm:prSet loTypeId="urn:microsoft.com/office/officeart/2005/8/layout/cycle1" loCatId="cycle" qsTypeId="urn:microsoft.com/office/officeart/2005/8/quickstyle/simple3" qsCatId="simple" csTypeId="urn:microsoft.com/office/officeart/2005/8/colors/accent1_2" csCatId="accent1" phldr="1"/>
      <dgm:spPr/>
      <dgm:t>
        <a:bodyPr/>
        <a:lstStyle/>
        <a:p>
          <a:endParaRPr lang="en-GB"/>
        </a:p>
      </dgm:t>
    </dgm:pt>
    <dgm:pt modelId="{581EBAAC-11E1-4B8A-BA21-329BF607E1D2}">
      <dgm:prSet phldrT="[Text]"/>
      <dgm:spPr/>
      <dgm:t>
        <a:bodyPr/>
        <a:lstStyle/>
        <a:p>
          <a:r>
            <a:rPr lang="en-GB"/>
            <a:t>Negotiations deliver results</a:t>
          </a:r>
        </a:p>
      </dgm:t>
    </dgm:pt>
    <dgm:pt modelId="{2EAC227F-A36F-4BE0-8EB8-C0B105C51AD6}" type="parTrans" cxnId="{2B17C555-7591-4010-A3A0-994C6C71FB31}">
      <dgm:prSet/>
      <dgm:spPr/>
      <dgm:t>
        <a:bodyPr/>
        <a:lstStyle/>
        <a:p>
          <a:endParaRPr lang="en-GB"/>
        </a:p>
      </dgm:t>
    </dgm:pt>
    <dgm:pt modelId="{850445EF-CBA1-4C9D-BAA5-61E9BEB10F50}" type="sibTrans" cxnId="{2B17C555-7591-4010-A3A0-994C6C71FB31}">
      <dgm:prSet/>
      <dgm:spPr/>
      <dgm:t>
        <a:bodyPr/>
        <a:lstStyle/>
        <a:p>
          <a:endParaRPr lang="en-GB"/>
        </a:p>
      </dgm:t>
    </dgm:pt>
    <dgm:pt modelId="{6B311BF3-4B95-4C01-A99F-EAB5AC3EB60A}">
      <dgm:prSet phldrT="[Text]"/>
      <dgm:spPr/>
      <dgm:t>
        <a:bodyPr/>
        <a:lstStyle/>
        <a:p>
          <a:r>
            <a:rPr lang="en-GB"/>
            <a:t>Recruitment</a:t>
          </a:r>
        </a:p>
      </dgm:t>
    </dgm:pt>
    <dgm:pt modelId="{12B99E8A-1118-4178-89B7-A8B887D83889}" type="parTrans" cxnId="{F96C1FAD-0A89-4F40-8FEB-5E9A190F8E76}">
      <dgm:prSet/>
      <dgm:spPr/>
      <dgm:t>
        <a:bodyPr/>
        <a:lstStyle/>
        <a:p>
          <a:endParaRPr lang="en-GB"/>
        </a:p>
      </dgm:t>
    </dgm:pt>
    <dgm:pt modelId="{84AF5519-2FC3-41B4-85F4-2FEC2354B124}" type="sibTrans" cxnId="{F96C1FAD-0A89-4F40-8FEB-5E9A190F8E76}">
      <dgm:prSet/>
      <dgm:spPr/>
      <dgm:t>
        <a:bodyPr/>
        <a:lstStyle/>
        <a:p>
          <a:endParaRPr lang="en-GB"/>
        </a:p>
      </dgm:t>
    </dgm:pt>
    <dgm:pt modelId="{0FD51BB2-0CCF-4CBD-93EB-C9CD2AE84176}">
      <dgm:prSet phldrT="[Text]"/>
      <dgm:spPr/>
      <dgm:t>
        <a:bodyPr/>
        <a:lstStyle/>
        <a:p>
          <a:r>
            <a:rPr lang="en-GB"/>
            <a:t>Growing membership</a:t>
          </a:r>
        </a:p>
      </dgm:t>
    </dgm:pt>
    <dgm:pt modelId="{278CE2F0-A08C-40C3-B626-E07B10DCED57}" type="parTrans" cxnId="{6960797B-A573-40D8-B1E3-FCDD9917FF99}">
      <dgm:prSet/>
      <dgm:spPr/>
      <dgm:t>
        <a:bodyPr/>
        <a:lstStyle/>
        <a:p>
          <a:endParaRPr lang="en-GB"/>
        </a:p>
      </dgm:t>
    </dgm:pt>
    <dgm:pt modelId="{AEAA6E62-E5B3-46D6-81B9-5D98D916ACF6}" type="sibTrans" cxnId="{6960797B-A573-40D8-B1E3-FCDD9917FF99}">
      <dgm:prSet/>
      <dgm:spPr/>
      <dgm:t>
        <a:bodyPr/>
        <a:lstStyle/>
        <a:p>
          <a:endParaRPr lang="en-GB"/>
        </a:p>
      </dgm:t>
    </dgm:pt>
    <dgm:pt modelId="{8342C4A0-FF90-4C13-8E68-545D30D3820B}">
      <dgm:prSet/>
      <dgm:spPr/>
      <dgm:t>
        <a:bodyPr/>
        <a:lstStyle/>
        <a:p>
          <a:r>
            <a:rPr lang="en-GB"/>
            <a:t>Members set priorities</a:t>
          </a:r>
        </a:p>
      </dgm:t>
    </dgm:pt>
    <dgm:pt modelId="{419D74BB-AB0D-4EFD-9235-151C4EDB5E28}" type="parTrans" cxnId="{2BC15D06-F8DB-4863-B2FF-F2CFC508D341}">
      <dgm:prSet/>
      <dgm:spPr/>
      <dgm:t>
        <a:bodyPr/>
        <a:lstStyle/>
        <a:p>
          <a:endParaRPr lang="en-GB"/>
        </a:p>
      </dgm:t>
    </dgm:pt>
    <dgm:pt modelId="{647EB9CF-E5C0-4FBC-A2E3-954FAD50607A}" type="sibTrans" cxnId="{2BC15D06-F8DB-4863-B2FF-F2CFC508D341}">
      <dgm:prSet/>
      <dgm:spPr/>
      <dgm:t>
        <a:bodyPr/>
        <a:lstStyle/>
        <a:p>
          <a:endParaRPr lang="en-GB"/>
        </a:p>
      </dgm:t>
    </dgm:pt>
    <dgm:pt modelId="{EEB24AD4-BB8C-42F3-AFAA-9D7BC0714589}" type="pres">
      <dgm:prSet presAssocID="{0BBBD463-B2ED-46EF-951D-0D91BEAF874A}" presName="cycle" presStyleCnt="0">
        <dgm:presLayoutVars>
          <dgm:dir/>
          <dgm:resizeHandles val="exact"/>
        </dgm:presLayoutVars>
      </dgm:prSet>
      <dgm:spPr/>
    </dgm:pt>
    <dgm:pt modelId="{AE93CB60-9EA3-4DAB-AB15-C91F56F67EB4}" type="pres">
      <dgm:prSet presAssocID="{581EBAAC-11E1-4B8A-BA21-329BF607E1D2}" presName="dummy" presStyleCnt="0"/>
      <dgm:spPr/>
    </dgm:pt>
    <dgm:pt modelId="{3DBE4876-0D2C-403A-9F06-0A78F8739283}" type="pres">
      <dgm:prSet presAssocID="{581EBAAC-11E1-4B8A-BA21-329BF607E1D2}" presName="node" presStyleLbl="revTx" presStyleIdx="0" presStyleCnt="4">
        <dgm:presLayoutVars>
          <dgm:bulletEnabled val="1"/>
        </dgm:presLayoutVars>
      </dgm:prSet>
      <dgm:spPr/>
    </dgm:pt>
    <dgm:pt modelId="{97AAE575-F827-41EA-9B16-80C8EB205F16}" type="pres">
      <dgm:prSet presAssocID="{850445EF-CBA1-4C9D-BAA5-61E9BEB10F50}" presName="sibTrans" presStyleLbl="node1" presStyleIdx="0" presStyleCnt="4"/>
      <dgm:spPr/>
    </dgm:pt>
    <dgm:pt modelId="{CDC17CE3-FDC7-4449-AB9E-B06F0CCC85C7}" type="pres">
      <dgm:prSet presAssocID="{6B311BF3-4B95-4C01-A99F-EAB5AC3EB60A}" presName="dummy" presStyleCnt="0"/>
      <dgm:spPr/>
    </dgm:pt>
    <dgm:pt modelId="{AF3EBB61-08FE-412B-A5B0-1613D334FECC}" type="pres">
      <dgm:prSet presAssocID="{6B311BF3-4B95-4C01-A99F-EAB5AC3EB60A}" presName="node" presStyleLbl="revTx" presStyleIdx="1" presStyleCnt="4">
        <dgm:presLayoutVars>
          <dgm:bulletEnabled val="1"/>
        </dgm:presLayoutVars>
      </dgm:prSet>
      <dgm:spPr/>
    </dgm:pt>
    <dgm:pt modelId="{D289894E-3123-4391-941E-B84D02A6F0BD}" type="pres">
      <dgm:prSet presAssocID="{84AF5519-2FC3-41B4-85F4-2FEC2354B124}" presName="sibTrans" presStyleLbl="node1" presStyleIdx="1" presStyleCnt="4"/>
      <dgm:spPr/>
    </dgm:pt>
    <dgm:pt modelId="{F4BA8EB9-B985-42B4-8FB3-2BE4D0ADDB53}" type="pres">
      <dgm:prSet presAssocID="{0FD51BB2-0CCF-4CBD-93EB-C9CD2AE84176}" presName="dummy" presStyleCnt="0"/>
      <dgm:spPr/>
    </dgm:pt>
    <dgm:pt modelId="{EEBAAAFD-2FDA-4D37-99EC-E81B0769B15F}" type="pres">
      <dgm:prSet presAssocID="{0FD51BB2-0CCF-4CBD-93EB-C9CD2AE84176}" presName="node" presStyleLbl="revTx" presStyleIdx="2" presStyleCnt="4">
        <dgm:presLayoutVars>
          <dgm:bulletEnabled val="1"/>
        </dgm:presLayoutVars>
      </dgm:prSet>
      <dgm:spPr/>
    </dgm:pt>
    <dgm:pt modelId="{220FEA0B-E1EB-4CCF-A7CD-C0AAFC89D5A2}" type="pres">
      <dgm:prSet presAssocID="{AEAA6E62-E5B3-46D6-81B9-5D98D916ACF6}" presName="sibTrans" presStyleLbl="node1" presStyleIdx="2" presStyleCnt="4"/>
      <dgm:spPr/>
    </dgm:pt>
    <dgm:pt modelId="{0F3AA6E9-82B9-4005-ADFE-174DA3F044EE}" type="pres">
      <dgm:prSet presAssocID="{8342C4A0-FF90-4C13-8E68-545D30D3820B}" presName="dummy" presStyleCnt="0"/>
      <dgm:spPr/>
    </dgm:pt>
    <dgm:pt modelId="{A581C345-D686-4058-A2D3-0A6B9BD89C4D}" type="pres">
      <dgm:prSet presAssocID="{8342C4A0-FF90-4C13-8E68-545D30D3820B}" presName="node" presStyleLbl="revTx" presStyleIdx="3" presStyleCnt="4">
        <dgm:presLayoutVars>
          <dgm:bulletEnabled val="1"/>
        </dgm:presLayoutVars>
      </dgm:prSet>
      <dgm:spPr/>
    </dgm:pt>
    <dgm:pt modelId="{95B0C3A3-0838-4040-A3B9-7AB491EF9D39}" type="pres">
      <dgm:prSet presAssocID="{647EB9CF-E5C0-4FBC-A2E3-954FAD50607A}" presName="sibTrans" presStyleLbl="node1" presStyleIdx="3" presStyleCnt="4"/>
      <dgm:spPr/>
    </dgm:pt>
  </dgm:ptLst>
  <dgm:cxnLst>
    <dgm:cxn modelId="{2BC15D06-F8DB-4863-B2FF-F2CFC508D341}" srcId="{0BBBD463-B2ED-46EF-951D-0D91BEAF874A}" destId="{8342C4A0-FF90-4C13-8E68-545D30D3820B}" srcOrd="3" destOrd="0" parTransId="{419D74BB-AB0D-4EFD-9235-151C4EDB5E28}" sibTransId="{647EB9CF-E5C0-4FBC-A2E3-954FAD50607A}"/>
    <dgm:cxn modelId="{C558090B-E521-41A7-9A1E-1E2AED856955}" type="presOf" srcId="{581EBAAC-11E1-4B8A-BA21-329BF607E1D2}" destId="{3DBE4876-0D2C-403A-9F06-0A78F8739283}" srcOrd="0" destOrd="0" presId="urn:microsoft.com/office/officeart/2005/8/layout/cycle1"/>
    <dgm:cxn modelId="{3C89EC11-1104-44FE-86D7-37D67C900CEF}" type="presOf" srcId="{AEAA6E62-E5B3-46D6-81B9-5D98D916ACF6}" destId="{220FEA0B-E1EB-4CCF-A7CD-C0AAFC89D5A2}" srcOrd="0" destOrd="0" presId="urn:microsoft.com/office/officeart/2005/8/layout/cycle1"/>
    <dgm:cxn modelId="{677F4E5E-FC92-4887-9B3F-8AC1CF652953}" type="presOf" srcId="{0FD51BB2-0CCF-4CBD-93EB-C9CD2AE84176}" destId="{EEBAAAFD-2FDA-4D37-99EC-E81B0769B15F}" srcOrd="0" destOrd="0" presId="urn:microsoft.com/office/officeart/2005/8/layout/cycle1"/>
    <dgm:cxn modelId="{2B17C555-7591-4010-A3A0-994C6C71FB31}" srcId="{0BBBD463-B2ED-46EF-951D-0D91BEAF874A}" destId="{581EBAAC-11E1-4B8A-BA21-329BF607E1D2}" srcOrd="0" destOrd="0" parTransId="{2EAC227F-A36F-4BE0-8EB8-C0B105C51AD6}" sibTransId="{850445EF-CBA1-4C9D-BAA5-61E9BEB10F50}"/>
    <dgm:cxn modelId="{6960797B-A573-40D8-B1E3-FCDD9917FF99}" srcId="{0BBBD463-B2ED-46EF-951D-0D91BEAF874A}" destId="{0FD51BB2-0CCF-4CBD-93EB-C9CD2AE84176}" srcOrd="2" destOrd="0" parTransId="{278CE2F0-A08C-40C3-B626-E07B10DCED57}" sibTransId="{AEAA6E62-E5B3-46D6-81B9-5D98D916ACF6}"/>
    <dgm:cxn modelId="{ACA1D88D-A2BB-4B6C-83C5-726088D1502E}" type="presOf" srcId="{647EB9CF-E5C0-4FBC-A2E3-954FAD50607A}" destId="{95B0C3A3-0838-4040-A3B9-7AB491EF9D39}" srcOrd="0" destOrd="0" presId="urn:microsoft.com/office/officeart/2005/8/layout/cycle1"/>
    <dgm:cxn modelId="{F96C1FAD-0A89-4F40-8FEB-5E9A190F8E76}" srcId="{0BBBD463-B2ED-46EF-951D-0D91BEAF874A}" destId="{6B311BF3-4B95-4C01-A99F-EAB5AC3EB60A}" srcOrd="1" destOrd="0" parTransId="{12B99E8A-1118-4178-89B7-A8B887D83889}" sibTransId="{84AF5519-2FC3-41B4-85F4-2FEC2354B124}"/>
    <dgm:cxn modelId="{EED6C7BD-7D5E-41F6-873C-2E7A33B5CEAD}" type="presOf" srcId="{0BBBD463-B2ED-46EF-951D-0D91BEAF874A}" destId="{EEB24AD4-BB8C-42F3-AFAA-9D7BC0714589}" srcOrd="0" destOrd="0" presId="urn:microsoft.com/office/officeart/2005/8/layout/cycle1"/>
    <dgm:cxn modelId="{CA1226C2-6F0E-446D-ADB2-B2C5185C83B2}" type="presOf" srcId="{8342C4A0-FF90-4C13-8E68-545D30D3820B}" destId="{A581C345-D686-4058-A2D3-0A6B9BD89C4D}" srcOrd="0" destOrd="0" presId="urn:microsoft.com/office/officeart/2005/8/layout/cycle1"/>
    <dgm:cxn modelId="{B9A328D0-9B1E-46D9-ADBC-11C6A3EB9831}" type="presOf" srcId="{84AF5519-2FC3-41B4-85F4-2FEC2354B124}" destId="{D289894E-3123-4391-941E-B84D02A6F0BD}" srcOrd="0" destOrd="0" presId="urn:microsoft.com/office/officeart/2005/8/layout/cycle1"/>
    <dgm:cxn modelId="{3DDD53F0-65EB-474E-A3E6-02B5CC39107C}" type="presOf" srcId="{850445EF-CBA1-4C9D-BAA5-61E9BEB10F50}" destId="{97AAE575-F827-41EA-9B16-80C8EB205F16}" srcOrd="0" destOrd="0" presId="urn:microsoft.com/office/officeart/2005/8/layout/cycle1"/>
    <dgm:cxn modelId="{037D4DF7-9090-4985-B1E5-89A03D93C5A1}" type="presOf" srcId="{6B311BF3-4B95-4C01-A99F-EAB5AC3EB60A}" destId="{AF3EBB61-08FE-412B-A5B0-1613D334FECC}" srcOrd="0" destOrd="0" presId="urn:microsoft.com/office/officeart/2005/8/layout/cycle1"/>
    <dgm:cxn modelId="{290EB38D-C812-4D6F-8C4F-C58C3861F130}" type="presParOf" srcId="{EEB24AD4-BB8C-42F3-AFAA-9D7BC0714589}" destId="{AE93CB60-9EA3-4DAB-AB15-C91F56F67EB4}" srcOrd="0" destOrd="0" presId="urn:microsoft.com/office/officeart/2005/8/layout/cycle1"/>
    <dgm:cxn modelId="{1D4D3815-97C3-46D1-BC03-23C817772CE0}" type="presParOf" srcId="{EEB24AD4-BB8C-42F3-AFAA-9D7BC0714589}" destId="{3DBE4876-0D2C-403A-9F06-0A78F8739283}" srcOrd="1" destOrd="0" presId="urn:microsoft.com/office/officeart/2005/8/layout/cycle1"/>
    <dgm:cxn modelId="{61E0A111-638E-4AA3-8218-D0CF417B27E2}" type="presParOf" srcId="{EEB24AD4-BB8C-42F3-AFAA-9D7BC0714589}" destId="{97AAE575-F827-41EA-9B16-80C8EB205F16}" srcOrd="2" destOrd="0" presId="urn:microsoft.com/office/officeart/2005/8/layout/cycle1"/>
    <dgm:cxn modelId="{A157BC12-F1CC-4BCA-ACD9-779A601D89ED}" type="presParOf" srcId="{EEB24AD4-BB8C-42F3-AFAA-9D7BC0714589}" destId="{CDC17CE3-FDC7-4449-AB9E-B06F0CCC85C7}" srcOrd="3" destOrd="0" presId="urn:microsoft.com/office/officeart/2005/8/layout/cycle1"/>
    <dgm:cxn modelId="{2AD4B2FD-1BB7-4AF1-9242-D2F4CC6FF110}" type="presParOf" srcId="{EEB24AD4-BB8C-42F3-AFAA-9D7BC0714589}" destId="{AF3EBB61-08FE-412B-A5B0-1613D334FECC}" srcOrd="4" destOrd="0" presId="urn:microsoft.com/office/officeart/2005/8/layout/cycle1"/>
    <dgm:cxn modelId="{A1D28F10-2301-4E93-A387-5B00072E9142}" type="presParOf" srcId="{EEB24AD4-BB8C-42F3-AFAA-9D7BC0714589}" destId="{D289894E-3123-4391-941E-B84D02A6F0BD}" srcOrd="5" destOrd="0" presId="urn:microsoft.com/office/officeart/2005/8/layout/cycle1"/>
    <dgm:cxn modelId="{018E057F-341C-4FA2-BCD3-A7DD0894B9E2}" type="presParOf" srcId="{EEB24AD4-BB8C-42F3-AFAA-9D7BC0714589}" destId="{F4BA8EB9-B985-42B4-8FB3-2BE4D0ADDB53}" srcOrd="6" destOrd="0" presId="urn:microsoft.com/office/officeart/2005/8/layout/cycle1"/>
    <dgm:cxn modelId="{DFFF4FF5-281B-490A-AC62-417C567BA671}" type="presParOf" srcId="{EEB24AD4-BB8C-42F3-AFAA-9D7BC0714589}" destId="{EEBAAAFD-2FDA-4D37-99EC-E81B0769B15F}" srcOrd="7" destOrd="0" presId="urn:microsoft.com/office/officeart/2005/8/layout/cycle1"/>
    <dgm:cxn modelId="{3B045CA2-8190-40DC-A8EE-A9F91B2E6683}" type="presParOf" srcId="{EEB24AD4-BB8C-42F3-AFAA-9D7BC0714589}" destId="{220FEA0B-E1EB-4CCF-A7CD-C0AAFC89D5A2}" srcOrd="8" destOrd="0" presId="urn:microsoft.com/office/officeart/2005/8/layout/cycle1"/>
    <dgm:cxn modelId="{75B20F2C-4A42-4DEB-8434-C34FB2915CD4}" type="presParOf" srcId="{EEB24AD4-BB8C-42F3-AFAA-9D7BC0714589}" destId="{0F3AA6E9-82B9-4005-ADFE-174DA3F044EE}" srcOrd="9" destOrd="0" presId="urn:microsoft.com/office/officeart/2005/8/layout/cycle1"/>
    <dgm:cxn modelId="{CBDB81A0-CB6F-4F50-A825-96F72A39E944}" type="presParOf" srcId="{EEB24AD4-BB8C-42F3-AFAA-9D7BC0714589}" destId="{A581C345-D686-4058-A2D3-0A6B9BD89C4D}" srcOrd="10" destOrd="0" presId="urn:microsoft.com/office/officeart/2005/8/layout/cycle1"/>
    <dgm:cxn modelId="{69818CBB-F6A5-4B70-B48D-222EB74C806B}" type="presParOf" srcId="{EEB24AD4-BB8C-42F3-AFAA-9D7BC0714589}" destId="{95B0C3A3-0838-4040-A3B9-7AB491EF9D39}"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E4876-0D2C-403A-9F06-0A78F8739283}">
      <dsp:nvSpPr>
        <dsp:cNvPr id="0" name=""/>
        <dsp:cNvSpPr/>
      </dsp:nvSpPr>
      <dsp:spPr>
        <a:xfrm>
          <a:off x="2926168" y="68920"/>
          <a:ext cx="1095020" cy="1095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Negotiations deliver results</a:t>
          </a:r>
        </a:p>
      </dsp:txBody>
      <dsp:txXfrm>
        <a:off x="2926168" y="68920"/>
        <a:ext cx="1095020" cy="1095020"/>
      </dsp:txXfrm>
    </dsp:sp>
    <dsp:sp modelId="{97AAE575-F827-41EA-9B16-80C8EB205F16}">
      <dsp:nvSpPr>
        <dsp:cNvPr id="0" name=""/>
        <dsp:cNvSpPr/>
      </dsp:nvSpPr>
      <dsp:spPr>
        <a:xfrm>
          <a:off x="994612" y="-544"/>
          <a:ext cx="3096040" cy="3096040"/>
        </a:xfrm>
        <a:prstGeom prst="circularArrow">
          <a:avLst>
            <a:gd name="adj1" fmla="val 6897"/>
            <a:gd name="adj2" fmla="val 464938"/>
            <a:gd name="adj3" fmla="val 551159"/>
            <a:gd name="adj4" fmla="val 20583903"/>
            <a:gd name="adj5" fmla="val 8046"/>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F3EBB61-08FE-412B-A5B0-1613D334FECC}">
      <dsp:nvSpPr>
        <dsp:cNvPr id="0" name=""/>
        <dsp:cNvSpPr/>
      </dsp:nvSpPr>
      <dsp:spPr>
        <a:xfrm>
          <a:off x="2926168" y="1931011"/>
          <a:ext cx="1095020" cy="1095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Recruitment</a:t>
          </a:r>
        </a:p>
      </dsp:txBody>
      <dsp:txXfrm>
        <a:off x="2926168" y="1931011"/>
        <a:ext cx="1095020" cy="1095020"/>
      </dsp:txXfrm>
    </dsp:sp>
    <dsp:sp modelId="{D289894E-3123-4391-941E-B84D02A6F0BD}">
      <dsp:nvSpPr>
        <dsp:cNvPr id="0" name=""/>
        <dsp:cNvSpPr/>
      </dsp:nvSpPr>
      <dsp:spPr>
        <a:xfrm>
          <a:off x="994612" y="-544"/>
          <a:ext cx="3096040" cy="3096040"/>
        </a:xfrm>
        <a:prstGeom prst="circularArrow">
          <a:avLst>
            <a:gd name="adj1" fmla="val 6897"/>
            <a:gd name="adj2" fmla="val 464938"/>
            <a:gd name="adj3" fmla="val 5951159"/>
            <a:gd name="adj4" fmla="val 4383903"/>
            <a:gd name="adj5" fmla="val 8046"/>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EBAAAFD-2FDA-4D37-99EC-E81B0769B15F}">
      <dsp:nvSpPr>
        <dsp:cNvPr id="0" name=""/>
        <dsp:cNvSpPr/>
      </dsp:nvSpPr>
      <dsp:spPr>
        <a:xfrm>
          <a:off x="1064077" y="1931011"/>
          <a:ext cx="1095020" cy="1095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Growing membership</a:t>
          </a:r>
        </a:p>
      </dsp:txBody>
      <dsp:txXfrm>
        <a:off x="1064077" y="1931011"/>
        <a:ext cx="1095020" cy="1095020"/>
      </dsp:txXfrm>
    </dsp:sp>
    <dsp:sp modelId="{220FEA0B-E1EB-4CCF-A7CD-C0AAFC89D5A2}">
      <dsp:nvSpPr>
        <dsp:cNvPr id="0" name=""/>
        <dsp:cNvSpPr/>
      </dsp:nvSpPr>
      <dsp:spPr>
        <a:xfrm>
          <a:off x="994612" y="-544"/>
          <a:ext cx="3096040" cy="3096040"/>
        </a:xfrm>
        <a:prstGeom prst="circularArrow">
          <a:avLst>
            <a:gd name="adj1" fmla="val 6897"/>
            <a:gd name="adj2" fmla="val 464938"/>
            <a:gd name="adj3" fmla="val 11351159"/>
            <a:gd name="adj4" fmla="val 9783903"/>
            <a:gd name="adj5" fmla="val 8046"/>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581C345-D686-4058-A2D3-0A6B9BD89C4D}">
      <dsp:nvSpPr>
        <dsp:cNvPr id="0" name=""/>
        <dsp:cNvSpPr/>
      </dsp:nvSpPr>
      <dsp:spPr>
        <a:xfrm>
          <a:off x="1064077" y="68920"/>
          <a:ext cx="1095020" cy="1095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Members set priorities</a:t>
          </a:r>
        </a:p>
      </dsp:txBody>
      <dsp:txXfrm>
        <a:off x="1064077" y="68920"/>
        <a:ext cx="1095020" cy="1095020"/>
      </dsp:txXfrm>
    </dsp:sp>
    <dsp:sp modelId="{95B0C3A3-0838-4040-A3B9-7AB491EF9D39}">
      <dsp:nvSpPr>
        <dsp:cNvPr id="0" name=""/>
        <dsp:cNvSpPr/>
      </dsp:nvSpPr>
      <dsp:spPr>
        <a:xfrm>
          <a:off x="994612" y="-544"/>
          <a:ext cx="3096040" cy="3096040"/>
        </a:xfrm>
        <a:prstGeom prst="circularArrow">
          <a:avLst>
            <a:gd name="adj1" fmla="val 6897"/>
            <a:gd name="adj2" fmla="val 464938"/>
            <a:gd name="adj3" fmla="val 16751159"/>
            <a:gd name="adj4" fmla="val 15183903"/>
            <a:gd name="adj5" fmla="val 8046"/>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a:t>
            </a:r>
          </a:p>
          <a:p>
            <a:r>
              <a:rPr lang="en-GB" dirty="0"/>
              <a:t>Housekeeping – (toilets, breaks, fire alarms etc)</a:t>
            </a:r>
          </a:p>
          <a:p>
            <a:r>
              <a:rPr lang="en-GB" dirty="0"/>
              <a:t>Introductions – Who – where – experience of organising - what they want to get out of the course</a:t>
            </a:r>
          </a:p>
          <a:p>
            <a:endParaRPr lang="en-GB" dirty="0"/>
          </a:p>
          <a:p>
            <a:r>
              <a:rPr lang="en-GB" dirty="0"/>
              <a:t>Online – Raise hand, closed captions etc. Explain you may use break out rooms but that you will control the technicalities and they don’t need to worry. </a:t>
            </a:r>
          </a:p>
        </p:txBody>
      </p:sp>
      <p:sp>
        <p:nvSpPr>
          <p:cNvPr id="4" name="Slide Number Placeholder 3"/>
          <p:cNvSpPr>
            <a:spLocks noGrp="1"/>
          </p:cNvSpPr>
          <p:nvPr>
            <p:ph type="sldNum" sz="quarter" idx="5"/>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3469376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Does the branch have a casework forum or a way of tracking themes in casework. This is useful as it may identify areas that can be addressed by campaigning or negotiation. Organising around issues is always easier and more productive and will demonstrate to non-members the value of joining beyond “in case you get into trouble”. </a:t>
            </a:r>
          </a:p>
          <a:p>
            <a:r>
              <a:rPr lang="en-GB" dirty="0"/>
              <a:t>The pie chart is made up but shows that this imaginary branch could do some campaigning around bullying behaviours and perhaps some issues mapping on sickness. </a:t>
            </a:r>
          </a:p>
        </p:txBody>
      </p:sp>
      <p:sp>
        <p:nvSpPr>
          <p:cNvPr id="4" name="Slide Number Placeholder 3"/>
          <p:cNvSpPr>
            <a:spLocks noGrp="1"/>
          </p:cNvSpPr>
          <p:nvPr>
            <p:ph type="sldNum" sz="quarter" idx="5"/>
          </p:nvPr>
        </p:nvSpPr>
        <p:spPr/>
        <p:txBody>
          <a:bodyPr/>
          <a:lstStyle/>
          <a:p>
            <a:fld id="{C16B0746-24FF-0B4F-A25A-E2B460B25A57}" type="slidenum">
              <a:rPr lang="en-US" smtClean="0"/>
              <a:t>10</a:t>
            </a:fld>
            <a:endParaRPr lang="en-US"/>
          </a:p>
        </p:txBody>
      </p:sp>
    </p:spTree>
    <p:extLst>
      <p:ext uri="{BB962C8B-B14F-4D97-AF65-F5344CB8AC3E}">
        <p14:creationId xmlns:p14="http://schemas.microsoft.com/office/powerpoint/2010/main" val="1951572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session we will look at three aspects of assessing what your branch looks like now and how to move organising forward:</a:t>
            </a:r>
          </a:p>
          <a:p>
            <a:pPr marL="171450" indent="-171450">
              <a:buFont typeface="Arial" panose="020B0604020202020204" pitchFamily="34" charset="0"/>
              <a:buChar char="•"/>
            </a:pPr>
            <a:r>
              <a:rPr lang="en-GB" dirty="0"/>
              <a:t>Workplace mapping and information gathering</a:t>
            </a:r>
          </a:p>
          <a:p>
            <a:pPr marL="171450" indent="-171450">
              <a:buFont typeface="Arial" panose="020B0604020202020204" pitchFamily="34" charset="0"/>
              <a:buChar char="•"/>
            </a:pPr>
            <a:r>
              <a:rPr lang="en-GB" dirty="0"/>
              <a:t>Health checking your branch</a:t>
            </a:r>
          </a:p>
          <a:p>
            <a:pPr marL="171450" indent="-171450">
              <a:buFont typeface="Arial" panose="020B0604020202020204" pitchFamily="34" charset="0"/>
              <a:buChar char="•"/>
            </a:pPr>
            <a:r>
              <a:rPr lang="en-GB" dirty="0"/>
              <a:t>Setting goals</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11</a:t>
            </a:fld>
            <a:endParaRPr lang="en-US"/>
          </a:p>
        </p:txBody>
      </p:sp>
    </p:spTree>
    <p:extLst>
      <p:ext uri="{BB962C8B-B14F-4D97-AF65-F5344CB8AC3E}">
        <p14:creationId xmlns:p14="http://schemas.microsoft.com/office/powerpoint/2010/main" val="671434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Reps need to start to think beyond mapping, i.e. that all that is required is an exercise in finding out where members and non-members are (although this is one aspect of data gathering and still important as a start), and start to think about 360 degree information gathering that enables building structures and power. Start them to think about what information is needed to achieve their goals. </a:t>
            </a:r>
          </a:p>
        </p:txBody>
      </p:sp>
      <p:sp>
        <p:nvSpPr>
          <p:cNvPr id="4" name="Slide Number Placeholder 3"/>
          <p:cNvSpPr>
            <a:spLocks noGrp="1"/>
          </p:cNvSpPr>
          <p:nvPr>
            <p:ph type="sldNum" sz="quarter" idx="5"/>
          </p:nvPr>
        </p:nvSpPr>
        <p:spPr/>
        <p:txBody>
          <a:bodyPr/>
          <a:lstStyle/>
          <a:p>
            <a:fld id="{C16B0746-24FF-0B4F-A25A-E2B460B25A57}" type="slidenum">
              <a:rPr lang="en-US" smtClean="0"/>
              <a:t>12</a:t>
            </a:fld>
            <a:endParaRPr lang="en-US"/>
          </a:p>
        </p:txBody>
      </p:sp>
    </p:spTree>
    <p:extLst>
      <p:ext uri="{BB962C8B-B14F-4D97-AF65-F5344CB8AC3E}">
        <p14:creationId xmlns:p14="http://schemas.microsoft.com/office/powerpoint/2010/main" val="2297454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concept of mapping as a basis of information gathering as a whole, talk through these elements. You could ask if they can think of any more or anything else it would be useful to know. For </a:t>
            </a:r>
            <a:r>
              <a:rPr lang="en-GB" dirty="0" err="1"/>
              <a:t>eg</a:t>
            </a:r>
            <a:r>
              <a:rPr lang="en-GB" dirty="0"/>
              <a:t> – in hybrid workplaces, the best days to talk to people, when all staff days are etc. </a:t>
            </a:r>
          </a:p>
          <a:p>
            <a:r>
              <a:rPr lang="en-GB" dirty="0"/>
              <a:t>Word in </a:t>
            </a:r>
            <a:r>
              <a:rPr lang="en-GB" b="1" dirty="0"/>
              <a:t>bold </a:t>
            </a:r>
            <a:r>
              <a:rPr lang="en-GB" b="0" dirty="0"/>
              <a:t>are to identify that mapping is not just about members/non-members but also about other information gathering – these words are not exhaustive</a:t>
            </a:r>
          </a:p>
        </p:txBody>
      </p:sp>
      <p:sp>
        <p:nvSpPr>
          <p:cNvPr id="4" name="Slide Number Placeholder 3"/>
          <p:cNvSpPr>
            <a:spLocks noGrp="1"/>
          </p:cNvSpPr>
          <p:nvPr>
            <p:ph type="sldNum" sz="quarter" idx="5"/>
          </p:nvPr>
        </p:nvSpPr>
        <p:spPr/>
        <p:txBody>
          <a:bodyPr/>
          <a:lstStyle/>
          <a:p>
            <a:fld id="{C16B0746-24FF-0B4F-A25A-E2B460B25A57}" type="slidenum">
              <a:rPr lang="en-US" smtClean="0"/>
              <a:t>13</a:t>
            </a:fld>
            <a:endParaRPr lang="en-US"/>
          </a:p>
        </p:txBody>
      </p:sp>
    </p:spTree>
    <p:extLst>
      <p:ext uri="{BB962C8B-B14F-4D97-AF65-F5344CB8AC3E}">
        <p14:creationId xmlns:p14="http://schemas.microsoft.com/office/powerpoint/2010/main" val="3422189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Reinforcing that information gathering is a multi-layered and ongoing exercise and any outcomes should be living documents which inform your branch organising and recruitment plan, it should be re-visited and updated on a regular basis. Top tip: find someone who loves data and put them in charge of this. A reminder though, this is not a solo activity and should not just fall to one person. </a:t>
            </a:r>
          </a:p>
          <a:p>
            <a:r>
              <a:rPr lang="en-GB" dirty="0"/>
              <a:t>Points to make:</a:t>
            </a:r>
          </a:p>
          <a:p>
            <a:pPr marL="171450" indent="-171450" algn="l">
              <a:buFont typeface="Arial" panose="020B0604020202020204" pitchFamily="34" charset="0"/>
              <a:buChar char="•"/>
            </a:pPr>
            <a:r>
              <a:rPr lang="en-GB" b="0" i="0" u="none" strike="noStrike" dirty="0">
                <a:solidFill>
                  <a:schemeClr val="tx1"/>
                </a:solidFill>
                <a:effectLst/>
                <a:latin typeface="Arial" panose="020B0604020202020204" pitchFamily="34" charset="0"/>
                <a:cs typeface="Arial" panose="020B0604020202020204" pitchFamily="34" charset="0"/>
              </a:rPr>
              <a:t>When you’re planning these sort of exercises, focus on the information that you need to get an accurate picture of who, where and why you’re organising.</a:t>
            </a:r>
          </a:p>
          <a:p>
            <a:pPr marL="171450" indent="-171450" algn="l">
              <a:buFont typeface="Arial" panose="020B0604020202020204" pitchFamily="34" charset="0"/>
              <a:buChar char="•"/>
            </a:pPr>
            <a:r>
              <a:rPr lang="en-GB" b="0" i="0" u="none" strike="noStrike" dirty="0">
                <a:solidFill>
                  <a:schemeClr val="tx1"/>
                </a:solidFill>
                <a:effectLst/>
                <a:latin typeface="Arial" panose="020B0604020202020204" pitchFamily="34" charset="0"/>
                <a:cs typeface="Arial" panose="020B0604020202020204" pitchFamily="34" charset="0"/>
              </a:rPr>
              <a:t>Only collect the information that will help you to build the union and/or run a campaign.</a:t>
            </a:r>
          </a:p>
          <a:p>
            <a:pPr marL="171450" indent="-171450">
              <a:buFont typeface="Arial" panose="020B0604020202020204" pitchFamily="34" charset="0"/>
              <a:buChar char="•"/>
            </a:pPr>
            <a:r>
              <a:rPr lang="en-GB" b="0" i="0" u="none" strike="noStrike" dirty="0">
                <a:solidFill>
                  <a:schemeClr val="tx1"/>
                </a:solidFill>
                <a:effectLst/>
                <a:latin typeface="Arial" panose="020B0604020202020204" pitchFamily="34" charset="0"/>
                <a:cs typeface="Arial" panose="020B0604020202020204" pitchFamily="34" charset="0"/>
              </a:rPr>
              <a:t>Working out what information is needed to achieve your goal is a good way to begin your organising. </a:t>
            </a:r>
          </a:p>
          <a:p>
            <a:pPr marL="0" indent="0">
              <a:buFont typeface="Arial" panose="020B0604020202020204" pitchFamily="34" charset="0"/>
              <a:buNone/>
            </a:pPr>
            <a:r>
              <a:rPr lang="en-GB" b="0" i="0" u="none" strike="noStrike" dirty="0">
                <a:solidFill>
                  <a:schemeClr val="tx1"/>
                </a:solidFill>
                <a:effectLst/>
                <a:latin typeface="Arial" panose="020B0604020202020204" pitchFamily="34" charset="0"/>
                <a:cs typeface="Arial" panose="020B0604020202020204" pitchFamily="34" charset="0"/>
              </a:rPr>
              <a:t>Things to consider:</a:t>
            </a:r>
          </a:p>
          <a:p>
            <a:pPr marL="171450" indent="-171450">
              <a:buFont typeface="Arial" panose="020B0604020202020204" pitchFamily="34" charset="0"/>
              <a:buChar char="•"/>
            </a:pPr>
            <a:r>
              <a:rPr lang="en-GB" sz="1200" dirty="0"/>
              <a:t>Who are your colleagues – members &amp; non-members</a:t>
            </a:r>
          </a:p>
          <a:p>
            <a:pPr marL="171450" indent="-171450">
              <a:buFont typeface="Arial" panose="020B0604020202020204" pitchFamily="34" charset="0"/>
              <a:buChar char="•"/>
            </a:pPr>
            <a:r>
              <a:rPr lang="en-GB" sz="1200" dirty="0"/>
              <a:t>How is your workplace structured – physical boundaries</a:t>
            </a:r>
          </a:p>
          <a:p>
            <a:pPr marL="171450" indent="-171450">
              <a:buFont typeface="Arial" panose="020B0604020202020204" pitchFamily="34" charset="0"/>
              <a:buChar char="•"/>
            </a:pPr>
            <a:r>
              <a:rPr lang="en-GB" sz="1200" dirty="0"/>
              <a:t>What teams work together – teams may cross physical boundaries</a:t>
            </a:r>
          </a:p>
          <a:p>
            <a:pPr marL="171450" indent="-171450">
              <a:buFont typeface="Arial" panose="020B0604020202020204" pitchFamily="34" charset="0"/>
              <a:buChar char="•"/>
            </a:pPr>
            <a:r>
              <a:rPr lang="en-GB" sz="1200" dirty="0"/>
              <a:t>Are there any other unions present?</a:t>
            </a:r>
          </a:p>
          <a:p>
            <a:pPr marL="171450" indent="-171450">
              <a:buFont typeface="Arial" panose="020B0604020202020204" pitchFamily="34" charset="0"/>
              <a:buChar char="•"/>
            </a:pPr>
            <a:r>
              <a:rPr lang="en-GB" sz="1200" dirty="0"/>
              <a:t>What are the working patterns – shifts/rotas/PT/FT</a:t>
            </a:r>
          </a:p>
          <a:p>
            <a:pPr marL="171450" indent="-171450">
              <a:buFont typeface="Arial" panose="020B0604020202020204" pitchFamily="34" charset="0"/>
              <a:buChar char="•"/>
            </a:pPr>
            <a:r>
              <a:rPr lang="en-GB" sz="1200" dirty="0"/>
              <a:t>What are the social structures – breaktimes etc.</a:t>
            </a:r>
          </a:p>
          <a:p>
            <a:pPr marL="171450" indent="-171450">
              <a:buFont typeface="Arial" panose="020B0604020202020204" pitchFamily="34" charset="0"/>
              <a:buChar char="•"/>
            </a:pPr>
            <a:r>
              <a:rPr lang="en-GB" sz="1200" dirty="0"/>
              <a:t>Who/where are your reps and activists</a:t>
            </a:r>
          </a:p>
          <a:p>
            <a:pPr marL="171450" indent="-171450" algn="l">
              <a:buFont typeface="Arial" panose="020B0604020202020204" pitchFamily="34" charset="0"/>
              <a:buChar char="•"/>
            </a:pPr>
            <a:endParaRPr lang="en-GB" b="0" i="0" u="none" strike="noStrike" dirty="0">
              <a:solidFill>
                <a:schemeClr val="tx1"/>
              </a:solidFill>
              <a:effectLst/>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14</a:t>
            </a:fld>
            <a:endParaRPr lang="en-US"/>
          </a:p>
        </p:txBody>
      </p:sp>
    </p:spTree>
    <p:extLst>
      <p:ext uri="{BB962C8B-B14F-4D97-AF65-F5344CB8AC3E}">
        <p14:creationId xmlns:p14="http://schemas.microsoft.com/office/powerpoint/2010/main" val="2436895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Some ideas for collating the information – can the attendees come up with any more? </a:t>
            </a:r>
          </a:p>
          <a:p>
            <a:pPr lvl="0"/>
            <a:r>
              <a:rPr lang="en-GB" sz="1200" kern="1200" dirty="0">
                <a:solidFill>
                  <a:schemeClr val="tx1"/>
                </a:solidFill>
                <a:effectLst/>
                <a:latin typeface="+mn-lt"/>
                <a:ea typeface="+mn-ea"/>
                <a:cs typeface="+mn-cs"/>
              </a:rPr>
              <a:t>The map… some workplaces are physically dispersed and so mapping comes down to knowing exactly where people are based. It will also highlight gaps in membership if a known site is missing. </a:t>
            </a:r>
          </a:p>
          <a:p>
            <a:pPr lvl="0"/>
            <a:r>
              <a:rPr lang="en-GB" sz="1200" kern="1200" dirty="0">
                <a:solidFill>
                  <a:schemeClr val="tx1"/>
                </a:solidFill>
                <a:effectLst/>
                <a:latin typeface="+mn-lt"/>
                <a:ea typeface="+mn-ea"/>
                <a:cs typeface="+mn-cs"/>
              </a:rPr>
              <a:t>The table shows some other ways to map your workplace - the example is by department, a common way to map a workplace.</a:t>
            </a:r>
          </a:p>
          <a:p>
            <a:pPr lvl="0"/>
            <a:r>
              <a:rPr lang="en-GB" sz="1200" kern="1200" dirty="0">
                <a:solidFill>
                  <a:schemeClr val="tx1"/>
                </a:solidFill>
                <a:effectLst/>
                <a:latin typeface="+mn-lt"/>
                <a:ea typeface="+mn-ea"/>
                <a:cs typeface="+mn-cs"/>
              </a:rPr>
              <a:t>There may be other ways to break down workforce – operation v office based for example. These types of staff may have different issues and so be best organised together.</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If you want to create a physical map there are various tools to do this – you can plot data by postcode in Excel or online using google maps</a:t>
            </a:r>
          </a:p>
        </p:txBody>
      </p:sp>
      <p:sp>
        <p:nvSpPr>
          <p:cNvPr id="4" name="Slide Number Placeholder 3"/>
          <p:cNvSpPr>
            <a:spLocks noGrp="1"/>
          </p:cNvSpPr>
          <p:nvPr>
            <p:ph type="sldNum" sz="quarter" idx="10"/>
          </p:nvPr>
        </p:nvSpPr>
        <p:spPr/>
        <p:txBody>
          <a:bodyPr/>
          <a:lstStyle/>
          <a:p>
            <a:fld id="{5A3F4684-F84F-4E44-9D26-CB3898D7E83A}" type="slidenum">
              <a:rPr lang="en-US" smtClean="0"/>
              <a:t>15</a:t>
            </a:fld>
            <a:endParaRPr lang="en-US"/>
          </a:p>
        </p:txBody>
      </p:sp>
    </p:spTree>
    <p:extLst>
      <p:ext uri="{BB962C8B-B14F-4D97-AF65-F5344CB8AC3E}">
        <p14:creationId xmlns:p14="http://schemas.microsoft.com/office/powerpoint/2010/main" val="2948839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good way to introduce them to thinking outside the member/non-member box. Start with what do they notice about this picture, if necessary lead attendees along the route of who can talk to who then talk about:</a:t>
            </a:r>
          </a:p>
          <a:p>
            <a:r>
              <a:rPr lang="en-GB" dirty="0"/>
              <a:t>What other information might they need to get (days people are in, team days, </a:t>
            </a:r>
          </a:p>
          <a:p>
            <a:r>
              <a:rPr lang="en-GB" dirty="0"/>
              <a:t>What opportunities does this plan bring to mind (leaving information in communal areas etc)</a:t>
            </a:r>
          </a:p>
          <a:p>
            <a:r>
              <a:rPr lang="en-GB" dirty="0"/>
              <a:t>Are there any issues apparent (why is Ryan in a cupboard behind the toilets!! – possible H&amp;S issue, is Toby in a difficult workplace environment? etc) </a:t>
            </a:r>
          </a:p>
        </p:txBody>
      </p:sp>
      <p:sp>
        <p:nvSpPr>
          <p:cNvPr id="4" name="Slide Number Placeholder 3"/>
          <p:cNvSpPr>
            <a:spLocks noGrp="1"/>
          </p:cNvSpPr>
          <p:nvPr>
            <p:ph type="sldNum" sz="quarter" idx="5"/>
          </p:nvPr>
        </p:nvSpPr>
        <p:spPr/>
        <p:txBody>
          <a:bodyPr/>
          <a:lstStyle/>
          <a:p>
            <a:fld id="{C16B0746-24FF-0B4F-A25A-E2B460B25A57}" type="slidenum">
              <a:rPr lang="en-US" smtClean="0"/>
              <a:t>16</a:t>
            </a:fld>
            <a:endParaRPr lang="en-US"/>
          </a:p>
        </p:txBody>
      </p:sp>
    </p:spTree>
    <p:extLst>
      <p:ext uri="{BB962C8B-B14F-4D97-AF65-F5344CB8AC3E}">
        <p14:creationId xmlns:p14="http://schemas.microsoft.com/office/powerpoint/2010/main" val="1300717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the points as a summary</a:t>
            </a:r>
          </a:p>
        </p:txBody>
      </p:sp>
      <p:sp>
        <p:nvSpPr>
          <p:cNvPr id="4" name="Slide Number Placeholder 3"/>
          <p:cNvSpPr>
            <a:spLocks noGrp="1"/>
          </p:cNvSpPr>
          <p:nvPr>
            <p:ph type="sldNum" sz="quarter" idx="5"/>
          </p:nvPr>
        </p:nvSpPr>
        <p:spPr/>
        <p:txBody>
          <a:bodyPr/>
          <a:lstStyle/>
          <a:p>
            <a:fld id="{C16B0746-24FF-0B4F-A25A-E2B460B25A57}" type="slidenum">
              <a:rPr lang="en-US" smtClean="0"/>
              <a:t>17</a:t>
            </a:fld>
            <a:endParaRPr lang="en-US"/>
          </a:p>
        </p:txBody>
      </p:sp>
    </p:spTree>
    <p:extLst>
      <p:ext uri="{BB962C8B-B14F-4D97-AF65-F5344CB8AC3E}">
        <p14:creationId xmlns:p14="http://schemas.microsoft.com/office/powerpoint/2010/main" val="981732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Group discussion on their experience so far of mapping. It is ok if they have never done it so make that clear. Hopefully they have a better understanding now of the usefulness of data gathering.</a:t>
            </a:r>
          </a:p>
          <a:p>
            <a:r>
              <a:rPr lang="en-GB" dirty="0"/>
              <a:t>The goal setting exercise later in the course may add to their action plan</a:t>
            </a:r>
          </a:p>
        </p:txBody>
      </p:sp>
      <p:sp>
        <p:nvSpPr>
          <p:cNvPr id="4" name="Slide Number Placeholder 3"/>
          <p:cNvSpPr>
            <a:spLocks noGrp="1"/>
          </p:cNvSpPr>
          <p:nvPr>
            <p:ph type="sldNum" sz="quarter" idx="5"/>
          </p:nvPr>
        </p:nvSpPr>
        <p:spPr/>
        <p:txBody>
          <a:bodyPr/>
          <a:lstStyle/>
          <a:p>
            <a:fld id="{C16B0746-24FF-0B4F-A25A-E2B460B25A57}" type="slidenum">
              <a:rPr lang="en-US" smtClean="0"/>
              <a:t>18</a:t>
            </a:fld>
            <a:endParaRPr lang="en-US"/>
          </a:p>
        </p:txBody>
      </p:sp>
    </p:spTree>
    <p:extLst>
      <p:ext uri="{BB962C8B-B14F-4D97-AF65-F5344CB8AC3E}">
        <p14:creationId xmlns:p14="http://schemas.microsoft.com/office/powerpoint/2010/main" val="2698263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usual GDPR rules apply with regard to storing personal data. </a:t>
            </a:r>
          </a:p>
          <a:p>
            <a:r>
              <a:rPr lang="en-GB" baseline="0" dirty="0"/>
              <a:t>Hold lists of members and non-members separately.</a:t>
            </a:r>
          </a:p>
          <a:p>
            <a:r>
              <a:rPr lang="en-GB" baseline="0" dirty="0"/>
              <a:t>Paper lists the same as electronic lists</a:t>
            </a:r>
          </a:p>
          <a:p>
            <a:r>
              <a:rPr lang="en-GB" baseline="0" dirty="0"/>
              <a:t>Individuals have a right to know what you have written – they are not likely to know the lists exists so access requests are unlikely to be an issue, but you should consider possibility. If you have rated people be prepared to defend this, so think about what it means when you write it down.</a:t>
            </a:r>
          </a:p>
          <a:p>
            <a:r>
              <a:rPr lang="en-GB" baseline="0" dirty="0"/>
              <a:t>Remind them of Tracey Hunt if they are nervous about GDPR</a:t>
            </a:r>
          </a:p>
          <a:p>
            <a:r>
              <a:rPr lang="en-GB" baseline="0" dirty="0"/>
              <a:t>Employers often hide behind GDPR to prevent organising but there are ways around this. E.g. if they have a members list and a staff directory, with a little work they can work out who the non-members are!</a:t>
            </a:r>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19</a:t>
            </a:fld>
            <a:endParaRPr lang="en-US"/>
          </a:p>
        </p:txBody>
      </p:sp>
    </p:spTree>
    <p:extLst>
      <p:ext uri="{BB962C8B-B14F-4D97-AF65-F5344CB8AC3E}">
        <p14:creationId xmlns:p14="http://schemas.microsoft.com/office/powerpoint/2010/main" val="2227474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Outline the purpose of the course and go over the learning objectives. Make sure that they are aware that they will be required at the end to produce an action plan. This may be divided into personal action points and actions for their branch. They should think about adding their strategic plan evaluation as an agenda item at the next BEC.</a:t>
            </a:r>
          </a:p>
        </p:txBody>
      </p:sp>
      <p:sp>
        <p:nvSpPr>
          <p:cNvPr id="4" name="Slide Number Placeholder 3"/>
          <p:cNvSpPr>
            <a:spLocks noGrp="1"/>
          </p:cNvSpPr>
          <p:nvPr>
            <p:ph type="sldNum" sz="quarter" idx="5"/>
          </p:nvPr>
        </p:nvSpPr>
        <p:spPr/>
        <p:txBody>
          <a:bodyPr/>
          <a:lstStyle/>
          <a:p>
            <a:fld id="{C16B0746-24FF-0B4F-A25A-E2B460B25A57}" type="slidenum">
              <a:rPr lang="en-US" smtClean="0"/>
              <a:t>2</a:t>
            </a:fld>
            <a:endParaRPr lang="en-US"/>
          </a:p>
        </p:txBody>
      </p:sp>
    </p:spTree>
    <p:extLst>
      <p:ext uri="{BB962C8B-B14F-4D97-AF65-F5344CB8AC3E}">
        <p14:creationId xmlns:p14="http://schemas.microsoft.com/office/powerpoint/2010/main" val="3737686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 quickly go over the slide.</a:t>
            </a:r>
          </a:p>
          <a:p>
            <a:r>
              <a:rPr lang="en-GB" dirty="0"/>
              <a:t>If the employer is not forthcoming with lists of staff etc , there are some places that reps could look to find out more information</a:t>
            </a:r>
          </a:p>
        </p:txBody>
      </p:sp>
      <p:sp>
        <p:nvSpPr>
          <p:cNvPr id="4" name="Slide Number Placeholder 3"/>
          <p:cNvSpPr>
            <a:spLocks noGrp="1"/>
          </p:cNvSpPr>
          <p:nvPr>
            <p:ph type="sldNum" sz="quarter" idx="5"/>
          </p:nvPr>
        </p:nvSpPr>
        <p:spPr/>
        <p:txBody>
          <a:bodyPr/>
          <a:lstStyle/>
          <a:p>
            <a:fld id="{C16B0746-24FF-0B4F-A25A-E2B460B25A57}" type="slidenum">
              <a:rPr lang="en-US" smtClean="0"/>
              <a:t>20</a:t>
            </a:fld>
            <a:endParaRPr lang="en-US"/>
          </a:p>
        </p:txBody>
      </p:sp>
    </p:spTree>
    <p:extLst>
      <p:ext uri="{BB962C8B-B14F-4D97-AF65-F5344CB8AC3E}">
        <p14:creationId xmlns:p14="http://schemas.microsoft.com/office/powerpoint/2010/main" val="3191987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the point that it is always easier to organise around issues that people feel strongly about. Part of the action plan might be to think about how the branch gathers those issues and how they ensure communications with members is not all one way. </a:t>
            </a:r>
          </a:p>
        </p:txBody>
      </p:sp>
      <p:sp>
        <p:nvSpPr>
          <p:cNvPr id="4" name="Slide Number Placeholder 3"/>
          <p:cNvSpPr>
            <a:spLocks noGrp="1"/>
          </p:cNvSpPr>
          <p:nvPr>
            <p:ph type="sldNum" sz="quarter" idx="5"/>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3245727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this as an extra aspect of information gathering. It is based on the techniques already discussed but applied to issues rather than members. The idea is that they can use the data gathered to investigate hotspots further, therefore strategically driving campaigning, and to evidence negotiations.  </a:t>
            </a:r>
          </a:p>
        </p:txBody>
      </p:sp>
      <p:sp>
        <p:nvSpPr>
          <p:cNvPr id="4" name="Slide Number Placeholder 3"/>
          <p:cNvSpPr>
            <a:spLocks noGrp="1"/>
          </p:cNvSpPr>
          <p:nvPr>
            <p:ph type="sldNum" sz="quarter" idx="5"/>
          </p:nvPr>
        </p:nvSpPr>
        <p:spPr/>
        <p:txBody>
          <a:bodyPr/>
          <a:lstStyle/>
          <a:p>
            <a:fld id="{C16B0746-24FF-0B4F-A25A-E2B460B25A57}" type="slidenum">
              <a:rPr lang="en-US" smtClean="0"/>
              <a:t>22</a:t>
            </a:fld>
            <a:endParaRPr lang="en-US"/>
          </a:p>
        </p:txBody>
      </p:sp>
    </p:spTree>
    <p:extLst>
      <p:ext uri="{BB962C8B-B14F-4D97-AF65-F5344CB8AC3E}">
        <p14:creationId xmlns:p14="http://schemas.microsoft.com/office/powerpoint/2010/main" val="2368924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Body mapping </a:t>
            </a:r>
            <a:r>
              <a:rPr lang="en-GB" dirty="0"/>
              <a:t>is around surveying members on any physical symptoms they are experiencing and seeing if there are any correlations or hotspots. This might be by work area or grade for example. This is a particularly useful if done with technicians but also useful in office settings.</a:t>
            </a:r>
          </a:p>
          <a:p>
            <a:r>
              <a:rPr lang="en-GB" b="1" dirty="0"/>
              <a:t>Workplace Mapping </a:t>
            </a:r>
            <a:r>
              <a:rPr lang="en-GB" dirty="0"/>
              <a:t>is probably the technique they will use the most as it involves gathering issues from members and mapping this in a way that best presents the data for what the branch wants to achieve. Again this is usually by department or workplace but could </a:t>
            </a:r>
            <a:r>
              <a:rPr lang="en-GB" dirty="0" err="1"/>
              <a:t>beby</a:t>
            </a:r>
            <a:r>
              <a:rPr lang="en-GB" dirty="0"/>
              <a:t> grade/job title depending on what the branch want to look at. It could be both.</a:t>
            </a:r>
          </a:p>
          <a:p>
            <a:r>
              <a:rPr lang="en-GB" dirty="0"/>
              <a:t> </a:t>
            </a:r>
          </a:p>
        </p:txBody>
      </p:sp>
      <p:sp>
        <p:nvSpPr>
          <p:cNvPr id="4" name="Slide Number Placeholder 3"/>
          <p:cNvSpPr>
            <a:spLocks noGrp="1"/>
          </p:cNvSpPr>
          <p:nvPr>
            <p:ph type="sldNum" sz="quarter" idx="5"/>
          </p:nvPr>
        </p:nvSpPr>
        <p:spPr/>
        <p:txBody>
          <a:bodyPr/>
          <a:lstStyle/>
          <a:p>
            <a:fld id="{C16B0746-24FF-0B4F-A25A-E2B460B25A57}" type="slidenum">
              <a:rPr lang="en-US" smtClean="0"/>
              <a:t>23</a:t>
            </a:fld>
            <a:endParaRPr lang="en-US"/>
          </a:p>
        </p:txBody>
      </p:sp>
    </p:spTree>
    <p:extLst>
      <p:ext uri="{BB962C8B-B14F-4D97-AF65-F5344CB8AC3E}">
        <p14:creationId xmlns:p14="http://schemas.microsoft.com/office/powerpoint/2010/main" val="500794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points, this is about reinforcing the point about active members. </a:t>
            </a:r>
          </a:p>
        </p:txBody>
      </p:sp>
      <p:sp>
        <p:nvSpPr>
          <p:cNvPr id="4" name="Slide Number Placeholder 3"/>
          <p:cNvSpPr>
            <a:spLocks noGrp="1"/>
          </p:cNvSpPr>
          <p:nvPr>
            <p:ph type="sldNum" sz="quarter" idx="5"/>
          </p:nvPr>
        </p:nvSpPr>
        <p:spPr/>
        <p:txBody>
          <a:bodyPr/>
          <a:lstStyle/>
          <a:p>
            <a:fld id="{C16B0746-24FF-0B4F-A25A-E2B460B25A57}" type="slidenum">
              <a:rPr lang="en-US" smtClean="0"/>
              <a:t>24</a:t>
            </a:fld>
            <a:endParaRPr lang="en-US"/>
          </a:p>
        </p:txBody>
      </p:sp>
    </p:spTree>
    <p:extLst>
      <p:ext uri="{BB962C8B-B14F-4D97-AF65-F5344CB8AC3E}">
        <p14:creationId xmlns:p14="http://schemas.microsoft.com/office/powerpoint/2010/main" val="2346687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Tutors can use this or substitute their own example. You could substitute a slide with the below process and talk through it. There is a detailed account of the worked example in the tutor resources. </a:t>
            </a:r>
          </a:p>
          <a:p>
            <a:r>
              <a:rPr lang="en-GB" dirty="0"/>
              <a:t>The process for this was:</a:t>
            </a:r>
          </a:p>
          <a:p>
            <a:pPr marL="171450" indent="-171450" algn="l">
              <a:buFont typeface="Arial" panose="020B0604020202020204" pitchFamily="34" charset="0"/>
              <a:buChar char="•"/>
            </a:pPr>
            <a:r>
              <a:rPr lang="en-GB" dirty="0"/>
              <a:t>Survey issued that gathers information on the issue (in this case symptoms of stress). This might involve a system of scoring (in this case based on management standards)</a:t>
            </a:r>
          </a:p>
          <a:p>
            <a:pPr marL="171450" indent="-171450" algn="l">
              <a:buFont typeface="Arial" panose="020B0604020202020204" pitchFamily="34" charset="0"/>
              <a:buChar char="•"/>
            </a:pPr>
            <a:r>
              <a:rPr lang="en-GB" dirty="0"/>
              <a:t>Survey was anonymous but ask participants to state their department/workplace/job title (whatever is the focus)</a:t>
            </a:r>
          </a:p>
          <a:p>
            <a:pPr marL="171450" indent="-171450" algn="l">
              <a:buFont typeface="Arial" panose="020B0604020202020204" pitchFamily="34" charset="0"/>
              <a:buChar char="•"/>
            </a:pPr>
            <a:r>
              <a:rPr lang="en-GB" dirty="0"/>
              <a:t>Have a small “reward” for filling in the survey (</a:t>
            </a:r>
            <a:r>
              <a:rPr lang="en-GB" dirty="0" err="1"/>
              <a:t>e,g</a:t>
            </a:r>
            <a:r>
              <a:rPr lang="en-GB" dirty="0"/>
              <a:t>, larger or </a:t>
            </a:r>
            <a:r>
              <a:rPr lang="en-GB" dirty="0" err="1"/>
              <a:t>eclusive</a:t>
            </a:r>
            <a:r>
              <a:rPr lang="en-GB" dirty="0"/>
              <a:t> merch item)</a:t>
            </a:r>
          </a:p>
          <a:p>
            <a:pPr marL="171450" indent="-171450" algn="l">
              <a:buFont typeface="Arial" panose="020B0604020202020204" pitchFamily="34" charset="0"/>
              <a:buChar char="•"/>
            </a:pPr>
            <a:r>
              <a:rPr lang="en-GB" dirty="0"/>
              <a:t>Members are tasked with distribution and collection in their area (ward or department in this case), also a series of stands promoting the survey in the main foyer (highlight that this was done a while ago – how might they use more electronic methods?) </a:t>
            </a:r>
          </a:p>
          <a:p>
            <a:pPr marL="171450" indent="-171450" algn="l">
              <a:buFont typeface="Arial" panose="020B0604020202020204" pitchFamily="34" charset="0"/>
              <a:buChar char="•"/>
            </a:pPr>
            <a:r>
              <a:rPr lang="en-GB" dirty="0"/>
              <a:t>Surveys scored and mapped against department etc.</a:t>
            </a:r>
          </a:p>
          <a:p>
            <a:endParaRPr lang="en-GB" dirty="0"/>
          </a:p>
          <a:p>
            <a:r>
              <a:rPr lang="en-GB" dirty="0"/>
              <a:t>Outcomes in real life example:</a:t>
            </a:r>
          </a:p>
          <a:p>
            <a:r>
              <a:rPr lang="en-GB" dirty="0"/>
              <a:t>While most respondents stated they could cope with their stress levels analysis of the symptoms people identified showed a growing work-related stress problem that we were able to get management to take seriously, through the JNCC,  and take preventative action.</a:t>
            </a:r>
          </a:p>
          <a:p>
            <a:r>
              <a:rPr lang="en-GB" dirty="0"/>
              <a:t>Stress “hotspots” were identified in several departments and we were able to investigate these further. Some were to be expected (although still acted upon) such as ICU, A&amp;E and Operating Theatres but some were unexpected such as CSSD which when investigated highlighted a bullying culture that could then be organised around as a separate issue. </a:t>
            </a:r>
          </a:p>
          <a:p>
            <a:r>
              <a:rPr lang="en-GB" dirty="0"/>
              <a:t>On a side note the distribution of the campaign identified several “natural leaders” </a:t>
            </a:r>
          </a:p>
        </p:txBody>
      </p:sp>
      <p:sp>
        <p:nvSpPr>
          <p:cNvPr id="4" name="Slide Number Placeholder 3"/>
          <p:cNvSpPr>
            <a:spLocks noGrp="1"/>
          </p:cNvSpPr>
          <p:nvPr>
            <p:ph type="sldNum" sz="quarter" idx="5"/>
          </p:nvPr>
        </p:nvSpPr>
        <p:spPr/>
        <p:txBody>
          <a:bodyPr/>
          <a:lstStyle/>
          <a:p>
            <a:fld id="{C16B0746-24FF-0B4F-A25A-E2B460B25A57}" type="slidenum">
              <a:rPr lang="en-US" smtClean="0"/>
              <a:t>25</a:t>
            </a:fld>
            <a:endParaRPr lang="en-US"/>
          </a:p>
        </p:txBody>
      </p:sp>
    </p:spTree>
    <p:extLst>
      <p:ext uri="{BB962C8B-B14F-4D97-AF65-F5344CB8AC3E}">
        <p14:creationId xmlns:p14="http://schemas.microsoft.com/office/powerpoint/2010/main" val="2679873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you have identified, using the health check, what reps and/or activists the branch needs they then need to think about who to approach and how. If traditional branch roles and structures don’t work for them then they need to think about what does. Splitting roles is not a bad thing!</a:t>
            </a:r>
          </a:p>
        </p:txBody>
      </p:sp>
      <p:sp>
        <p:nvSpPr>
          <p:cNvPr id="4" name="Slide Number Placeholder 3"/>
          <p:cNvSpPr>
            <a:spLocks noGrp="1"/>
          </p:cNvSpPr>
          <p:nvPr>
            <p:ph type="sldNum" sz="quarter" idx="5"/>
          </p:nvPr>
        </p:nvSpPr>
        <p:spPr/>
        <p:txBody>
          <a:bodyPr/>
          <a:lstStyle/>
          <a:p>
            <a:fld id="{C16B0746-24FF-0B4F-A25A-E2B460B25A57}" type="slidenum">
              <a:rPr lang="en-US" smtClean="0"/>
              <a:t>26</a:t>
            </a:fld>
            <a:endParaRPr lang="en-US"/>
          </a:p>
        </p:txBody>
      </p:sp>
    </p:spTree>
    <p:extLst>
      <p:ext uri="{BB962C8B-B14F-4D97-AF65-F5344CB8AC3E}">
        <p14:creationId xmlns:p14="http://schemas.microsoft.com/office/powerpoint/2010/main" val="1039419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strategic planning should have an eye to succession. Someone retiring should not come as a surprise and the branch should continue to function as if no-one has left. Ideally, the outgoing officer should mentor and support the incoming one before they go. Branches should always have an eye to moving members forward.</a:t>
            </a:r>
          </a:p>
        </p:txBody>
      </p:sp>
      <p:sp>
        <p:nvSpPr>
          <p:cNvPr id="4" name="Slide Number Placeholder 3"/>
          <p:cNvSpPr>
            <a:spLocks noGrp="1"/>
          </p:cNvSpPr>
          <p:nvPr>
            <p:ph type="sldNum" sz="quarter" idx="5"/>
          </p:nvPr>
        </p:nvSpPr>
        <p:spPr/>
        <p:txBody>
          <a:bodyPr/>
          <a:lstStyle/>
          <a:p>
            <a:fld id="{C16B0746-24FF-0B4F-A25A-E2B460B25A57}" type="slidenum">
              <a:rPr lang="en-US" smtClean="0"/>
              <a:t>27</a:t>
            </a:fld>
            <a:endParaRPr lang="en-US"/>
          </a:p>
        </p:txBody>
      </p:sp>
    </p:spTree>
    <p:extLst>
      <p:ext uri="{BB962C8B-B14F-4D97-AF65-F5344CB8AC3E}">
        <p14:creationId xmlns:p14="http://schemas.microsoft.com/office/powerpoint/2010/main" val="103034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about knowing who people in your workplace listen to. This is especially important when campaigning or building towards industrial action as these people will be the ones who get your message out and get others active in the campaign. They will foster confidence in others. </a:t>
            </a:r>
          </a:p>
          <a:p>
            <a:endParaRPr lang="en-GB" dirty="0"/>
          </a:p>
          <a:p>
            <a:r>
              <a:rPr lang="en-GB" dirty="0"/>
              <a:t>For further examples tutors can look at the GMB activity in Amazon  or for more theoretical knowledge to Jane McAleavy </a:t>
            </a:r>
          </a:p>
        </p:txBody>
      </p:sp>
      <p:sp>
        <p:nvSpPr>
          <p:cNvPr id="4" name="Slide Number Placeholder 3"/>
          <p:cNvSpPr>
            <a:spLocks noGrp="1"/>
          </p:cNvSpPr>
          <p:nvPr>
            <p:ph type="sldNum" sz="quarter" idx="5"/>
          </p:nvPr>
        </p:nvSpPr>
        <p:spPr/>
        <p:txBody>
          <a:bodyPr/>
          <a:lstStyle/>
          <a:p>
            <a:fld id="{C16B0746-24FF-0B4F-A25A-E2B460B25A57}" type="slidenum">
              <a:rPr lang="en-US" smtClean="0"/>
              <a:t>28</a:t>
            </a:fld>
            <a:endParaRPr lang="en-US"/>
          </a:p>
        </p:txBody>
      </p:sp>
    </p:spTree>
    <p:extLst>
      <p:ext uri="{BB962C8B-B14F-4D97-AF65-F5344CB8AC3E}">
        <p14:creationId xmlns:p14="http://schemas.microsoft.com/office/powerpoint/2010/main" val="1192190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FFFFFF"/>
                </a:solidFill>
                <a:effectLst/>
                <a:latin typeface="Open Sans" panose="020B0606030504020204" pitchFamily="34" charset="0"/>
              </a:rPr>
              <a:t>Outline if attendees/branch officers already have a relationship with those identified as informal leaders they can: </a:t>
            </a:r>
          </a:p>
          <a:p>
            <a:pPr algn="l">
              <a:buFont typeface="Arial" panose="020B0604020202020204" pitchFamily="34" charset="0"/>
              <a:buChar char="•"/>
            </a:pPr>
            <a:r>
              <a:rPr lang="en-GB" b="0" i="0" dirty="0">
                <a:solidFill>
                  <a:srgbClr val="FFFFFF"/>
                </a:solidFill>
                <a:effectLst/>
                <a:latin typeface="Open Sans" panose="020B0606030504020204" pitchFamily="34" charset="0"/>
              </a:rPr>
              <a:t>arrange to meet with them to see if they might be willing to get involved </a:t>
            </a:r>
          </a:p>
          <a:p>
            <a:pPr algn="l">
              <a:buFont typeface="Arial" panose="020B0604020202020204" pitchFamily="34" charset="0"/>
              <a:buChar char="•"/>
            </a:pPr>
            <a:r>
              <a:rPr lang="en-GB" b="0" i="0" dirty="0">
                <a:solidFill>
                  <a:srgbClr val="FFFFFF"/>
                </a:solidFill>
                <a:effectLst/>
                <a:latin typeface="Open Sans" panose="020B0606030504020204" pitchFamily="34" charset="0"/>
              </a:rPr>
              <a:t>ask them what their concerns and issues are </a:t>
            </a:r>
          </a:p>
          <a:p>
            <a:pPr algn="l">
              <a:buFont typeface="Arial" panose="020B0604020202020204" pitchFamily="34" charset="0"/>
              <a:buChar char="•"/>
            </a:pPr>
            <a:r>
              <a:rPr lang="en-GB" b="0" i="0" dirty="0">
                <a:solidFill>
                  <a:srgbClr val="FFFFFF"/>
                </a:solidFill>
                <a:effectLst/>
                <a:latin typeface="Open Sans" panose="020B0606030504020204" pitchFamily="34" charset="0"/>
              </a:rPr>
              <a:t>find out what they know about their colleagues’ concerns.</a:t>
            </a:r>
          </a:p>
          <a:p>
            <a:pPr algn="l">
              <a:buFont typeface="Arial" panose="020B0604020202020204" pitchFamily="34" charset="0"/>
              <a:buChar char="•"/>
            </a:pPr>
            <a:endParaRPr lang="en-GB" b="0" i="0" dirty="0">
              <a:solidFill>
                <a:srgbClr val="FFFFFF"/>
              </a:solidFill>
              <a:effectLst/>
              <a:latin typeface="Open Sans" panose="020B0606030504020204" pitchFamily="34" charset="0"/>
            </a:endParaRPr>
          </a:p>
          <a:p>
            <a:pPr algn="l"/>
            <a:r>
              <a:rPr lang="en-GB" b="0" i="0" u="none" strike="noStrike" dirty="0">
                <a:solidFill>
                  <a:srgbClr val="FFFFFF"/>
                </a:solidFill>
                <a:effectLst/>
                <a:latin typeface="Open Sans" panose="020B0606030504020204" pitchFamily="34" charset="0"/>
              </a:rPr>
              <a:t>If you don’t already have a relationship with them: </a:t>
            </a:r>
          </a:p>
          <a:p>
            <a:pPr algn="l">
              <a:buFont typeface="Arial" panose="020B0604020202020204" pitchFamily="34" charset="0"/>
              <a:buChar char="•"/>
            </a:pPr>
            <a:r>
              <a:rPr lang="en-GB" b="0" i="0" dirty="0">
                <a:solidFill>
                  <a:srgbClr val="FFFFFF"/>
                </a:solidFill>
                <a:effectLst/>
                <a:latin typeface="Open Sans" panose="020B0606030504020204" pitchFamily="34" charset="0"/>
              </a:rPr>
              <a:t>find out who their friends are and meet with them first </a:t>
            </a:r>
          </a:p>
          <a:p>
            <a:pPr algn="l">
              <a:buFont typeface="Arial" panose="020B0604020202020204" pitchFamily="34" charset="0"/>
              <a:buChar char="•"/>
            </a:pPr>
            <a:r>
              <a:rPr lang="en-GB" b="0" i="0" dirty="0">
                <a:solidFill>
                  <a:srgbClr val="FFFFFF"/>
                </a:solidFill>
                <a:effectLst/>
                <a:latin typeface="Open Sans" panose="020B0606030504020204" pitchFamily="34" charset="0"/>
              </a:rPr>
              <a:t>ask their friends about the best way to approach the informal leader </a:t>
            </a:r>
          </a:p>
          <a:p>
            <a:pPr algn="l">
              <a:buFont typeface="Arial" panose="020B0604020202020204" pitchFamily="34" charset="0"/>
              <a:buChar char="•"/>
            </a:pPr>
            <a:r>
              <a:rPr lang="en-GB" b="0" i="0" dirty="0">
                <a:solidFill>
                  <a:srgbClr val="FFFFFF"/>
                </a:solidFill>
                <a:effectLst/>
                <a:latin typeface="Open Sans" panose="020B0606030504020204" pitchFamily="34" charset="0"/>
              </a:rPr>
              <a:t>you may need to meet with a chain of people until you’re ready to meet with the informal leader.</a:t>
            </a:r>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29</a:t>
            </a:fld>
            <a:endParaRPr lang="en-US"/>
          </a:p>
        </p:txBody>
      </p:sp>
    </p:spTree>
    <p:extLst>
      <p:ext uri="{BB962C8B-B14F-4D97-AF65-F5344CB8AC3E}">
        <p14:creationId xmlns:p14="http://schemas.microsoft.com/office/powerpoint/2010/main" val="2430381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Outline that Organising is a term that is much used but often means different things to different people. This session will explore what it means to you, your branch and in the wider world and what effective organising can achieve. </a:t>
            </a:r>
          </a:p>
        </p:txBody>
      </p:sp>
      <p:sp>
        <p:nvSpPr>
          <p:cNvPr id="4" name="Slide Number Placeholder 3"/>
          <p:cNvSpPr>
            <a:spLocks noGrp="1"/>
          </p:cNvSpPr>
          <p:nvPr>
            <p:ph type="sldNum" sz="quarter" idx="5"/>
          </p:nvPr>
        </p:nvSpPr>
        <p:spPr/>
        <p:txBody>
          <a:bodyPr/>
          <a:lstStyle/>
          <a:p>
            <a:fld id="{C16B0746-24FF-0B4F-A25A-E2B460B25A57}" type="slidenum">
              <a:rPr lang="en-US" smtClean="0"/>
              <a:t>3</a:t>
            </a:fld>
            <a:endParaRPr lang="en-US"/>
          </a:p>
        </p:txBody>
      </p:sp>
    </p:spTree>
    <p:extLst>
      <p:ext uri="{BB962C8B-B14F-4D97-AF65-F5344CB8AC3E}">
        <p14:creationId xmlns:p14="http://schemas.microsoft.com/office/powerpoint/2010/main" val="1439602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their small groups ask attendees to see if they can identify anyone who fits the profile of an informal leader within their membership. Who do they know who might get a campaign message out or who might talk to particular groups of people. If they can’t identify anyone, ask them how might they find out and to plan how they are going to go about this? </a:t>
            </a:r>
          </a:p>
        </p:txBody>
      </p:sp>
      <p:sp>
        <p:nvSpPr>
          <p:cNvPr id="4" name="Slide Number Placeholder 3"/>
          <p:cNvSpPr>
            <a:spLocks noGrp="1"/>
          </p:cNvSpPr>
          <p:nvPr>
            <p:ph type="sldNum" sz="quarter" idx="5"/>
          </p:nvPr>
        </p:nvSpPr>
        <p:spPr/>
        <p:txBody>
          <a:bodyPr/>
          <a:lstStyle/>
          <a:p>
            <a:fld id="{C16B0746-24FF-0B4F-A25A-E2B460B25A57}" type="slidenum">
              <a:rPr lang="en-US" smtClean="0"/>
              <a:t>30</a:t>
            </a:fld>
            <a:endParaRPr lang="en-US"/>
          </a:p>
        </p:txBody>
      </p:sp>
    </p:spTree>
    <p:extLst>
      <p:ext uri="{BB962C8B-B14F-4D97-AF65-F5344CB8AC3E}">
        <p14:creationId xmlns:p14="http://schemas.microsoft.com/office/powerpoint/2010/main" val="209573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31</a:t>
            </a:fld>
            <a:endParaRPr lang="en-US"/>
          </a:p>
        </p:txBody>
      </p:sp>
    </p:spTree>
    <p:extLst>
      <p:ext uri="{BB962C8B-B14F-4D97-AF65-F5344CB8AC3E}">
        <p14:creationId xmlns:p14="http://schemas.microsoft.com/office/powerpoint/2010/main" val="2872071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that this is a collaborative process that branch committees should enter into on a yearly basis and evaluate at regular intervals. </a:t>
            </a:r>
          </a:p>
          <a:p>
            <a:r>
              <a:rPr lang="en-GB" dirty="0"/>
              <a:t>Talk them briefly about how the health check and plan forms work. The take away from this is that they should work as a group to fill it in for their branch at a planning day. The purpose of the training is to make them aware of the document and process and how it can be used. However, they should go on to discuss and complete as part of a branch development programme</a:t>
            </a:r>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32</a:t>
            </a:fld>
            <a:endParaRPr lang="en-US"/>
          </a:p>
        </p:txBody>
      </p:sp>
    </p:spTree>
    <p:extLst>
      <p:ext uri="{BB962C8B-B14F-4D97-AF65-F5344CB8AC3E}">
        <p14:creationId xmlns:p14="http://schemas.microsoft.com/office/powerpoint/2010/main" val="3442604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part of a real life branch health check. Membership density for this branch was (at this point) 23%. The branch had just had a long standing Branch Sec step down due to health and personal reasons and an extensive restructure involving the redundancy of several reps. This is a branch in need of rebuilding! </a:t>
            </a:r>
          </a:p>
          <a:p>
            <a:endParaRPr lang="en-GB" dirty="0"/>
          </a:p>
          <a:p>
            <a:r>
              <a:rPr lang="en-GB" dirty="0"/>
              <a:t>Ask the group what their immediate thoughts are for the goal of this branch and some ideas for tactics to achieve that goal.</a:t>
            </a:r>
          </a:p>
        </p:txBody>
      </p:sp>
      <p:sp>
        <p:nvSpPr>
          <p:cNvPr id="4" name="Slide Number Placeholder 3"/>
          <p:cNvSpPr>
            <a:spLocks noGrp="1"/>
          </p:cNvSpPr>
          <p:nvPr>
            <p:ph type="sldNum" sz="quarter" idx="5"/>
          </p:nvPr>
        </p:nvSpPr>
        <p:spPr/>
        <p:txBody>
          <a:bodyPr/>
          <a:lstStyle/>
          <a:p>
            <a:fld id="{C16B0746-24FF-0B4F-A25A-E2B460B25A57}" type="slidenum">
              <a:rPr lang="en-US" smtClean="0"/>
              <a:t>33</a:t>
            </a:fld>
            <a:endParaRPr lang="en-US"/>
          </a:p>
        </p:txBody>
      </p:sp>
    </p:spTree>
    <p:extLst>
      <p:ext uri="{BB962C8B-B14F-4D97-AF65-F5344CB8AC3E}">
        <p14:creationId xmlns:p14="http://schemas.microsoft.com/office/powerpoint/2010/main" val="1206204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Strategic Planning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an introduction to strategic thinking and planning. This is just one model (there is another example in the handout which is in the tutor resources.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GROW model is one method of strategic planning but it works well as it is simple to follow. Introduce them to the stages of thinking by going through them one at a time. They will get to practice this in the next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Goal – What do you want to achieve?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Reality – What is happening now. What do we need to know/find out? What resources do we have/need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Options – What ideas can we come up with to achieve the goal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Will – What can we commit to, who will do it and by when. This is the Who, Where, What, When, How of the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34</a:t>
            </a:fld>
            <a:endParaRPr lang="en-US"/>
          </a:p>
        </p:txBody>
      </p:sp>
    </p:spTree>
    <p:extLst>
      <p:ext uri="{BB962C8B-B14F-4D97-AF65-F5344CB8AC3E}">
        <p14:creationId xmlns:p14="http://schemas.microsoft.com/office/powerpoint/2010/main" val="39727944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 will introduce the attendees to solving a problem using an </a:t>
            </a:r>
            <a:r>
              <a:rPr lang="en-GB" b="1" dirty="0"/>
              <a:t>action learning set </a:t>
            </a:r>
            <a:r>
              <a:rPr lang="en-GB" dirty="0"/>
              <a:t>before planning a solution using the GROW model that they were introduced to in the last slide.  </a:t>
            </a:r>
          </a:p>
          <a:p>
            <a:endParaRPr lang="en-GB" dirty="0"/>
          </a:p>
          <a:p>
            <a:r>
              <a:rPr lang="en-GB" dirty="0"/>
              <a:t>Identify the person who will propose an organising (if there is a Branch Secretary they would be a good choice) and then the rest of the group tease out some of the issues and things they need to know. Encourage them to ask open questions but it doesn’t matter if a few of them are closed (yes/no answers), the important thing is that they don’t offer options or solutions at this stage. </a:t>
            </a:r>
          </a:p>
          <a:p>
            <a:endParaRPr lang="en-GB" dirty="0"/>
          </a:p>
          <a:p>
            <a:r>
              <a:rPr lang="en-GB" dirty="0"/>
              <a:t>From this they should be able to identify some goals and realities to fit into the GROW model and come up with a basic plan. </a:t>
            </a:r>
          </a:p>
        </p:txBody>
      </p:sp>
      <p:sp>
        <p:nvSpPr>
          <p:cNvPr id="4" name="Slide Number Placeholder 3"/>
          <p:cNvSpPr>
            <a:spLocks noGrp="1"/>
          </p:cNvSpPr>
          <p:nvPr>
            <p:ph type="sldNum" sz="quarter" idx="5"/>
          </p:nvPr>
        </p:nvSpPr>
        <p:spPr/>
        <p:txBody>
          <a:bodyPr/>
          <a:lstStyle/>
          <a:p>
            <a:fld id="{C16B0746-24FF-0B4F-A25A-E2B460B25A57}" type="slidenum">
              <a:rPr lang="en-US" smtClean="0"/>
              <a:t>35</a:t>
            </a:fld>
            <a:endParaRPr lang="en-US"/>
          </a:p>
        </p:txBody>
      </p:sp>
    </p:spTree>
    <p:extLst>
      <p:ext uri="{BB962C8B-B14F-4D97-AF65-F5344CB8AC3E}">
        <p14:creationId xmlns:p14="http://schemas.microsoft.com/office/powerpoint/2010/main" val="26235682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perspective on strategic planning. Go through the points on the slide briefly.</a:t>
            </a:r>
          </a:p>
        </p:txBody>
      </p:sp>
      <p:sp>
        <p:nvSpPr>
          <p:cNvPr id="4" name="Slide Number Placeholder 3"/>
          <p:cNvSpPr>
            <a:spLocks noGrp="1"/>
          </p:cNvSpPr>
          <p:nvPr>
            <p:ph type="sldNum" sz="quarter" idx="5"/>
          </p:nvPr>
        </p:nvSpPr>
        <p:spPr/>
        <p:txBody>
          <a:bodyPr/>
          <a:lstStyle/>
          <a:p>
            <a:fld id="{C16B0746-24FF-0B4F-A25A-E2B460B25A57}" type="slidenum">
              <a:rPr lang="en-US" smtClean="0"/>
              <a:t>36</a:t>
            </a:fld>
            <a:endParaRPr lang="en-US"/>
          </a:p>
        </p:txBody>
      </p:sp>
    </p:spTree>
    <p:extLst>
      <p:ext uri="{BB962C8B-B14F-4D97-AF65-F5344CB8AC3E}">
        <p14:creationId xmlns:p14="http://schemas.microsoft.com/office/powerpoint/2010/main" val="18701987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final session is the tying up of the training and bringing together all they have learnt as well as looking at their net steps – which should include a planning meeting to put into practice what they have learnt.</a:t>
            </a:r>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37</a:t>
            </a:fld>
            <a:endParaRPr lang="en-US"/>
          </a:p>
        </p:txBody>
      </p:sp>
    </p:spTree>
    <p:extLst>
      <p:ext uri="{BB962C8B-B14F-4D97-AF65-F5344CB8AC3E}">
        <p14:creationId xmlns:p14="http://schemas.microsoft.com/office/powerpoint/2010/main" val="12194736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things listed are just suggestions, the branch should by this point have come up with their own action plan which they can now share. Organisers might want to collate some of the net steps on a flip chart and photograph or collect the data digitally for future reference.</a:t>
            </a:r>
          </a:p>
        </p:txBody>
      </p:sp>
      <p:sp>
        <p:nvSpPr>
          <p:cNvPr id="4" name="Slide Number Placeholder 3"/>
          <p:cNvSpPr>
            <a:spLocks noGrp="1"/>
          </p:cNvSpPr>
          <p:nvPr>
            <p:ph type="sldNum" sz="quarter" idx="5"/>
          </p:nvPr>
        </p:nvSpPr>
        <p:spPr/>
        <p:txBody>
          <a:bodyPr/>
          <a:lstStyle/>
          <a:p>
            <a:fld id="{C16B0746-24FF-0B4F-A25A-E2B460B25A57}" type="slidenum">
              <a:rPr lang="en-US" smtClean="0"/>
              <a:t>38</a:t>
            </a:fld>
            <a:endParaRPr lang="en-US"/>
          </a:p>
        </p:txBody>
      </p:sp>
    </p:spTree>
    <p:extLst>
      <p:ext uri="{BB962C8B-B14F-4D97-AF65-F5344CB8AC3E}">
        <p14:creationId xmlns:p14="http://schemas.microsoft.com/office/powerpoint/2010/main" val="5767532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the Activity B</a:t>
            </a:r>
          </a:p>
        </p:txBody>
      </p:sp>
      <p:sp>
        <p:nvSpPr>
          <p:cNvPr id="4" name="Slide Number Placeholder 3"/>
          <p:cNvSpPr>
            <a:spLocks noGrp="1"/>
          </p:cNvSpPr>
          <p:nvPr>
            <p:ph type="sldNum" sz="quarter" idx="5"/>
          </p:nvPr>
        </p:nvSpPr>
        <p:spPr/>
        <p:txBody>
          <a:bodyPr/>
          <a:lstStyle/>
          <a:p>
            <a:fld id="{C16B0746-24FF-0B4F-A25A-E2B460B25A57}" type="slidenum">
              <a:rPr lang="en-US" smtClean="0"/>
              <a:t>39</a:t>
            </a:fld>
            <a:endParaRPr lang="en-US"/>
          </a:p>
        </p:txBody>
      </p:sp>
    </p:spTree>
    <p:extLst>
      <p:ext uri="{BB962C8B-B14F-4D97-AF65-F5344CB8AC3E}">
        <p14:creationId xmlns:p14="http://schemas.microsoft.com/office/powerpoint/2010/main" val="1465232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 Activity A will be introductions.</a:t>
            </a:r>
          </a:p>
          <a:p>
            <a:endParaRPr lang="en-GB" dirty="0"/>
          </a:p>
          <a:p>
            <a:r>
              <a:rPr lang="en-GB" dirty="0"/>
              <a:t>Highlight that there are no real right or wrong answers at this point, this is an exploration of what they know/understand/think. </a:t>
            </a:r>
          </a:p>
          <a:p>
            <a:r>
              <a:rPr lang="en-GB" dirty="0"/>
              <a:t>Collect answers on whiteboard (online) or ideally on post it notes attached to a flip chart or wall but a flip chart is also fine. Post-its allow grouping of ideas for discussion</a:t>
            </a:r>
          </a:p>
          <a:p>
            <a:r>
              <a:rPr lang="en-GB" dirty="0"/>
              <a:t>Group answers together.</a:t>
            </a:r>
          </a:p>
          <a:p>
            <a:r>
              <a:rPr lang="en-GB" dirty="0"/>
              <a:t>Feedback – go through some of the themes and benefits</a:t>
            </a:r>
          </a:p>
          <a:p>
            <a:r>
              <a:rPr lang="en-GB" dirty="0"/>
              <a:t>Point out that we will revisit what their answers later to see if they have changed. </a:t>
            </a:r>
          </a:p>
        </p:txBody>
      </p:sp>
      <p:sp>
        <p:nvSpPr>
          <p:cNvPr id="4" name="Slide Number Placeholder 3"/>
          <p:cNvSpPr>
            <a:spLocks noGrp="1"/>
          </p:cNvSpPr>
          <p:nvPr>
            <p:ph type="sldNum" sz="quarter" idx="5"/>
          </p:nvPr>
        </p:nvSpPr>
        <p:spPr/>
        <p:txBody>
          <a:bodyPr/>
          <a:lstStyle/>
          <a:p>
            <a:fld id="{C16B0746-24FF-0B4F-A25A-E2B460B25A57}" type="slidenum">
              <a:rPr lang="en-US" smtClean="0"/>
              <a:t>4</a:t>
            </a:fld>
            <a:endParaRPr lang="en-US"/>
          </a:p>
        </p:txBody>
      </p:sp>
    </p:spTree>
    <p:extLst>
      <p:ext uri="{BB962C8B-B14F-4D97-AF65-F5344CB8AC3E}">
        <p14:creationId xmlns:p14="http://schemas.microsoft.com/office/powerpoint/2010/main" val="19137721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this checklist as a further way of assessing where they are (reality) and where they want to be (goals)  - it will resonate with some of the things they have talked about in the training e.g. issues mapping. </a:t>
            </a:r>
          </a:p>
        </p:txBody>
      </p:sp>
      <p:sp>
        <p:nvSpPr>
          <p:cNvPr id="4" name="Slide Number Placeholder 3"/>
          <p:cNvSpPr>
            <a:spLocks noGrp="1"/>
          </p:cNvSpPr>
          <p:nvPr>
            <p:ph type="sldNum" sz="quarter" idx="5"/>
          </p:nvPr>
        </p:nvSpPr>
        <p:spPr/>
        <p:txBody>
          <a:bodyPr/>
          <a:lstStyle/>
          <a:p>
            <a:fld id="{C16B0746-24FF-0B4F-A25A-E2B460B25A57}" type="slidenum">
              <a:rPr lang="en-US" smtClean="0"/>
              <a:t>40</a:t>
            </a:fld>
            <a:endParaRPr lang="en-US"/>
          </a:p>
        </p:txBody>
      </p:sp>
    </p:spTree>
    <p:extLst>
      <p:ext uri="{BB962C8B-B14F-4D97-AF65-F5344CB8AC3E}">
        <p14:creationId xmlns:p14="http://schemas.microsoft.com/office/powerpoint/2010/main" val="2648916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anyone wants any further reading then these are some of my suggestions – please feel free to add your own. The TUC guide is really good and branches can get up to 50 for free if they email the TUC. </a:t>
            </a:r>
          </a:p>
        </p:txBody>
      </p:sp>
      <p:sp>
        <p:nvSpPr>
          <p:cNvPr id="4" name="Slide Number Placeholder 3"/>
          <p:cNvSpPr>
            <a:spLocks noGrp="1"/>
          </p:cNvSpPr>
          <p:nvPr>
            <p:ph type="sldNum" sz="quarter" idx="5"/>
          </p:nvPr>
        </p:nvSpPr>
        <p:spPr/>
        <p:txBody>
          <a:bodyPr/>
          <a:lstStyle/>
          <a:p>
            <a:fld id="{C16B0746-24FF-0B4F-A25A-E2B460B25A57}" type="slidenum">
              <a:rPr lang="en-US" smtClean="0"/>
              <a:t>41</a:t>
            </a:fld>
            <a:endParaRPr lang="en-US"/>
          </a:p>
        </p:txBody>
      </p:sp>
    </p:spTree>
    <p:extLst>
      <p:ext uri="{BB962C8B-B14F-4D97-AF65-F5344CB8AC3E}">
        <p14:creationId xmlns:p14="http://schemas.microsoft.com/office/powerpoint/2010/main" val="15526094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of course fluid but this is what we have piloted. The first two sessions were done in smaller groups with a branch leader in each group then fed back for the final session where each action/goal was put in priority order and a timeline of actions created. Organisers will want to keep checking back with the branch on this and it may be worth marking progress and evaluation as an agenda item at BECs</a:t>
            </a:r>
          </a:p>
        </p:txBody>
      </p:sp>
      <p:sp>
        <p:nvSpPr>
          <p:cNvPr id="4" name="Slide Number Placeholder 3"/>
          <p:cNvSpPr>
            <a:spLocks noGrp="1"/>
          </p:cNvSpPr>
          <p:nvPr>
            <p:ph type="sldNum" sz="quarter" idx="5"/>
          </p:nvPr>
        </p:nvSpPr>
        <p:spPr/>
        <p:txBody>
          <a:bodyPr/>
          <a:lstStyle/>
          <a:p>
            <a:fld id="{C16B0746-24FF-0B4F-A25A-E2B460B25A57}" type="slidenum">
              <a:rPr lang="en-US" smtClean="0"/>
              <a:t>42</a:t>
            </a:fld>
            <a:endParaRPr lang="en-US"/>
          </a:p>
        </p:txBody>
      </p:sp>
    </p:spTree>
    <p:extLst>
      <p:ext uri="{BB962C8B-B14F-4D97-AF65-F5344CB8AC3E}">
        <p14:creationId xmlns:p14="http://schemas.microsoft.com/office/powerpoint/2010/main" val="18455097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43</a:t>
            </a:fld>
            <a:endParaRPr lang="en-US"/>
          </a:p>
        </p:txBody>
      </p:sp>
    </p:spTree>
    <p:extLst>
      <p:ext uri="{BB962C8B-B14F-4D97-AF65-F5344CB8AC3E}">
        <p14:creationId xmlns:p14="http://schemas.microsoft.com/office/powerpoint/2010/main" val="4102034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Hopefully the themes that come out of Activity B will support this summary but if not link what they have said to this and work in any good points. The point of this slide is to introduce attendees to the idea that organising is about building structures that will enable recruitment and encourage active members rather than just about recruiting. It also introduces the idea that organising is about building power for change. These structures also help with the servicing element of union work (casework) and make negotiations more meaningful.</a:t>
            </a:r>
          </a:p>
        </p:txBody>
      </p:sp>
      <p:sp>
        <p:nvSpPr>
          <p:cNvPr id="4" name="Slide Number Placeholder 3"/>
          <p:cNvSpPr>
            <a:spLocks noGrp="1"/>
          </p:cNvSpPr>
          <p:nvPr>
            <p:ph type="sldNum" sz="quarter" idx="5"/>
          </p:nvPr>
        </p:nvSpPr>
        <p:spPr/>
        <p:txBody>
          <a:bodyPr/>
          <a:lstStyle/>
          <a:p>
            <a:fld id="{C16B0746-24FF-0B4F-A25A-E2B460B25A57}" type="slidenum">
              <a:rPr lang="en-US" smtClean="0"/>
              <a:t>5</a:t>
            </a:fld>
            <a:endParaRPr lang="en-US"/>
          </a:p>
        </p:txBody>
      </p:sp>
    </p:spTree>
    <p:extLst>
      <p:ext uri="{BB962C8B-B14F-4D97-AF65-F5344CB8AC3E}">
        <p14:creationId xmlns:p14="http://schemas.microsoft.com/office/powerpoint/2010/main" val="2310710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the slide, this is one way of outlining what organising entails. The discussion from the activity might add more. Be ready to incorporate these. </a:t>
            </a:r>
          </a:p>
        </p:txBody>
      </p:sp>
      <p:sp>
        <p:nvSpPr>
          <p:cNvPr id="4" name="Slide Number Placeholder 3"/>
          <p:cNvSpPr>
            <a:spLocks noGrp="1"/>
          </p:cNvSpPr>
          <p:nvPr>
            <p:ph type="sldNum" sz="quarter" idx="5"/>
          </p:nvPr>
        </p:nvSpPr>
        <p:spPr/>
        <p:txBody>
          <a:bodyPr/>
          <a:lstStyle/>
          <a:p>
            <a:fld id="{C16B0746-24FF-0B4F-A25A-E2B460B25A57}" type="slidenum">
              <a:rPr lang="en-US" smtClean="0"/>
              <a:t>6</a:t>
            </a:fld>
            <a:endParaRPr lang="en-US"/>
          </a:p>
        </p:txBody>
      </p:sp>
    </p:spTree>
    <p:extLst>
      <p:ext uri="{BB962C8B-B14F-4D97-AF65-F5344CB8AC3E}">
        <p14:creationId xmlns:p14="http://schemas.microsoft.com/office/powerpoint/2010/main" val="1709978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defRPr/>
            </a:pPr>
            <a:r>
              <a:rPr lang="en-US" b="0" dirty="0">
                <a:latin typeface="Arial" panose="020B0604020202020204" pitchFamily="34" charset="0"/>
                <a:cs typeface="Arial" panose="020B0604020202020204" pitchFamily="34" charset="0"/>
              </a:rPr>
              <a:t>This list will be familiar to anyone who has done Reps 1 but may be new to others. Remind/introduce why these are important in building the strength of their branch. You may want to add a note about density in dispersed branches if that is appropriate. </a:t>
            </a:r>
          </a:p>
          <a:p>
            <a:pPr defTabSz="457200">
              <a:defRPr/>
            </a:pPr>
            <a:r>
              <a:rPr lang="en-US" b="0" dirty="0">
                <a:latin typeface="Arial" panose="020B0604020202020204" pitchFamily="34" charset="0"/>
                <a:cs typeface="Arial" panose="020B0604020202020204" pitchFamily="34" charset="0"/>
              </a:rPr>
              <a:t>Explain that density is good but they need to think about getting members active and how they might do this (small asks, communications </a:t>
            </a:r>
            <a:r>
              <a:rPr lang="en-US" b="0" dirty="0" err="1">
                <a:latin typeface="Arial" panose="020B0604020202020204" pitchFamily="34" charset="0"/>
                <a:cs typeface="Arial" panose="020B0604020202020204" pitchFamily="34" charset="0"/>
              </a:rPr>
              <a:t>etc</a:t>
            </a:r>
            <a:r>
              <a:rPr lang="en-US" b="0" dirty="0">
                <a:latin typeface="Arial" panose="020B0604020202020204" pitchFamily="34" charset="0"/>
                <a:cs typeface="Arial" panose="020B0604020202020204" pitchFamily="34" charset="0"/>
              </a:rPr>
              <a:t>). </a:t>
            </a:r>
          </a:p>
          <a:p>
            <a:pPr defTabSz="457200">
              <a:defRPr/>
            </a:pPr>
            <a:r>
              <a:rPr lang="en-US" b="0" dirty="0">
                <a:latin typeface="Arial" panose="020B0604020202020204" pitchFamily="34" charset="0"/>
                <a:cs typeface="Arial" panose="020B0604020202020204" pitchFamily="34" charset="0"/>
              </a:rPr>
              <a:t>Constructive dialogue is essential between members and the branch leadership, get them thinking about their communications strategy and techniques and if this is an action point.</a:t>
            </a:r>
          </a:p>
          <a:p>
            <a:pPr defTabSz="457200">
              <a:defRPr/>
            </a:pPr>
            <a:r>
              <a:rPr lang="en-US" b="0" dirty="0">
                <a:latin typeface="Arial" panose="020B0604020202020204" pitchFamily="34" charset="0"/>
                <a:cs typeface="Arial" panose="020B0604020202020204" pitchFamily="34" charset="0"/>
              </a:rPr>
              <a:t>Does the membership represent the workforce as a whole or is there an action point there? Does the committee represent the demographics of the workforce in general? </a:t>
            </a:r>
          </a:p>
          <a:p>
            <a:pPr defTabSz="457200">
              <a:defRPr/>
            </a:pPr>
            <a:r>
              <a:rPr lang="en-US" b="0" dirty="0">
                <a:latin typeface="Arial" panose="020B0604020202020204" pitchFamily="34" charset="0"/>
                <a:cs typeface="Arial" panose="020B0604020202020204" pitchFamily="34" charset="0"/>
              </a:rPr>
              <a:t>This is a good point to remind them that they should be noting down action points. </a:t>
            </a:r>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417503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attendees are started on this activity go back to previous slide. Ask them to reflect on the list and score where their branch is now 2 points for good, 1 point for getting there, 0 points for not good or don’t know. How does their branch score? What reflections do they have? Feedback to the rest of the group and add actions to action plan. </a:t>
            </a:r>
          </a:p>
          <a:p>
            <a:r>
              <a:rPr lang="en-GB" dirty="0"/>
              <a:t>Attendees could work as a group on the scoring and pool knowledge or work in small groups and then feed back. If this is happening online a breakout room or rooms could be used so they can talk away from the tutor.</a:t>
            </a:r>
          </a:p>
        </p:txBody>
      </p:sp>
      <p:sp>
        <p:nvSpPr>
          <p:cNvPr id="4" name="Slide Number Placeholder 3"/>
          <p:cNvSpPr>
            <a:spLocks noGrp="1"/>
          </p:cNvSpPr>
          <p:nvPr>
            <p:ph type="sldNum" sz="quarter" idx="5"/>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3542143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value of organising is power! Explain how Organising and negotiations interlink and fuel each other. Plus explain that creating structures leads to increased power and therefore more likely change. Start to introduce why good communications structures are important to this and ask where they would build them into this cycle and how/what they would communicate.</a:t>
            </a:r>
          </a:p>
        </p:txBody>
      </p:sp>
      <p:sp>
        <p:nvSpPr>
          <p:cNvPr id="4" name="Slide Number Placeholder 3"/>
          <p:cNvSpPr>
            <a:spLocks noGrp="1"/>
          </p:cNvSpPr>
          <p:nvPr>
            <p:ph type="sldNum" sz="quarter" idx="5"/>
          </p:nvPr>
        </p:nvSpPr>
        <p:spPr/>
        <p:txBody>
          <a:bodyPr/>
          <a:lstStyle/>
          <a:p>
            <a:fld id="{C16B0746-24FF-0B4F-A25A-E2B460B25A57}" type="slidenum">
              <a:rPr lang="en-US" smtClean="0"/>
              <a:t>9</a:t>
            </a:fld>
            <a:endParaRPr lang="en-US"/>
          </a:p>
        </p:txBody>
      </p:sp>
    </p:spTree>
    <p:extLst>
      <p:ext uri="{BB962C8B-B14F-4D97-AF65-F5344CB8AC3E}">
        <p14:creationId xmlns:p14="http://schemas.microsoft.com/office/powerpoint/2010/main" val="4136394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GB"/>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GB"/>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GB"/>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10" name="Picture 9" descr="A picture containing text, clipart&#10;&#10;Description automatically generated">
            <a:extLst>
              <a:ext uri="{FF2B5EF4-FFF2-40B4-BE49-F238E27FC236}">
                <a16:creationId xmlns:a16="http://schemas.microsoft.com/office/drawing/2014/main" id="{C1B58A3C-B95D-E4BB-2199-50D21673AA9D}"/>
              </a:ext>
            </a:extLst>
          </p:cNvPr>
          <p:cNvPicPr>
            <a:picLocks noChangeAspect="1"/>
          </p:cNvPicPr>
          <p:nvPr userDrawn="1"/>
        </p:nvPicPr>
        <p:blipFill>
          <a:blip r:embed="rId7"/>
          <a:stretch>
            <a:fillRect/>
          </a:stretch>
        </p:blipFill>
        <p:spPr>
          <a:xfrm>
            <a:off x="1475514" y="547106"/>
            <a:ext cx="5701409" cy="1391024"/>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beta.companieshouse.gov.u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library.prospect.org.uk/id/2011/March/15/Body-workplace-mapping-factcar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hyperlink" Target="https://www.tuc.org.uk/sites/default/files/2019-10/Pocket_Guide_To_Organising%26Campaigning_2019.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1738AE-3531-4274-BCF4-2B9F7CB715F5}"/>
              </a:ext>
            </a:extLst>
          </p:cNvPr>
          <p:cNvSpPr/>
          <p:nvPr/>
        </p:nvSpPr>
        <p:spPr>
          <a:xfrm>
            <a:off x="0" y="-27295"/>
            <a:ext cx="12192000" cy="6858000"/>
          </a:xfrm>
          <a:prstGeom prst="rect">
            <a:avLst/>
          </a:prstGeom>
          <a:solidFill>
            <a:srgbClr val="34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9CB832CE-9806-FB97-AC54-48344E90E8F2}"/>
              </a:ext>
            </a:extLst>
          </p:cNvPr>
          <p:cNvSpPr txBox="1"/>
          <p:nvPr/>
        </p:nvSpPr>
        <p:spPr>
          <a:xfrm>
            <a:off x="1971485" y="3984769"/>
            <a:ext cx="9308343" cy="2308324"/>
          </a:xfrm>
          <a:prstGeom prst="rect">
            <a:avLst/>
          </a:prstGeom>
          <a:noFill/>
        </p:spPr>
        <p:txBody>
          <a:bodyPr wrap="square" rtlCol="0">
            <a:spAutoFit/>
          </a:bodyPr>
          <a:lstStyle/>
          <a:p>
            <a:r>
              <a:rPr lang="en-GB" sz="7200" dirty="0">
                <a:solidFill>
                  <a:schemeClr val="bg1"/>
                </a:solidFill>
              </a:rPr>
              <a:t>Effective Organising for Union Reps</a:t>
            </a:r>
            <a:endParaRPr lang="en-GB" sz="2800" dirty="0">
              <a:solidFill>
                <a:schemeClr val="bg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74F36ADB-8A5F-44B1-8291-B8551F3DD9C5}"/>
              </a:ext>
            </a:extLst>
          </p:cNvPr>
          <p:cNvSpPr/>
          <p:nvPr/>
        </p:nvSpPr>
        <p:spPr>
          <a:xfrm>
            <a:off x="2396691" y="1497102"/>
            <a:ext cx="2290812" cy="1390477"/>
          </a:xfrm>
          <a:prstGeom prst="rect">
            <a:avLst/>
          </a:prstGeom>
          <a:solidFill>
            <a:srgbClr val="34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text, clipart&#10;&#10;Description automatically generated">
            <a:extLst>
              <a:ext uri="{FF2B5EF4-FFF2-40B4-BE49-F238E27FC236}">
                <a16:creationId xmlns:a16="http://schemas.microsoft.com/office/drawing/2014/main" id="{0411249E-0A01-92B6-F4E0-AFB2AD206B73}"/>
              </a:ext>
            </a:extLst>
          </p:cNvPr>
          <p:cNvPicPr>
            <a:picLocks noChangeAspect="1"/>
          </p:cNvPicPr>
          <p:nvPr/>
        </p:nvPicPr>
        <p:blipFill>
          <a:blip r:embed="rId3"/>
          <a:stretch>
            <a:fillRect/>
          </a:stretch>
        </p:blipFill>
        <p:spPr>
          <a:xfrm>
            <a:off x="1083597" y="1351722"/>
            <a:ext cx="10196231" cy="2487667"/>
          </a:xfrm>
          <a:prstGeom prst="rect">
            <a:avLst/>
          </a:prstGeom>
        </p:spPr>
      </p:pic>
    </p:spTree>
    <p:extLst>
      <p:ext uri="{BB962C8B-B14F-4D97-AF65-F5344CB8AC3E}">
        <p14:creationId xmlns:p14="http://schemas.microsoft.com/office/powerpoint/2010/main" val="3438848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50BEE-55A0-B17E-B714-FB09E39169E3}"/>
              </a:ext>
            </a:extLst>
          </p:cNvPr>
          <p:cNvSpPr>
            <a:spLocks noGrp="1"/>
          </p:cNvSpPr>
          <p:nvPr>
            <p:ph type="title"/>
          </p:nvPr>
        </p:nvSpPr>
        <p:spPr/>
        <p:txBody>
          <a:bodyPr/>
          <a:lstStyle/>
          <a:p>
            <a:r>
              <a:rPr lang="en-GB" dirty="0"/>
              <a:t>Organising and casework</a:t>
            </a:r>
          </a:p>
        </p:txBody>
      </p:sp>
      <p:sp>
        <p:nvSpPr>
          <p:cNvPr id="8" name="Content Placeholder 7">
            <a:extLst>
              <a:ext uri="{FF2B5EF4-FFF2-40B4-BE49-F238E27FC236}">
                <a16:creationId xmlns:a16="http://schemas.microsoft.com/office/drawing/2014/main" id="{4640B091-E685-8F8C-F353-753E4380C698}"/>
              </a:ext>
            </a:extLst>
          </p:cNvPr>
          <p:cNvSpPr>
            <a:spLocks noGrp="1"/>
          </p:cNvSpPr>
          <p:nvPr>
            <p:ph idx="1"/>
          </p:nvPr>
        </p:nvSpPr>
        <p:spPr/>
        <p:txBody>
          <a:bodyPr/>
          <a:lstStyle/>
          <a:p>
            <a:r>
              <a:rPr lang="en-GB" dirty="0"/>
              <a:t> </a:t>
            </a:r>
          </a:p>
        </p:txBody>
      </p:sp>
      <p:graphicFrame>
        <p:nvGraphicFramePr>
          <p:cNvPr id="9" name="Chart 8">
            <a:extLst>
              <a:ext uri="{FF2B5EF4-FFF2-40B4-BE49-F238E27FC236}">
                <a16:creationId xmlns:a16="http://schemas.microsoft.com/office/drawing/2014/main" id="{972782C1-F21D-ABAA-30FB-075C8188DC27}"/>
              </a:ext>
            </a:extLst>
          </p:cNvPr>
          <p:cNvGraphicFramePr>
            <a:graphicFrameLocks/>
          </p:cNvGraphicFramePr>
          <p:nvPr/>
        </p:nvGraphicFramePr>
        <p:xfrm>
          <a:off x="1475523" y="2881271"/>
          <a:ext cx="5374849" cy="32466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995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0049-5268-7971-EC46-33C8D2E8BA39}"/>
              </a:ext>
            </a:extLst>
          </p:cNvPr>
          <p:cNvSpPr>
            <a:spLocks noGrp="1"/>
          </p:cNvSpPr>
          <p:nvPr>
            <p:ph type="ctrTitle"/>
          </p:nvPr>
        </p:nvSpPr>
        <p:spPr/>
        <p:txBody>
          <a:bodyPr/>
          <a:lstStyle/>
          <a:p>
            <a:r>
              <a:rPr lang="en-GB" dirty="0"/>
              <a:t>Session 2 </a:t>
            </a:r>
          </a:p>
        </p:txBody>
      </p:sp>
      <p:sp>
        <p:nvSpPr>
          <p:cNvPr id="3" name="Subtitle 2">
            <a:extLst>
              <a:ext uri="{FF2B5EF4-FFF2-40B4-BE49-F238E27FC236}">
                <a16:creationId xmlns:a16="http://schemas.microsoft.com/office/drawing/2014/main" id="{8119BD52-03E6-FF9A-45FF-E49C3E3D9D2A}"/>
              </a:ext>
            </a:extLst>
          </p:cNvPr>
          <p:cNvSpPr>
            <a:spLocks noGrp="1"/>
          </p:cNvSpPr>
          <p:nvPr>
            <p:ph type="subTitle" idx="1"/>
          </p:nvPr>
        </p:nvSpPr>
        <p:spPr/>
        <p:txBody>
          <a:bodyPr>
            <a:normAutofit/>
          </a:bodyPr>
          <a:lstStyle/>
          <a:p>
            <a:r>
              <a:rPr lang="en-GB" sz="3600" dirty="0"/>
              <a:t>Knowing your Branch</a:t>
            </a:r>
          </a:p>
        </p:txBody>
      </p:sp>
    </p:spTree>
    <p:extLst>
      <p:ext uri="{BB962C8B-B14F-4D97-AF65-F5344CB8AC3E}">
        <p14:creationId xmlns:p14="http://schemas.microsoft.com/office/powerpoint/2010/main" val="4111856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412" y="1857947"/>
            <a:ext cx="7760988" cy="947229"/>
          </a:xfrm>
        </p:spPr>
        <p:txBody>
          <a:bodyPr/>
          <a:lstStyle/>
          <a:p>
            <a:r>
              <a:rPr lang="en-US" dirty="0"/>
              <a:t>Information Gathering </a:t>
            </a:r>
          </a:p>
        </p:txBody>
      </p:sp>
      <p:sp>
        <p:nvSpPr>
          <p:cNvPr id="3" name="Content Placeholder 2"/>
          <p:cNvSpPr>
            <a:spLocks noGrp="1"/>
          </p:cNvSpPr>
          <p:nvPr>
            <p:ph idx="1"/>
          </p:nvPr>
        </p:nvSpPr>
        <p:spPr>
          <a:xfrm>
            <a:off x="1087412" y="3047031"/>
            <a:ext cx="7760988" cy="3139136"/>
          </a:xfrm>
        </p:spPr>
        <p:txBody>
          <a:bodyPr/>
          <a:lstStyle/>
          <a:p>
            <a:pPr marL="0" indent="0">
              <a:buNone/>
            </a:pPr>
            <a:r>
              <a:rPr lang="en-GB" dirty="0"/>
              <a:t>Obtaining accurate and relevant information about the workforce in a systematic way is essential to effective organising activity. If done well it can form the basis of successful union activity, including recruiting, communications, developing activists and campaigning around issues. </a:t>
            </a:r>
            <a:endParaRPr lang="en-US" dirty="0"/>
          </a:p>
        </p:txBody>
      </p:sp>
    </p:spTree>
    <p:extLst>
      <p:ext uri="{BB962C8B-B14F-4D97-AF65-F5344CB8AC3E}">
        <p14:creationId xmlns:p14="http://schemas.microsoft.com/office/powerpoint/2010/main" val="524491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ACDF1-7B90-400E-AE6B-6CF6E84BBC2F}"/>
              </a:ext>
            </a:extLst>
          </p:cNvPr>
          <p:cNvSpPr>
            <a:spLocks noGrp="1"/>
          </p:cNvSpPr>
          <p:nvPr>
            <p:ph type="title"/>
          </p:nvPr>
        </p:nvSpPr>
        <p:spPr>
          <a:xfrm>
            <a:off x="489173" y="2047812"/>
            <a:ext cx="7591204" cy="1015428"/>
          </a:xfrm>
        </p:spPr>
        <p:txBody>
          <a:bodyPr>
            <a:normAutofit fontScale="90000"/>
          </a:bodyPr>
          <a:lstStyle/>
          <a:p>
            <a:r>
              <a:rPr lang="en-GB" dirty="0"/>
              <a:t>Gathering information is useful to: </a:t>
            </a:r>
            <a:br>
              <a:rPr lang="en-GB" dirty="0"/>
            </a:br>
            <a:endParaRPr lang="en-GB" dirty="0"/>
          </a:p>
        </p:txBody>
      </p:sp>
      <p:sp>
        <p:nvSpPr>
          <p:cNvPr id="3" name="Content Placeholder 2">
            <a:extLst>
              <a:ext uri="{FF2B5EF4-FFF2-40B4-BE49-F238E27FC236}">
                <a16:creationId xmlns:a16="http://schemas.microsoft.com/office/drawing/2014/main" id="{1D06E346-BD7B-412D-89DC-BDB828FCC5AA}"/>
              </a:ext>
            </a:extLst>
          </p:cNvPr>
          <p:cNvSpPr>
            <a:spLocks noGrp="1"/>
          </p:cNvSpPr>
          <p:nvPr>
            <p:ph idx="1"/>
          </p:nvPr>
        </p:nvSpPr>
        <p:spPr>
          <a:xfrm>
            <a:off x="608002" y="2830691"/>
            <a:ext cx="7760988" cy="3139136"/>
          </a:xfrm>
        </p:spPr>
        <p:txBody>
          <a:bodyPr>
            <a:normAutofit fontScale="62500" lnSpcReduction="20000"/>
          </a:bodyPr>
          <a:lstStyle/>
          <a:p>
            <a:r>
              <a:rPr lang="en-GB" dirty="0"/>
              <a:t>Know where your </a:t>
            </a:r>
            <a:r>
              <a:rPr lang="en-GB" b="1" dirty="0"/>
              <a:t>members</a:t>
            </a:r>
            <a:r>
              <a:rPr lang="en-GB" dirty="0"/>
              <a:t> are</a:t>
            </a:r>
          </a:p>
          <a:p>
            <a:r>
              <a:rPr lang="en-GB" dirty="0"/>
              <a:t>Identify weak areas of membership </a:t>
            </a:r>
          </a:p>
          <a:p>
            <a:r>
              <a:rPr lang="en-GB" dirty="0"/>
              <a:t>Begin recruiting members in a strategic way </a:t>
            </a:r>
          </a:p>
          <a:p>
            <a:r>
              <a:rPr lang="en-GB" dirty="0"/>
              <a:t>Know where </a:t>
            </a:r>
            <a:r>
              <a:rPr lang="en-GB" b="1" dirty="0"/>
              <a:t>reps and activists </a:t>
            </a:r>
            <a:r>
              <a:rPr lang="en-GB" dirty="0"/>
              <a:t>are </a:t>
            </a:r>
          </a:p>
          <a:p>
            <a:r>
              <a:rPr lang="en-GB" dirty="0"/>
              <a:t>Identify weak areas of reps and activists </a:t>
            </a:r>
          </a:p>
          <a:p>
            <a:r>
              <a:rPr lang="en-GB" dirty="0"/>
              <a:t>Begin identifying and developing potential reps and activists </a:t>
            </a:r>
          </a:p>
          <a:p>
            <a:r>
              <a:rPr lang="en-GB" dirty="0"/>
              <a:t>Identify </a:t>
            </a:r>
            <a:r>
              <a:rPr lang="en-GB" b="1" dirty="0"/>
              <a:t>issues</a:t>
            </a:r>
          </a:p>
          <a:p>
            <a:r>
              <a:rPr lang="en-GB" dirty="0"/>
              <a:t>Know best how to contact people</a:t>
            </a:r>
          </a:p>
          <a:p>
            <a:r>
              <a:rPr lang="en-GB" dirty="0"/>
              <a:t>Develop a</a:t>
            </a:r>
            <a:r>
              <a:rPr lang="en-GB" b="1" dirty="0"/>
              <a:t> communications </a:t>
            </a:r>
            <a:r>
              <a:rPr lang="en-GB" dirty="0"/>
              <a:t>Strategy</a:t>
            </a:r>
          </a:p>
          <a:p>
            <a:endParaRPr lang="en-GB" dirty="0"/>
          </a:p>
        </p:txBody>
      </p:sp>
    </p:spTree>
    <p:extLst>
      <p:ext uri="{BB962C8B-B14F-4D97-AF65-F5344CB8AC3E}">
        <p14:creationId xmlns:p14="http://schemas.microsoft.com/office/powerpoint/2010/main" val="1077804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61F29-EAE5-44D2-9394-C464D8601CE0}"/>
              </a:ext>
            </a:extLst>
          </p:cNvPr>
          <p:cNvSpPr>
            <a:spLocks noGrp="1"/>
          </p:cNvSpPr>
          <p:nvPr>
            <p:ph type="title"/>
          </p:nvPr>
        </p:nvSpPr>
        <p:spPr/>
        <p:txBody>
          <a:bodyPr/>
          <a:lstStyle/>
          <a:p>
            <a:r>
              <a:rPr lang="en-GB" sz="4000" dirty="0">
                <a:solidFill>
                  <a:srgbClr val="232333"/>
                </a:solidFill>
                <a:effectLst/>
                <a:latin typeface="Lato" panose="020F0502020204030203" pitchFamily="34" charset="0"/>
                <a:ea typeface="Times" panose="02020603050405020304" pitchFamily="18" charset="0"/>
                <a:cs typeface="Times New Roman" panose="02020603050405020304" pitchFamily="18" charset="0"/>
              </a:rPr>
              <a:t>Why gather this information?</a:t>
            </a:r>
            <a:endParaRPr lang="en-GB" dirty="0"/>
          </a:p>
        </p:txBody>
      </p:sp>
      <p:sp>
        <p:nvSpPr>
          <p:cNvPr id="3" name="Content Placeholder 2">
            <a:extLst>
              <a:ext uri="{FF2B5EF4-FFF2-40B4-BE49-F238E27FC236}">
                <a16:creationId xmlns:a16="http://schemas.microsoft.com/office/drawing/2014/main" id="{C98C3E75-EB72-4D1C-9CC1-E7E1DADAF062}"/>
              </a:ext>
            </a:extLst>
          </p:cNvPr>
          <p:cNvSpPr>
            <a:spLocks noGrp="1"/>
          </p:cNvSpPr>
          <p:nvPr>
            <p:ph idx="1"/>
          </p:nvPr>
        </p:nvSpPr>
        <p:spPr>
          <a:xfrm>
            <a:off x="1475524" y="2831893"/>
            <a:ext cx="6396267" cy="3139136"/>
          </a:xfrm>
        </p:spPr>
        <p:txBody>
          <a:bodyPr>
            <a:normAutofit fontScale="92500" lnSpcReduction="10000"/>
          </a:bodyPr>
          <a:lstStyle/>
          <a:p>
            <a:r>
              <a:rPr lang="en-GB" dirty="0">
                <a:latin typeface="Arial" panose="020B0604020202020204" pitchFamily="34" charset="0"/>
                <a:cs typeface="Arial" panose="020B0604020202020204" pitchFamily="34" charset="0"/>
              </a:rPr>
              <a:t>Helps you to understand the branch membership and increase density.</a:t>
            </a:r>
          </a:p>
          <a:p>
            <a:r>
              <a:rPr lang="en-GB" b="0" i="0" u="none" strike="noStrike" dirty="0">
                <a:solidFill>
                  <a:srgbClr val="4B4E4F"/>
                </a:solidFill>
                <a:effectLst/>
                <a:latin typeface="Arial" panose="020B0604020202020204" pitchFamily="34" charset="0"/>
                <a:cs typeface="Arial" panose="020B0604020202020204" pitchFamily="34" charset="0"/>
              </a:rPr>
              <a:t>When you’ve mapped your workplace, you’ll have a clear idea of who you’re organising, where, and why. </a:t>
            </a:r>
          </a:p>
          <a:p>
            <a:r>
              <a:rPr lang="en-GB" dirty="0">
                <a:latin typeface="Arial" panose="020B0604020202020204" pitchFamily="34" charset="0"/>
                <a:cs typeface="Arial" panose="020B0604020202020204" pitchFamily="34" charset="0"/>
              </a:rPr>
              <a:t>Because remote working is changing the way branches communicate with members and non-members</a:t>
            </a:r>
          </a:p>
        </p:txBody>
      </p:sp>
    </p:spTree>
    <p:extLst>
      <p:ext uri="{BB962C8B-B14F-4D97-AF65-F5344CB8AC3E}">
        <p14:creationId xmlns:p14="http://schemas.microsoft.com/office/powerpoint/2010/main" val="1405576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5" name="Picture 4">
            <a:extLst>
              <a:ext uri="{FF2B5EF4-FFF2-40B4-BE49-F238E27FC236}">
                <a16:creationId xmlns:a16="http://schemas.microsoft.com/office/drawing/2014/main" id="{AE1A7DD9-8ED2-DA05-590F-82F725925E9B}"/>
              </a:ext>
            </a:extLst>
          </p:cNvPr>
          <p:cNvPicPr>
            <a:picLocks noChangeAspect="1"/>
          </p:cNvPicPr>
          <p:nvPr/>
        </p:nvPicPr>
        <p:blipFill>
          <a:blip r:embed="rId3"/>
          <a:stretch>
            <a:fillRect/>
          </a:stretch>
        </p:blipFill>
        <p:spPr>
          <a:xfrm>
            <a:off x="392825" y="474086"/>
            <a:ext cx="4488209" cy="5713353"/>
          </a:xfrm>
          <a:prstGeom prst="rect">
            <a:avLst/>
          </a:prstGeom>
        </p:spPr>
      </p:pic>
      <p:graphicFrame>
        <p:nvGraphicFramePr>
          <p:cNvPr id="6" name="Table 5">
            <a:extLst>
              <a:ext uri="{FF2B5EF4-FFF2-40B4-BE49-F238E27FC236}">
                <a16:creationId xmlns:a16="http://schemas.microsoft.com/office/drawing/2014/main" id="{4829229C-0CDF-19A4-C017-A432066F4F43}"/>
              </a:ext>
            </a:extLst>
          </p:cNvPr>
          <p:cNvGraphicFramePr>
            <a:graphicFrameLocks noGrp="1"/>
          </p:cNvGraphicFramePr>
          <p:nvPr>
            <p:extLst>
              <p:ext uri="{D42A27DB-BD31-4B8C-83A1-F6EECF244321}">
                <p14:modId xmlns:p14="http://schemas.microsoft.com/office/powerpoint/2010/main" val="2933550259"/>
              </p:ext>
            </p:extLst>
          </p:nvPr>
        </p:nvGraphicFramePr>
        <p:xfrm>
          <a:off x="5085806" y="760305"/>
          <a:ext cx="6853642" cy="4023360"/>
        </p:xfrm>
        <a:graphic>
          <a:graphicData uri="http://schemas.openxmlformats.org/drawingml/2006/table">
            <a:tbl>
              <a:tblPr firstRow="1" bandRow="1">
                <a:tableStyleId>{5C22544A-7EE6-4342-B048-85BDC9FD1C3A}</a:tableStyleId>
              </a:tblPr>
              <a:tblGrid>
                <a:gridCol w="251746">
                  <a:extLst>
                    <a:ext uri="{9D8B030D-6E8A-4147-A177-3AD203B41FA5}">
                      <a16:colId xmlns:a16="http://schemas.microsoft.com/office/drawing/2014/main" val="4134079922"/>
                    </a:ext>
                  </a:extLst>
                </a:gridCol>
                <a:gridCol w="1650474">
                  <a:extLst>
                    <a:ext uri="{9D8B030D-6E8A-4147-A177-3AD203B41FA5}">
                      <a16:colId xmlns:a16="http://schemas.microsoft.com/office/drawing/2014/main" val="2054864429"/>
                    </a:ext>
                  </a:extLst>
                </a:gridCol>
                <a:gridCol w="1650474">
                  <a:extLst>
                    <a:ext uri="{9D8B030D-6E8A-4147-A177-3AD203B41FA5}">
                      <a16:colId xmlns:a16="http://schemas.microsoft.com/office/drawing/2014/main" val="4256679398"/>
                    </a:ext>
                  </a:extLst>
                </a:gridCol>
                <a:gridCol w="1650474">
                  <a:extLst>
                    <a:ext uri="{9D8B030D-6E8A-4147-A177-3AD203B41FA5}">
                      <a16:colId xmlns:a16="http://schemas.microsoft.com/office/drawing/2014/main" val="2199450924"/>
                    </a:ext>
                  </a:extLst>
                </a:gridCol>
                <a:gridCol w="1650474">
                  <a:extLst>
                    <a:ext uri="{9D8B030D-6E8A-4147-A177-3AD203B41FA5}">
                      <a16:colId xmlns:a16="http://schemas.microsoft.com/office/drawing/2014/main" val="493740015"/>
                    </a:ext>
                  </a:extLst>
                </a:gridCol>
              </a:tblGrid>
              <a:tr h="279007">
                <a:tc>
                  <a:txBody>
                    <a:bodyPr/>
                    <a:lstStyle/>
                    <a:p>
                      <a:endParaRPr lang="en-GB"/>
                    </a:p>
                  </a:txBody>
                  <a:tcPr/>
                </a:tc>
                <a:tc>
                  <a:txBody>
                    <a:bodyPr/>
                    <a:lstStyle/>
                    <a:p>
                      <a:r>
                        <a:rPr lang="en-GB" dirty="0"/>
                        <a:t>Job Title</a:t>
                      </a:r>
                    </a:p>
                  </a:txBody>
                  <a:tcPr/>
                </a:tc>
                <a:tc>
                  <a:txBody>
                    <a:bodyPr/>
                    <a:lstStyle/>
                    <a:p>
                      <a:r>
                        <a:rPr lang="en-GB" dirty="0"/>
                        <a:t>Staff</a:t>
                      </a:r>
                    </a:p>
                  </a:txBody>
                  <a:tcPr/>
                </a:tc>
                <a:tc>
                  <a:txBody>
                    <a:bodyPr/>
                    <a:lstStyle/>
                    <a:p>
                      <a:r>
                        <a:rPr lang="en-GB" dirty="0"/>
                        <a:t>Members</a:t>
                      </a:r>
                    </a:p>
                  </a:txBody>
                  <a:tcPr/>
                </a:tc>
                <a:tc>
                  <a:txBody>
                    <a:bodyPr/>
                    <a:lstStyle/>
                    <a:p>
                      <a:r>
                        <a:rPr lang="en-GB" dirty="0"/>
                        <a:t>Density (%)</a:t>
                      </a:r>
                    </a:p>
                  </a:txBody>
                  <a:tcPr/>
                </a:tc>
                <a:extLst>
                  <a:ext uri="{0D108BD9-81ED-4DB2-BD59-A6C34878D82A}">
                    <a16:rowId xmlns:a16="http://schemas.microsoft.com/office/drawing/2014/main" val="2667259459"/>
                  </a:ext>
                </a:extLst>
              </a:tr>
              <a:tr h="279007">
                <a:tc>
                  <a:txBody>
                    <a:bodyPr/>
                    <a:lstStyle/>
                    <a:p>
                      <a:endParaRPr lang="en-GB"/>
                    </a:p>
                  </a:txBody>
                  <a:tcPr/>
                </a:tc>
                <a:tc>
                  <a:txBody>
                    <a:bodyPr/>
                    <a:lstStyle/>
                    <a:p>
                      <a:r>
                        <a:rPr lang="en-GB" dirty="0"/>
                        <a:t>Archaeologist</a:t>
                      </a:r>
                    </a:p>
                  </a:txBody>
                  <a:tcPr/>
                </a:tc>
                <a:tc>
                  <a:txBody>
                    <a:bodyPr/>
                    <a:lstStyle/>
                    <a:p>
                      <a:r>
                        <a:rPr lang="en-GB" dirty="0"/>
                        <a:t>50</a:t>
                      </a:r>
                    </a:p>
                  </a:txBody>
                  <a:tcPr/>
                </a:tc>
                <a:tc>
                  <a:txBody>
                    <a:bodyPr/>
                    <a:lstStyle/>
                    <a:p>
                      <a:r>
                        <a:rPr lang="en-GB" dirty="0"/>
                        <a:t>5</a:t>
                      </a:r>
                    </a:p>
                  </a:txBody>
                  <a:tcPr/>
                </a:tc>
                <a:tc>
                  <a:txBody>
                    <a:bodyPr/>
                    <a:lstStyle/>
                    <a:p>
                      <a:r>
                        <a:rPr lang="en-GB" dirty="0"/>
                        <a:t>10</a:t>
                      </a:r>
                    </a:p>
                  </a:txBody>
                  <a:tcPr/>
                </a:tc>
                <a:extLst>
                  <a:ext uri="{0D108BD9-81ED-4DB2-BD59-A6C34878D82A}">
                    <a16:rowId xmlns:a16="http://schemas.microsoft.com/office/drawing/2014/main" val="247052781"/>
                  </a:ext>
                </a:extLst>
              </a:tr>
              <a:tr h="279007">
                <a:tc>
                  <a:txBody>
                    <a:bodyPr/>
                    <a:lstStyle/>
                    <a:p>
                      <a:endParaRPr lang="en-GB"/>
                    </a:p>
                  </a:txBody>
                  <a:tcPr/>
                </a:tc>
                <a:tc>
                  <a:txBody>
                    <a:bodyPr/>
                    <a:lstStyle/>
                    <a:p>
                      <a:r>
                        <a:rPr lang="en-GB" dirty="0"/>
                        <a:t>Business Officer</a:t>
                      </a:r>
                    </a:p>
                  </a:txBody>
                  <a:tcPr/>
                </a:tc>
                <a:tc>
                  <a:txBody>
                    <a:bodyPr/>
                    <a:lstStyle/>
                    <a:p>
                      <a:r>
                        <a:rPr lang="en-GB" dirty="0"/>
                        <a:t>50</a:t>
                      </a:r>
                    </a:p>
                  </a:txBody>
                  <a:tcPr/>
                </a:tc>
                <a:tc>
                  <a:txBody>
                    <a:bodyPr/>
                    <a:lstStyle/>
                    <a:p>
                      <a:r>
                        <a:rPr lang="en-GB" dirty="0"/>
                        <a:t>24</a:t>
                      </a:r>
                    </a:p>
                  </a:txBody>
                  <a:tcPr/>
                </a:tc>
                <a:tc>
                  <a:txBody>
                    <a:bodyPr/>
                    <a:lstStyle/>
                    <a:p>
                      <a:r>
                        <a:rPr lang="en-GB" dirty="0"/>
                        <a:t>48</a:t>
                      </a:r>
                    </a:p>
                  </a:txBody>
                  <a:tcPr/>
                </a:tc>
                <a:extLst>
                  <a:ext uri="{0D108BD9-81ED-4DB2-BD59-A6C34878D82A}">
                    <a16:rowId xmlns:a16="http://schemas.microsoft.com/office/drawing/2014/main" val="3931301922"/>
                  </a:ext>
                </a:extLst>
              </a:tr>
              <a:tr h="279007">
                <a:tc>
                  <a:txBody>
                    <a:bodyPr/>
                    <a:lstStyle/>
                    <a:p>
                      <a:endParaRPr lang="en-GB"/>
                    </a:p>
                  </a:txBody>
                  <a:tcPr/>
                </a:tc>
                <a:tc>
                  <a:txBody>
                    <a:bodyPr/>
                    <a:lstStyle/>
                    <a:p>
                      <a:r>
                        <a:rPr lang="en-GB" dirty="0"/>
                        <a:t>Inspector</a:t>
                      </a:r>
                    </a:p>
                  </a:txBody>
                  <a:tcPr/>
                </a:tc>
                <a:tc>
                  <a:txBody>
                    <a:bodyPr/>
                    <a:lstStyle/>
                    <a:p>
                      <a:r>
                        <a:rPr lang="en-GB" dirty="0"/>
                        <a:t>50</a:t>
                      </a:r>
                    </a:p>
                  </a:txBody>
                  <a:tcPr/>
                </a:tc>
                <a:tc>
                  <a:txBody>
                    <a:bodyPr/>
                    <a:lstStyle/>
                    <a:p>
                      <a:r>
                        <a:rPr lang="en-GB" dirty="0"/>
                        <a:t>29</a:t>
                      </a:r>
                    </a:p>
                  </a:txBody>
                  <a:tcPr/>
                </a:tc>
                <a:tc>
                  <a:txBody>
                    <a:bodyPr/>
                    <a:lstStyle/>
                    <a:p>
                      <a:r>
                        <a:rPr lang="en-GB" dirty="0"/>
                        <a:t>58</a:t>
                      </a:r>
                    </a:p>
                  </a:txBody>
                  <a:tcPr/>
                </a:tc>
                <a:extLst>
                  <a:ext uri="{0D108BD9-81ED-4DB2-BD59-A6C34878D82A}">
                    <a16:rowId xmlns:a16="http://schemas.microsoft.com/office/drawing/2014/main" val="1006513499"/>
                  </a:ext>
                </a:extLst>
              </a:tr>
              <a:tr h="279007">
                <a:tc>
                  <a:txBody>
                    <a:bodyPr/>
                    <a:lstStyle/>
                    <a:p>
                      <a:endParaRPr lang="en-GB"/>
                    </a:p>
                  </a:txBody>
                  <a:tcPr/>
                </a:tc>
                <a:tc>
                  <a:txBody>
                    <a:bodyPr/>
                    <a:lstStyle/>
                    <a:p>
                      <a:r>
                        <a:rPr lang="en-GB" dirty="0"/>
                        <a:t>Listing Advisor/Co-ordinator</a:t>
                      </a:r>
                    </a:p>
                  </a:txBody>
                  <a:tcPr/>
                </a:tc>
                <a:tc>
                  <a:txBody>
                    <a:bodyPr/>
                    <a:lstStyle/>
                    <a:p>
                      <a:r>
                        <a:rPr lang="en-GB" dirty="0"/>
                        <a:t>50</a:t>
                      </a:r>
                    </a:p>
                  </a:txBody>
                  <a:tcPr/>
                </a:tc>
                <a:tc>
                  <a:txBody>
                    <a:bodyPr/>
                    <a:lstStyle/>
                    <a:p>
                      <a:r>
                        <a:rPr lang="en-GB" dirty="0"/>
                        <a:t>22</a:t>
                      </a:r>
                    </a:p>
                  </a:txBody>
                  <a:tcPr/>
                </a:tc>
                <a:tc>
                  <a:txBody>
                    <a:bodyPr/>
                    <a:lstStyle/>
                    <a:p>
                      <a:r>
                        <a:rPr lang="en-GB" dirty="0"/>
                        <a:t>44</a:t>
                      </a:r>
                    </a:p>
                  </a:txBody>
                  <a:tcPr/>
                </a:tc>
                <a:extLst>
                  <a:ext uri="{0D108BD9-81ED-4DB2-BD59-A6C34878D82A}">
                    <a16:rowId xmlns:a16="http://schemas.microsoft.com/office/drawing/2014/main" val="1326645263"/>
                  </a:ext>
                </a:extLst>
              </a:tr>
              <a:tr h="279007">
                <a:tc>
                  <a:txBody>
                    <a:bodyPr/>
                    <a:lstStyle/>
                    <a:p>
                      <a:endParaRPr lang="en-GB"/>
                    </a:p>
                  </a:txBody>
                  <a:tcPr/>
                </a:tc>
                <a:tc>
                  <a:txBody>
                    <a:bodyPr/>
                    <a:lstStyle/>
                    <a:p>
                      <a:r>
                        <a:rPr lang="en-GB" dirty="0"/>
                        <a:t>Science Advisor</a:t>
                      </a:r>
                    </a:p>
                  </a:txBody>
                  <a:tcPr/>
                </a:tc>
                <a:tc>
                  <a:txBody>
                    <a:bodyPr/>
                    <a:lstStyle/>
                    <a:p>
                      <a:r>
                        <a:rPr lang="en-GB" dirty="0"/>
                        <a:t>50</a:t>
                      </a:r>
                    </a:p>
                  </a:txBody>
                  <a:tcPr/>
                </a:tc>
                <a:tc>
                  <a:txBody>
                    <a:bodyPr/>
                    <a:lstStyle/>
                    <a:p>
                      <a:r>
                        <a:rPr lang="en-GB" dirty="0"/>
                        <a:t>6</a:t>
                      </a:r>
                    </a:p>
                  </a:txBody>
                  <a:tcPr/>
                </a:tc>
                <a:tc>
                  <a:txBody>
                    <a:bodyPr/>
                    <a:lstStyle/>
                    <a:p>
                      <a:r>
                        <a:rPr lang="en-GB" dirty="0"/>
                        <a:t>12</a:t>
                      </a:r>
                    </a:p>
                  </a:txBody>
                  <a:tcPr/>
                </a:tc>
                <a:extLst>
                  <a:ext uri="{0D108BD9-81ED-4DB2-BD59-A6C34878D82A}">
                    <a16:rowId xmlns:a16="http://schemas.microsoft.com/office/drawing/2014/main" val="572230439"/>
                  </a:ext>
                </a:extLst>
              </a:tr>
              <a:tr h="279007">
                <a:tc>
                  <a:txBody>
                    <a:bodyPr/>
                    <a:lstStyle/>
                    <a:p>
                      <a:endParaRPr lang="en-GB"/>
                    </a:p>
                  </a:txBody>
                  <a:tcPr/>
                </a:tc>
                <a:tc>
                  <a:txBody>
                    <a:bodyPr/>
                    <a:lstStyle/>
                    <a:p>
                      <a:r>
                        <a:rPr lang="en-GB" dirty="0"/>
                        <a:t>Team Leader</a:t>
                      </a:r>
                    </a:p>
                  </a:txBody>
                  <a:tcPr/>
                </a:tc>
                <a:tc>
                  <a:txBody>
                    <a:bodyPr/>
                    <a:lstStyle/>
                    <a:p>
                      <a:r>
                        <a:rPr lang="en-GB" dirty="0"/>
                        <a:t>20</a:t>
                      </a:r>
                    </a:p>
                  </a:txBody>
                  <a:tcPr/>
                </a:tc>
                <a:tc>
                  <a:txBody>
                    <a:bodyPr/>
                    <a:lstStyle/>
                    <a:p>
                      <a:r>
                        <a:rPr lang="en-GB" dirty="0"/>
                        <a:t>9</a:t>
                      </a:r>
                    </a:p>
                  </a:txBody>
                  <a:tcPr/>
                </a:tc>
                <a:tc>
                  <a:txBody>
                    <a:bodyPr/>
                    <a:lstStyle/>
                    <a:p>
                      <a:r>
                        <a:rPr lang="en-GB" dirty="0"/>
                        <a:t>45</a:t>
                      </a:r>
                    </a:p>
                  </a:txBody>
                  <a:tcPr/>
                </a:tc>
                <a:extLst>
                  <a:ext uri="{0D108BD9-81ED-4DB2-BD59-A6C34878D82A}">
                    <a16:rowId xmlns:a16="http://schemas.microsoft.com/office/drawing/2014/main" val="2057818127"/>
                  </a:ext>
                </a:extLst>
              </a:tr>
              <a:tr h="279007">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155147622"/>
                  </a:ext>
                </a:extLst>
              </a:tr>
            </a:tbl>
          </a:graphicData>
        </a:graphic>
      </p:graphicFrame>
    </p:spTree>
    <p:extLst>
      <p:ext uri="{BB962C8B-B14F-4D97-AF65-F5344CB8AC3E}">
        <p14:creationId xmlns:p14="http://schemas.microsoft.com/office/powerpoint/2010/main" val="3829125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6C8EC-3026-4BD4-B3C4-950EE4A208A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2299D70-AD7D-4D77-A63A-4DCD4CB07D8B}"/>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1A1D39A-D2F8-48D9-88D2-2CC96118D5F8}"/>
              </a:ext>
            </a:extLst>
          </p:cNvPr>
          <p:cNvPicPr>
            <a:picLocks noChangeAspect="1"/>
          </p:cNvPicPr>
          <p:nvPr/>
        </p:nvPicPr>
        <p:blipFill>
          <a:blip r:embed="rId3"/>
          <a:stretch>
            <a:fillRect/>
          </a:stretch>
        </p:blipFill>
        <p:spPr>
          <a:xfrm>
            <a:off x="620501" y="592721"/>
            <a:ext cx="10761601" cy="5378308"/>
          </a:xfrm>
          <a:prstGeom prst="rect">
            <a:avLst/>
          </a:prstGeom>
        </p:spPr>
      </p:pic>
      <p:sp>
        <p:nvSpPr>
          <p:cNvPr id="6" name="Oval 5">
            <a:extLst>
              <a:ext uri="{FF2B5EF4-FFF2-40B4-BE49-F238E27FC236}">
                <a16:creationId xmlns:a16="http://schemas.microsoft.com/office/drawing/2014/main" id="{ED5F4D79-B373-4291-8D3A-A6EAE9CD48A5}"/>
              </a:ext>
            </a:extLst>
          </p:cNvPr>
          <p:cNvSpPr/>
          <p:nvPr/>
        </p:nvSpPr>
        <p:spPr>
          <a:xfrm>
            <a:off x="4798424" y="3631474"/>
            <a:ext cx="95794" cy="8708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4D3F6D5C-0FEB-4CC2-9C73-4EE7ADE5B473}"/>
              </a:ext>
            </a:extLst>
          </p:cNvPr>
          <p:cNvSpPr/>
          <p:nvPr/>
        </p:nvSpPr>
        <p:spPr>
          <a:xfrm>
            <a:off x="4998721" y="5342708"/>
            <a:ext cx="95794" cy="8708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D596EF89-35EC-4440-9030-2CC565BD812D}"/>
              </a:ext>
            </a:extLst>
          </p:cNvPr>
          <p:cNvSpPr/>
          <p:nvPr/>
        </p:nvSpPr>
        <p:spPr>
          <a:xfrm>
            <a:off x="1136760" y="3199143"/>
            <a:ext cx="225842" cy="23638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F6A8DA7B-0BB2-4993-B791-7DBD4F086995}"/>
              </a:ext>
            </a:extLst>
          </p:cNvPr>
          <p:cNvSpPr/>
          <p:nvPr/>
        </p:nvSpPr>
        <p:spPr>
          <a:xfrm>
            <a:off x="4750818" y="3587931"/>
            <a:ext cx="225842" cy="23638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223E3AA0-B943-4522-BFEF-7F92568065F2}"/>
              </a:ext>
            </a:extLst>
          </p:cNvPr>
          <p:cNvSpPr/>
          <p:nvPr/>
        </p:nvSpPr>
        <p:spPr>
          <a:xfrm>
            <a:off x="4933697" y="5268057"/>
            <a:ext cx="225842" cy="23638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78E21B64-F7C1-4C4C-822C-E0D5764D8C62}"/>
              </a:ext>
            </a:extLst>
          </p:cNvPr>
          <p:cNvSpPr/>
          <p:nvPr/>
        </p:nvSpPr>
        <p:spPr>
          <a:xfrm>
            <a:off x="3170211" y="3600366"/>
            <a:ext cx="225842" cy="23638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B59E4457-A292-42DF-A946-8CDCCD80D751}"/>
              </a:ext>
            </a:extLst>
          </p:cNvPr>
          <p:cNvSpPr/>
          <p:nvPr/>
        </p:nvSpPr>
        <p:spPr>
          <a:xfrm>
            <a:off x="1289160" y="5193406"/>
            <a:ext cx="225842" cy="23638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3E17F070-C23F-456F-B93D-628018D12DC6}"/>
              </a:ext>
            </a:extLst>
          </p:cNvPr>
          <p:cNvSpPr/>
          <p:nvPr/>
        </p:nvSpPr>
        <p:spPr>
          <a:xfrm>
            <a:off x="1249681" y="4078080"/>
            <a:ext cx="225842" cy="23638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F38A7872-DC16-48A6-887C-E3968B257E25}"/>
              </a:ext>
            </a:extLst>
          </p:cNvPr>
          <p:cNvSpPr/>
          <p:nvPr/>
        </p:nvSpPr>
        <p:spPr>
          <a:xfrm>
            <a:off x="2168726" y="4668459"/>
            <a:ext cx="225842" cy="23638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9A75FDFC-0A59-4185-A7FC-420738B69EAF}"/>
              </a:ext>
            </a:extLst>
          </p:cNvPr>
          <p:cNvSpPr/>
          <p:nvPr/>
        </p:nvSpPr>
        <p:spPr>
          <a:xfrm>
            <a:off x="2055805" y="3574868"/>
            <a:ext cx="225842" cy="23638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4466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066D1-BD4E-4B57-B0EB-1F105C330CA2}"/>
              </a:ext>
            </a:extLst>
          </p:cNvPr>
          <p:cNvSpPr>
            <a:spLocks noGrp="1"/>
          </p:cNvSpPr>
          <p:nvPr>
            <p:ph type="title"/>
          </p:nvPr>
        </p:nvSpPr>
        <p:spPr>
          <a:xfrm>
            <a:off x="599759" y="1564526"/>
            <a:ext cx="7760988" cy="1027774"/>
          </a:xfrm>
        </p:spPr>
        <p:txBody>
          <a:bodyPr/>
          <a:lstStyle/>
          <a:p>
            <a:r>
              <a:rPr lang="en-GB" dirty="0"/>
              <a:t>Sounds simple? </a:t>
            </a:r>
          </a:p>
        </p:txBody>
      </p:sp>
      <p:sp>
        <p:nvSpPr>
          <p:cNvPr id="3" name="Content Placeholder 2">
            <a:extLst>
              <a:ext uri="{FF2B5EF4-FFF2-40B4-BE49-F238E27FC236}">
                <a16:creationId xmlns:a16="http://schemas.microsoft.com/office/drawing/2014/main" id="{049229EB-BC68-4F5A-A4E4-BE0C461FCC59}"/>
              </a:ext>
            </a:extLst>
          </p:cNvPr>
          <p:cNvSpPr>
            <a:spLocks noGrp="1"/>
          </p:cNvSpPr>
          <p:nvPr>
            <p:ph idx="1"/>
          </p:nvPr>
        </p:nvSpPr>
        <p:spPr>
          <a:xfrm>
            <a:off x="282766" y="2729721"/>
            <a:ext cx="8930607" cy="3530270"/>
          </a:xfrm>
        </p:spPr>
        <p:txBody>
          <a:bodyPr>
            <a:normAutofit/>
          </a:bodyPr>
          <a:lstStyle/>
          <a:p>
            <a:r>
              <a:rPr lang="en-GB" dirty="0"/>
              <a:t>Information gathering is more challenging in some workplaces than others. </a:t>
            </a:r>
          </a:p>
          <a:p>
            <a:r>
              <a:rPr lang="en-GB" dirty="0"/>
              <a:t>Don’t let perfection get in the way of progress. </a:t>
            </a:r>
          </a:p>
          <a:p>
            <a:r>
              <a:rPr lang="en-GB" dirty="0"/>
              <a:t>It should be fun! Contacting and meeting members.</a:t>
            </a:r>
          </a:p>
          <a:p>
            <a:r>
              <a:rPr lang="en-GB" dirty="0"/>
              <a:t>This information is always a work in progress and will need updating to keep it relevant. </a:t>
            </a:r>
          </a:p>
        </p:txBody>
      </p:sp>
    </p:spTree>
    <p:extLst>
      <p:ext uri="{BB962C8B-B14F-4D97-AF65-F5344CB8AC3E}">
        <p14:creationId xmlns:p14="http://schemas.microsoft.com/office/powerpoint/2010/main" val="674299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C8535-7B4A-56D2-F90D-B792C40EE460}"/>
              </a:ext>
            </a:extLst>
          </p:cNvPr>
          <p:cNvSpPr>
            <a:spLocks noGrp="1"/>
          </p:cNvSpPr>
          <p:nvPr>
            <p:ph type="title"/>
          </p:nvPr>
        </p:nvSpPr>
        <p:spPr/>
        <p:txBody>
          <a:bodyPr/>
          <a:lstStyle/>
          <a:p>
            <a:r>
              <a:rPr lang="en-GB"/>
              <a:t> </a:t>
            </a:r>
          </a:p>
        </p:txBody>
      </p:sp>
      <p:sp>
        <p:nvSpPr>
          <p:cNvPr id="3" name="Content Placeholder 2">
            <a:extLst>
              <a:ext uri="{FF2B5EF4-FFF2-40B4-BE49-F238E27FC236}">
                <a16:creationId xmlns:a16="http://schemas.microsoft.com/office/drawing/2014/main" id="{E0E25ECF-DE28-B51F-7995-09389FB219C8}"/>
              </a:ext>
            </a:extLst>
          </p:cNvPr>
          <p:cNvSpPr>
            <a:spLocks noGrp="1"/>
          </p:cNvSpPr>
          <p:nvPr>
            <p:ph idx="1"/>
          </p:nvPr>
        </p:nvSpPr>
        <p:spPr>
          <a:xfrm>
            <a:off x="1475523" y="2354815"/>
            <a:ext cx="7760988" cy="3608914"/>
          </a:xfrm>
        </p:spPr>
        <p:txBody>
          <a:bodyPr>
            <a:normAutofit fontScale="92500" lnSpcReduction="10000"/>
          </a:bodyPr>
          <a:lstStyle/>
          <a:p>
            <a:pPr marL="0" indent="0">
              <a:buNone/>
            </a:pPr>
            <a:r>
              <a:rPr lang="en-GB" b="1" dirty="0"/>
              <a:t>Activity D</a:t>
            </a:r>
          </a:p>
          <a:p>
            <a:r>
              <a:rPr lang="en-GB" dirty="0"/>
              <a:t>Have you engaged in a branch mapping or information gathering exercise?</a:t>
            </a:r>
          </a:p>
          <a:p>
            <a:pPr lvl="1"/>
            <a:r>
              <a:rPr lang="en-GB" dirty="0"/>
              <a:t>If so, what was the experience like? </a:t>
            </a:r>
          </a:p>
          <a:p>
            <a:pPr lvl="1"/>
            <a:r>
              <a:rPr lang="en-GB" dirty="0"/>
              <a:t>If not, what are the barriers?</a:t>
            </a:r>
          </a:p>
          <a:p>
            <a:r>
              <a:rPr lang="en-GB" dirty="0">
                <a:solidFill>
                  <a:schemeClr val="tx1"/>
                </a:solidFill>
              </a:rPr>
              <a:t>In your groups discuss what data you need and why and add data gathering to your action plan</a:t>
            </a:r>
          </a:p>
          <a:p>
            <a:r>
              <a:rPr lang="en-GB" dirty="0">
                <a:solidFill>
                  <a:schemeClr val="tx1"/>
                </a:solidFill>
              </a:rPr>
              <a:t>What would your three next steps be? </a:t>
            </a:r>
          </a:p>
        </p:txBody>
      </p:sp>
    </p:spTree>
    <p:extLst>
      <p:ext uri="{BB962C8B-B14F-4D97-AF65-F5344CB8AC3E}">
        <p14:creationId xmlns:p14="http://schemas.microsoft.com/office/powerpoint/2010/main" val="3019404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F44167-633C-4CC1-8F80-1583E02EF38E}"/>
              </a:ext>
            </a:extLst>
          </p:cNvPr>
          <p:cNvSpPr/>
          <p:nvPr/>
        </p:nvSpPr>
        <p:spPr>
          <a:xfrm>
            <a:off x="194106" y="119921"/>
            <a:ext cx="8545157" cy="2378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475523" y="894271"/>
            <a:ext cx="7760988" cy="1149682"/>
          </a:xfrm>
        </p:spPr>
        <p:txBody>
          <a:bodyPr anchor="t">
            <a:normAutofit fontScale="90000"/>
          </a:bodyPr>
          <a:lstStyle/>
          <a:p>
            <a:br>
              <a:rPr lang="en-GB"/>
            </a:br>
            <a:r>
              <a:rPr lang="en-GB"/>
              <a:t>GDPR and Data </a:t>
            </a:r>
          </a:p>
        </p:txBody>
      </p:sp>
      <p:sp>
        <p:nvSpPr>
          <p:cNvPr id="3" name="Content Placeholder 2"/>
          <p:cNvSpPr>
            <a:spLocks noGrp="1"/>
          </p:cNvSpPr>
          <p:nvPr>
            <p:ph idx="1"/>
          </p:nvPr>
        </p:nvSpPr>
        <p:spPr>
          <a:xfrm>
            <a:off x="1475524" y="2353235"/>
            <a:ext cx="7160476" cy="3617794"/>
          </a:xfrm>
        </p:spPr>
        <p:txBody>
          <a:bodyPr>
            <a:normAutofit fontScale="92500" lnSpcReduction="10000"/>
          </a:bodyPr>
          <a:lstStyle/>
          <a:p>
            <a:pPr lvl="0"/>
            <a:r>
              <a:rPr lang="en-GB" dirty="0">
                <a:solidFill>
                  <a:schemeClr val="tx1"/>
                </a:solidFill>
              </a:rPr>
              <a:t>Mapping and </a:t>
            </a:r>
            <a:r>
              <a:rPr lang="en-GB">
                <a:solidFill>
                  <a:schemeClr val="tx1"/>
                </a:solidFill>
              </a:rPr>
              <a:t>information gathering </a:t>
            </a:r>
            <a:r>
              <a:rPr lang="en-GB" dirty="0">
                <a:solidFill>
                  <a:schemeClr val="tx1"/>
                </a:solidFill>
              </a:rPr>
              <a:t>is a legitimate union activity.</a:t>
            </a:r>
          </a:p>
          <a:p>
            <a:pPr lvl="0"/>
            <a:r>
              <a:rPr lang="en-GB" dirty="0">
                <a:solidFill>
                  <a:schemeClr val="tx1"/>
                </a:solidFill>
              </a:rPr>
              <a:t>The right to organise cannot be taken away by GDPR legislation.</a:t>
            </a:r>
          </a:p>
          <a:p>
            <a:pPr lvl="0"/>
            <a:r>
              <a:rPr lang="en-GB" dirty="0">
                <a:solidFill>
                  <a:schemeClr val="tx1"/>
                </a:solidFill>
              </a:rPr>
              <a:t>Protect data, keep secure, limit audience, password protect.</a:t>
            </a:r>
          </a:p>
          <a:p>
            <a:pPr lvl="0"/>
            <a:r>
              <a:rPr lang="en-GB" dirty="0">
                <a:solidFill>
                  <a:schemeClr val="tx1"/>
                </a:solidFill>
              </a:rPr>
              <a:t>Distribute activity and data – like a distributed network, more secure less chance of any GDPR issues.</a:t>
            </a:r>
            <a:endParaRPr lang="en-GB" dirty="0"/>
          </a:p>
        </p:txBody>
      </p:sp>
    </p:spTree>
    <p:extLst>
      <p:ext uri="{BB962C8B-B14F-4D97-AF65-F5344CB8AC3E}">
        <p14:creationId xmlns:p14="http://schemas.microsoft.com/office/powerpoint/2010/main" val="4174037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848F0-29CE-4A59-C2D8-4EC75ADE9253}"/>
              </a:ext>
            </a:extLst>
          </p:cNvPr>
          <p:cNvSpPr>
            <a:spLocks noGrp="1"/>
          </p:cNvSpPr>
          <p:nvPr>
            <p:ph type="title"/>
          </p:nvPr>
        </p:nvSpPr>
        <p:spPr>
          <a:xfrm>
            <a:off x="1475523" y="1084771"/>
            <a:ext cx="7760988" cy="1653210"/>
          </a:xfrm>
        </p:spPr>
        <p:txBody>
          <a:bodyPr/>
          <a:lstStyle/>
          <a:p>
            <a:r>
              <a:rPr lang="en-GB" dirty="0">
                <a:latin typeface="Arial"/>
                <a:cs typeface="Arial"/>
              </a:rPr>
              <a:t>Learning Objectives </a:t>
            </a:r>
            <a:endParaRPr lang="en-GB" dirty="0"/>
          </a:p>
        </p:txBody>
      </p:sp>
      <p:sp>
        <p:nvSpPr>
          <p:cNvPr id="3" name="Content Placeholder 2">
            <a:extLst>
              <a:ext uri="{FF2B5EF4-FFF2-40B4-BE49-F238E27FC236}">
                <a16:creationId xmlns:a16="http://schemas.microsoft.com/office/drawing/2014/main" id="{BC721CEA-C548-BEA4-B7C1-4A0EB5A3BFC5}"/>
              </a:ext>
            </a:extLst>
          </p:cNvPr>
          <p:cNvSpPr>
            <a:spLocks noGrp="1"/>
          </p:cNvSpPr>
          <p:nvPr>
            <p:ph idx="1"/>
          </p:nvPr>
        </p:nvSpPr>
        <p:spPr>
          <a:xfrm>
            <a:off x="1475524" y="3078837"/>
            <a:ext cx="7760988" cy="2892192"/>
          </a:xfrm>
        </p:spPr>
        <p:txBody>
          <a:bodyPr vert="horz" lIns="0" tIns="0" rIns="0" bIns="0" rtlCol="0" anchor="t">
            <a:normAutofit fontScale="92500" lnSpcReduction="10000"/>
          </a:bodyPr>
          <a:lstStyle/>
          <a:p>
            <a:pPr marL="0" indent="0">
              <a:buNone/>
            </a:pPr>
            <a:r>
              <a:rPr lang="en-GB" dirty="0">
                <a:latin typeface="Arial"/>
                <a:cs typeface="Arial"/>
              </a:rPr>
              <a:t>By the end of this training you will</a:t>
            </a:r>
          </a:p>
          <a:p>
            <a:r>
              <a:rPr lang="en-GB" dirty="0">
                <a:latin typeface="Arial"/>
                <a:cs typeface="Arial"/>
              </a:rPr>
              <a:t>Understand what organising is and what it can achieve</a:t>
            </a:r>
          </a:p>
          <a:p>
            <a:r>
              <a:rPr lang="en-GB" dirty="0">
                <a:latin typeface="Arial"/>
                <a:cs typeface="Arial"/>
              </a:rPr>
              <a:t>Know how to assess what your branch looks like now.</a:t>
            </a:r>
          </a:p>
          <a:p>
            <a:r>
              <a:rPr lang="en-GB" dirty="0">
                <a:latin typeface="Arial"/>
                <a:cs typeface="Arial"/>
              </a:rPr>
              <a:t>Know how to produce a strategic organising plan for your branch</a:t>
            </a:r>
          </a:p>
        </p:txBody>
      </p:sp>
    </p:spTree>
    <p:extLst>
      <p:ext uri="{BB962C8B-B14F-4D97-AF65-F5344CB8AC3E}">
        <p14:creationId xmlns:p14="http://schemas.microsoft.com/office/powerpoint/2010/main" val="2373368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EA3D-CE0D-E81E-44A3-31D8EF48B589}"/>
              </a:ext>
            </a:extLst>
          </p:cNvPr>
          <p:cNvSpPr>
            <a:spLocks noGrp="1"/>
          </p:cNvSpPr>
          <p:nvPr>
            <p:ph type="title"/>
          </p:nvPr>
        </p:nvSpPr>
        <p:spPr/>
        <p:txBody>
          <a:bodyPr/>
          <a:lstStyle/>
          <a:p>
            <a:r>
              <a:rPr lang="en-GB" dirty="0"/>
              <a:t>Sources of Information</a:t>
            </a:r>
          </a:p>
        </p:txBody>
      </p:sp>
      <p:sp>
        <p:nvSpPr>
          <p:cNvPr id="3" name="Content Placeholder 2">
            <a:extLst>
              <a:ext uri="{FF2B5EF4-FFF2-40B4-BE49-F238E27FC236}">
                <a16:creationId xmlns:a16="http://schemas.microsoft.com/office/drawing/2014/main" id="{D881186C-0180-E4C3-F566-478A99529444}"/>
              </a:ext>
            </a:extLst>
          </p:cNvPr>
          <p:cNvSpPr>
            <a:spLocks noGrp="1"/>
          </p:cNvSpPr>
          <p:nvPr>
            <p:ph idx="1"/>
          </p:nvPr>
        </p:nvSpPr>
        <p:spPr/>
        <p:txBody>
          <a:bodyPr>
            <a:normAutofit fontScale="85000" lnSpcReduction="20000"/>
          </a:bodyPr>
          <a:lstStyle/>
          <a:p>
            <a:r>
              <a:rPr lang="en-GB" dirty="0"/>
              <a:t>Official Company Reports and Accounts</a:t>
            </a:r>
          </a:p>
          <a:p>
            <a:pPr marL="457200" lvl="1" indent="0">
              <a:buNone/>
            </a:pPr>
            <a:r>
              <a:rPr lang="en-GB" dirty="0">
                <a:hlinkClick r:id="rId3"/>
              </a:rPr>
              <a:t>https://beta.companieshouse.gov.uk</a:t>
            </a:r>
            <a:endParaRPr lang="en-GB" dirty="0"/>
          </a:p>
          <a:p>
            <a:r>
              <a:rPr lang="en-GB" dirty="0"/>
              <a:t>Company Structure – where is HQ, where are offices in UK – distribution of staff/job roles</a:t>
            </a:r>
          </a:p>
          <a:p>
            <a:r>
              <a:rPr lang="en-GB" dirty="0"/>
              <a:t>Online staff list/Email Lists/Fire Safety Building lists. </a:t>
            </a:r>
          </a:p>
          <a:p>
            <a:r>
              <a:rPr lang="en-GB" dirty="0"/>
              <a:t>Physical Layout of Building – who sits where</a:t>
            </a:r>
          </a:p>
          <a:p>
            <a:r>
              <a:rPr lang="en-GB" dirty="0"/>
              <a:t>Social – what networks you are in </a:t>
            </a:r>
          </a:p>
          <a:p>
            <a:pPr marL="0" indent="0">
              <a:buNone/>
            </a:pPr>
            <a:r>
              <a:rPr lang="en-GB" dirty="0"/>
              <a:t>(inside and outside of work)</a:t>
            </a:r>
          </a:p>
          <a:p>
            <a:endParaRPr lang="en-GB" dirty="0"/>
          </a:p>
        </p:txBody>
      </p:sp>
    </p:spTree>
    <p:extLst>
      <p:ext uri="{BB962C8B-B14F-4D97-AF65-F5344CB8AC3E}">
        <p14:creationId xmlns:p14="http://schemas.microsoft.com/office/powerpoint/2010/main" val="1520685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8F26-142F-419C-9B1A-E88B60C67407}"/>
              </a:ext>
            </a:extLst>
          </p:cNvPr>
          <p:cNvSpPr>
            <a:spLocks noGrp="1"/>
          </p:cNvSpPr>
          <p:nvPr>
            <p:ph type="title"/>
          </p:nvPr>
        </p:nvSpPr>
        <p:spPr/>
        <p:txBody>
          <a:bodyPr>
            <a:normAutofit/>
          </a:bodyPr>
          <a:lstStyle/>
          <a:p>
            <a:r>
              <a:rPr lang="en-GB" dirty="0"/>
              <a:t>Identifying Issues</a:t>
            </a:r>
          </a:p>
        </p:txBody>
      </p:sp>
      <p:sp>
        <p:nvSpPr>
          <p:cNvPr id="3" name="Content Placeholder 2">
            <a:extLst>
              <a:ext uri="{FF2B5EF4-FFF2-40B4-BE49-F238E27FC236}">
                <a16:creationId xmlns:a16="http://schemas.microsoft.com/office/drawing/2014/main" id="{B712F83F-7491-4679-A6B4-DC14B8AC26AA}"/>
              </a:ext>
            </a:extLst>
          </p:cNvPr>
          <p:cNvSpPr>
            <a:spLocks noGrp="1"/>
          </p:cNvSpPr>
          <p:nvPr>
            <p:ph idx="1"/>
          </p:nvPr>
        </p:nvSpPr>
        <p:spPr/>
        <p:txBody>
          <a:bodyPr/>
          <a:lstStyle/>
          <a:p>
            <a:r>
              <a:rPr lang="en-GB" dirty="0"/>
              <a:t>Talking to colleagues will help identify issues in the workplace that matter to them.</a:t>
            </a:r>
          </a:p>
          <a:p>
            <a:r>
              <a:rPr lang="en-GB" dirty="0"/>
              <a:t>Surveying</a:t>
            </a:r>
          </a:p>
          <a:p>
            <a:r>
              <a:rPr lang="en-GB" dirty="0"/>
              <a:t>Organising is more effective when done around an issue. </a:t>
            </a:r>
          </a:p>
        </p:txBody>
      </p:sp>
    </p:spTree>
    <p:extLst>
      <p:ext uri="{BB962C8B-B14F-4D97-AF65-F5344CB8AC3E}">
        <p14:creationId xmlns:p14="http://schemas.microsoft.com/office/powerpoint/2010/main" val="2674754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F5877-AF25-D1AE-5D19-92228DC333B1}"/>
              </a:ext>
            </a:extLst>
          </p:cNvPr>
          <p:cNvSpPr>
            <a:spLocks noGrp="1"/>
          </p:cNvSpPr>
          <p:nvPr>
            <p:ph type="title"/>
          </p:nvPr>
        </p:nvSpPr>
        <p:spPr/>
        <p:txBody>
          <a:bodyPr/>
          <a:lstStyle/>
          <a:p>
            <a:r>
              <a:rPr lang="en-GB" dirty="0"/>
              <a:t>Mapping workplace issues</a:t>
            </a:r>
          </a:p>
        </p:txBody>
      </p:sp>
      <p:sp>
        <p:nvSpPr>
          <p:cNvPr id="3" name="Content Placeholder 2">
            <a:extLst>
              <a:ext uri="{FF2B5EF4-FFF2-40B4-BE49-F238E27FC236}">
                <a16:creationId xmlns:a16="http://schemas.microsoft.com/office/drawing/2014/main" id="{A7D6DAD7-C502-B2BF-E1A9-7474DA050BE7}"/>
              </a:ext>
            </a:extLst>
          </p:cNvPr>
          <p:cNvSpPr>
            <a:spLocks noGrp="1"/>
          </p:cNvSpPr>
          <p:nvPr>
            <p:ph idx="1"/>
          </p:nvPr>
        </p:nvSpPr>
        <p:spPr>
          <a:xfrm>
            <a:off x="1475524" y="2831892"/>
            <a:ext cx="7760988" cy="3459179"/>
          </a:xfrm>
        </p:spPr>
        <p:txBody>
          <a:bodyPr>
            <a:normAutofit fontScale="92500" lnSpcReduction="20000"/>
          </a:bodyPr>
          <a:lstStyle/>
          <a:p>
            <a:r>
              <a:rPr lang="en-GB" sz="2100" u="sng" dirty="0">
                <a:solidFill>
                  <a:srgbClr val="0563C1"/>
                </a:solidFill>
                <a:effectLst/>
                <a:latin typeface="Calibri" panose="020F0502020204030204" pitchFamily="34" charset="0"/>
                <a:ea typeface="Calibri" panose="020F0502020204030204" pitchFamily="34" charset="0"/>
                <a:hlinkClick r:id="rId3"/>
              </a:rPr>
              <a:t>https://library.prospect.org.uk/id/2011/March/15/Body-workplace-mapping-factcard</a:t>
            </a:r>
            <a:r>
              <a:rPr lang="en-GB" sz="2100" dirty="0">
                <a:effectLst/>
                <a:latin typeface="Calibri" panose="020F0502020204030204" pitchFamily="34" charset="0"/>
                <a:ea typeface="Calibri" panose="020F0502020204030204" pitchFamily="34" charset="0"/>
              </a:rPr>
              <a:t> </a:t>
            </a:r>
            <a:r>
              <a:rPr lang="en-GB" sz="2100" dirty="0"/>
              <a:t> </a:t>
            </a:r>
          </a:p>
          <a:p>
            <a:r>
              <a:rPr lang="en-GB" sz="2400" dirty="0"/>
              <a:t>Mapping techniques enable reps to investigate issues e.g. stress</a:t>
            </a:r>
          </a:p>
          <a:p>
            <a:r>
              <a:rPr lang="en-GB" sz="2400" dirty="0"/>
              <a:t>Involving constituents ensures we develop a collective approach, protecting individuals who may fear being singled out by management. </a:t>
            </a:r>
          </a:p>
          <a:p>
            <a:r>
              <a:rPr lang="en-GB" sz="2400" dirty="0"/>
              <a:t>Mapping uses a fun approach to encourage discussion, analysis and strategy development.</a:t>
            </a:r>
          </a:p>
          <a:p>
            <a:r>
              <a:rPr lang="en-GB" sz="2400" dirty="0"/>
              <a:t>Reps demonstrate there is something they can do. After all, once something’s visible, it’s hard to ignore!</a:t>
            </a:r>
          </a:p>
        </p:txBody>
      </p:sp>
    </p:spTree>
    <p:extLst>
      <p:ext uri="{BB962C8B-B14F-4D97-AF65-F5344CB8AC3E}">
        <p14:creationId xmlns:p14="http://schemas.microsoft.com/office/powerpoint/2010/main" val="4224073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DFC8-2306-FEC8-2160-4D48B7778DD0}"/>
              </a:ext>
            </a:extLst>
          </p:cNvPr>
          <p:cNvSpPr>
            <a:spLocks noGrp="1"/>
          </p:cNvSpPr>
          <p:nvPr>
            <p:ph type="title"/>
          </p:nvPr>
        </p:nvSpPr>
        <p:spPr/>
        <p:txBody>
          <a:bodyPr/>
          <a:lstStyle/>
          <a:p>
            <a:r>
              <a:rPr lang="en-GB" dirty="0"/>
              <a:t>Issues Mapping Techniques</a:t>
            </a:r>
          </a:p>
        </p:txBody>
      </p:sp>
      <p:sp>
        <p:nvSpPr>
          <p:cNvPr id="3" name="Content Placeholder 2">
            <a:extLst>
              <a:ext uri="{FF2B5EF4-FFF2-40B4-BE49-F238E27FC236}">
                <a16:creationId xmlns:a16="http://schemas.microsoft.com/office/drawing/2014/main" id="{06269B97-CF15-34BA-9820-CD81D05D4103}"/>
              </a:ext>
            </a:extLst>
          </p:cNvPr>
          <p:cNvSpPr>
            <a:spLocks noGrp="1"/>
          </p:cNvSpPr>
          <p:nvPr>
            <p:ph idx="1"/>
          </p:nvPr>
        </p:nvSpPr>
        <p:spPr/>
        <p:txBody>
          <a:bodyPr>
            <a:normAutofit fontScale="92500" lnSpcReduction="20000"/>
          </a:bodyPr>
          <a:lstStyle/>
          <a:p>
            <a:r>
              <a:rPr lang="en-GB" b="1" dirty="0"/>
              <a:t>Body mapping </a:t>
            </a:r>
            <a:r>
              <a:rPr lang="en-GB" dirty="0"/>
              <a:t>helps gather health information such as: ailments, diseases, injuries, aches and pains, stress symptoms, reproductive problems and other common patterns of ill health. It can help reps prioritise further investigation and action. </a:t>
            </a:r>
          </a:p>
          <a:p>
            <a:r>
              <a:rPr lang="en-GB" b="1" dirty="0"/>
              <a:t>Workplace mapping </a:t>
            </a:r>
            <a:r>
              <a:rPr lang="en-GB" dirty="0"/>
              <a:t>helps gather information on issues such as:, bullying and harassment, long hours, failure to consult, etc. Again, this can help reps to prioritise their representations</a:t>
            </a:r>
          </a:p>
        </p:txBody>
      </p:sp>
    </p:spTree>
    <p:extLst>
      <p:ext uri="{BB962C8B-B14F-4D97-AF65-F5344CB8AC3E}">
        <p14:creationId xmlns:p14="http://schemas.microsoft.com/office/powerpoint/2010/main" val="28178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D7F62-8AEF-42C7-98D8-8BFC0E526B0F}"/>
              </a:ext>
            </a:extLst>
          </p:cNvPr>
          <p:cNvSpPr>
            <a:spLocks noGrp="1"/>
          </p:cNvSpPr>
          <p:nvPr>
            <p:ph type="title"/>
          </p:nvPr>
        </p:nvSpPr>
        <p:spPr>
          <a:xfrm>
            <a:off x="865632" y="1945876"/>
            <a:ext cx="7760988" cy="1504464"/>
          </a:xfrm>
        </p:spPr>
        <p:txBody>
          <a:bodyPr>
            <a:normAutofit/>
          </a:bodyPr>
          <a:lstStyle/>
          <a:p>
            <a:r>
              <a:rPr lang="en-GB" dirty="0">
                <a:solidFill>
                  <a:srgbClr val="4B4E4F"/>
                </a:solidFill>
                <a:latin typeface="Arvo"/>
              </a:rPr>
              <a:t>M</a:t>
            </a:r>
            <a:r>
              <a:rPr lang="en-GB" i="0" u="none" strike="noStrike" dirty="0">
                <a:solidFill>
                  <a:srgbClr val="4B4E4F"/>
                </a:solidFill>
                <a:effectLst/>
                <a:latin typeface="Arvo"/>
              </a:rPr>
              <a:t>aking contact</a:t>
            </a:r>
            <a:br>
              <a:rPr lang="en-GB" b="0" i="0" u="none" strike="noStrike" dirty="0">
                <a:solidFill>
                  <a:srgbClr val="4B4E4F"/>
                </a:solidFill>
                <a:effectLst/>
                <a:latin typeface="Arvo"/>
              </a:rPr>
            </a:br>
            <a:endParaRPr lang="en-GB" dirty="0"/>
          </a:p>
        </p:txBody>
      </p:sp>
      <p:sp>
        <p:nvSpPr>
          <p:cNvPr id="3" name="Content Placeholder 2">
            <a:extLst>
              <a:ext uri="{FF2B5EF4-FFF2-40B4-BE49-F238E27FC236}">
                <a16:creationId xmlns:a16="http://schemas.microsoft.com/office/drawing/2014/main" id="{2CE8B66D-EE54-4067-AACA-56EB0DC45B4C}"/>
              </a:ext>
            </a:extLst>
          </p:cNvPr>
          <p:cNvSpPr>
            <a:spLocks noGrp="1"/>
          </p:cNvSpPr>
          <p:nvPr>
            <p:ph idx="1"/>
          </p:nvPr>
        </p:nvSpPr>
        <p:spPr>
          <a:xfrm>
            <a:off x="865632" y="3108961"/>
            <a:ext cx="7371136" cy="3069332"/>
          </a:xfrm>
        </p:spPr>
        <p:txBody>
          <a:bodyPr>
            <a:normAutofit fontScale="85000" lnSpcReduction="10000"/>
          </a:bodyPr>
          <a:lstStyle/>
          <a:p>
            <a:pPr algn="l"/>
            <a:r>
              <a:rPr lang="en-GB" b="0" i="0" u="none" strike="noStrike" dirty="0">
                <a:solidFill>
                  <a:srgbClr val="4B4E4F"/>
                </a:solidFill>
                <a:effectLst/>
                <a:latin typeface="Arial" panose="020B0604020202020204" pitchFamily="34" charset="0"/>
                <a:cs typeface="Arial" panose="020B0604020202020204" pitchFamily="34" charset="0"/>
              </a:rPr>
              <a:t>Consider who is the best person to make the first contact.  </a:t>
            </a:r>
          </a:p>
          <a:p>
            <a:pPr algn="l"/>
            <a:r>
              <a:rPr lang="en-GB" b="0" i="0" u="none" strike="noStrike" dirty="0">
                <a:solidFill>
                  <a:srgbClr val="4B4E4F"/>
                </a:solidFill>
                <a:effectLst/>
                <a:latin typeface="Arial" panose="020B0604020202020204" pitchFamily="34" charset="0"/>
                <a:cs typeface="Arial" panose="020B0604020202020204" pitchFamily="34" charset="0"/>
              </a:rPr>
              <a:t>People are much more likely to take part in something if they’re asked to do so by a friend or trusted colleague, than if a stranger asks them. </a:t>
            </a:r>
          </a:p>
          <a:p>
            <a:pPr algn="l"/>
            <a:r>
              <a:rPr lang="en-GB" b="0" i="0" u="none" strike="noStrike" dirty="0">
                <a:solidFill>
                  <a:srgbClr val="4B4E4F"/>
                </a:solidFill>
                <a:effectLst/>
                <a:latin typeface="Arial" panose="020B0604020202020204" pitchFamily="34" charset="0"/>
                <a:cs typeface="Arial" panose="020B0604020202020204" pitchFamily="34" charset="0"/>
              </a:rPr>
              <a:t>Your job as organisers, is to identify the best person to have that conversation and support them. </a:t>
            </a:r>
          </a:p>
          <a:p>
            <a:endParaRPr lang="en-GB" dirty="0"/>
          </a:p>
        </p:txBody>
      </p:sp>
    </p:spTree>
    <p:extLst>
      <p:ext uri="{BB962C8B-B14F-4D97-AF65-F5344CB8AC3E}">
        <p14:creationId xmlns:p14="http://schemas.microsoft.com/office/powerpoint/2010/main" val="2847683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562F-C75D-FF9A-25CB-33DDC318699D}"/>
              </a:ext>
            </a:extLst>
          </p:cNvPr>
          <p:cNvSpPr>
            <a:spLocks noGrp="1"/>
          </p:cNvSpPr>
          <p:nvPr>
            <p:ph type="title"/>
          </p:nvPr>
        </p:nvSpPr>
        <p:spPr/>
        <p:txBody>
          <a:bodyPr/>
          <a:lstStyle/>
          <a:p>
            <a:r>
              <a:rPr lang="en-GB" dirty="0"/>
              <a:t>Worked example</a:t>
            </a:r>
          </a:p>
        </p:txBody>
      </p:sp>
      <p:sp>
        <p:nvSpPr>
          <p:cNvPr id="3" name="Content Placeholder 2">
            <a:extLst>
              <a:ext uri="{FF2B5EF4-FFF2-40B4-BE49-F238E27FC236}">
                <a16:creationId xmlns:a16="http://schemas.microsoft.com/office/drawing/2014/main" id="{AC7BE584-D8D9-B24A-ECB0-C583EA6D5E08}"/>
              </a:ext>
            </a:extLst>
          </p:cNvPr>
          <p:cNvSpPr>
            <a:spLocks noGrp="1"/>
          </p:cNvSpPr>
          <p:nvPr>
            <p:ph idx="1"/>
          </p:nvPr>
        </p:nvSpPr>
        <p:spPr/>
        <p:txBody>
          <a:bodyPr>
            <a:normAutofit lnSpcReduction="10000"/>
          </a:bodyPr>
          <a:lstStyle/>
          <a:p>
            <a:r>
              <a:rPr lang="en-GB" dirty="0"/>
              <a:t>Large City Hospital</a:t>
            </a:r>
          </a:p>
          <a:p>
            <a:r>
              <a:rPr lang="en-GB" dirty="0"/>
              <a:t>Mental Health and Stress</a:t>
            </a:r>
          </a:p>
          <a:p>
            <a:r>
              <a:rPr lang="en-GB" dirty="0"/>
              <a:t>Survey</a:t>
            </a:r>
          </a:p>
          <a:p>
            <a:r>
              <a:rPr lang="en-GB" dirty="0"/>
              <a:t>Mapping hotspots</a:t>
            </a:r>
          </a:p>
          <a:p>
            <a:r>
              <a:rPr lang="en-GB" dirty="0"/>
              <a:t>Investigation</a:t>
            </a:r>
          </a:p>
          <a:p>
            <a:r>
              <a:rPr lang="en-GB" dirty="0"/>
              <a:t>Report to management</a:t>
            </a:r>
          </a:p>
        </p:txBody>
      </p:sp>
    </p:spTree>
    <p:extLst>
      <p:ext uri="{BB962C8B-B14F-4D97-AF65-F5344CB8AC3E}">
        <p14:creationId xmlns:p14="http://schemas.microsoft.com/office/powerpoint/2010/main" val="3629131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0E61-8B7A-4F25-BFB2-0E88599C8BDA}"/>
              </a:ext>
            </a:extLst>
          </p:cNvPr>
          <p:cNvSpPr>
            <a:spLocks noGrp="1"/>
          </p:cNvSpPr>
          <p:nvPr>
            <p:ph type="title"/>
          </p:nvPr>
        </p:nvSpPr>
        <p:spPr>
          <a:xfrm>
            <a:off x="1341411" y="1577023"/>
            <a:ext cx="7760988" cy="996406"/>
          </a:xfrm>
        </p:spPr>
        <p:txBody>
          <a:bodyPr>
            <a:normAutofit fontScale="90000"/>
          </a:bodyPr>
          <a:lstStyle/>
          <a:p>
            <a:br>
              <a:rPr lang="en-GB" dirty="0"/>
            </a:br>
            <a:r>
              <a:rPr lang="en-GB" dirty="0"/>
              <a:t>Building your Team</a:t>
            </a:r>
          </a:p>
        </p:txBody>
      </p:sp>
      <p:sp>
        <p:nvSpPr>
          <p:cNvPr id="3" name="Content Placeholder 2">
            <a:extLst>
              <a:ext uri="{FF2B5EF4-FFF2-40B4-BE49-F238E27FC236}">
                <a16:creationId xmlns:a16="http://schemas.microsoft.com/office/drawing/2014/main" id="{4024C6DD-2064-4CB9-ADC6-601BE13FD37C}"/>
              </a:ext>
            </a:extLst>
          </p:cNvPr>
          <p:cNvSpPr>
            <a:spLocks noGrp="1"/>
          </p:cNvSpPr>
          <p:nvPr>
            <p:ph idx="1"/>
          </p:nvPr>
        </p:nvSpPr>
        <p:spPr>
          <a:xfrm>
            <a:off x="1000036" y="2732108"/>
            <a:ext cx="7760988" cy="3702217"/>
          </a:xfrm>
        </p:spPr>
        <p:txBody>
          <a:bodyPr>
            <a:normAutofit fontScale="62500" lnSpcReduction="20000"/>
          </a:bodyPr>
          <a:lstStyle/>
          <a:p>
            <a:pPr algn="l"/>
            <a:r>
              <a:rPr lang="en-GB" b="0" i="0" u="none" strike="noStrike" dirty="0">
                <a:solidFill>
                  <a:schemeClr val="tx1"/>
                </a:solidFill>
                <a:effectLst/>
                <a:latin typeface="Arial" panose="020B0604020202020204" pitchFamily="34" charset="0"/>
                <a:cs typeface="Arial" panose="020B0604020202020204" pitchFamily="34" charset="0"/>
              </a:rPr>
              <a:t>Asking union members to join your team seems like an obvious place to start. </a:t>
            </a:r>
          </a:p>
          <a:p>
            <a:pPr algn="l"/>
            <a:r>
              <a:rPr lang="en-GB" b="0" i="0" u="none" strike="noStrike" dirty="0">
                <a:solidFill>
                  <a:schemeClr val="tx1"/>
                </a:solidFill>
                <a:effectLst/>
                <a:latin typeface="Arial" panose="020B0604020202020204" pitchFamily="34" charset="0"/>
                <a:cs typeface="Arial" panose="020B0604020202020204" pitchFamily="34" charset="0"/>
              </a:rPr>
              <a:t>If they agree to get involved, the following tips will help ensure their experience is a good one. </a:t>
            </a:r>
          </a:p>
          <a:p>
            <a:pPr lvl="1">
              <a:buFont typeface="Arial" panose="020B0604020202020204" pitchFamily="34" charset="0"/>
              <a:buChar char="•"/>
            </a:pPr>
            <a:r>
              <a:rPr lang="en-GB" sz="2600" b="0" i="0" dirty="0">
                <a:solidFill>
                  <a:schemeClr val="tx1"/>
                </a:solidFill>
                <a:effectLst/>
                <a:latin typeface="Arial" panose="020B0604020202020204" pitchFamily="34" charset="0"/>
                <a:cs typeface="Arial" panose="020B0604020202020204" pitchFamily="34" charset="0"/>
              </a:rPr>
              <a:t>Make what you ask them to do relevant to them – something that they care about. </a:t>
            </a:r>
          </a:p>
          <a:p>
            <a:pPr lvl="1">
              <a:buFont typeface="Arial" panose="020B0604020202020204" pitchFamily="34" charset="0"/>
              <a:buChar char="•"/>
            </a:pPr>
            <a:r>
              <a:rPr lang="en-GB" sz="2600" b="0" i="0" dirty="0">
                <a:solidFill>
                  <a:schemeClr val="tx1"/>
                </a:solidFill>
                <a:effectLst/>
                <a:latin typeface="Arial" panose="020B0604020202020204" pitchFamily="34" charset="0"/>
                <a:cs typeface="Arial" panose="020B0604020202020204" pitchFamily="34" charset="0"/>
              </a:rPr>
              <a:t>Be realistic about what you ask them to do – make sure that it’s achievable. </a:t>
            </a:r>
          </a:p>
          <a:p>
            <a:pPr lvl="1">
              <a:buFont typeface="Arial" panose="020B0604020202020204" pitchFamily="34" charset="0"/>
              <a:buChar char="•"/>
            </a:pPr>
            <a:r>
              <a:rPr lang="en-GB" sz="2600" b="0" i="0" dirty="0">
                <a:solidFill>
                  <a:schemeClr val="tx1"/>
                </a:solidFill>
                <a:effectLst/>
                <a:latin typeface="Arial" panose="020B0604020202020204" pitchFamily="34" charset="0"/>
                <a:cs typeface="Arial" panose="020B0604020202020204" pitchFamily="34" charset="0"/>
              </a:rPr>
              <a:t>Give them small tasks to start off with and, as you identify their strengths and their confidence grows, give them bigger and more complex tasks. </a:t>
            </a:r>
          </a:p>
          <a:p>
            <a:pPr lvl="1">
              <a:buFont typeface="Arial" panose="020B0604020202020204" pitchFamily="34" charset="0"/>
              <a:buChar char="•"/>
            </a:pPr>
            <a:r>
              <a:rPr lang="en-GB" sz="2600" b="0" i="0" dirty="0">
                <a:solidFill>
                  <a:schemeClr val="tx1"/>
                </a:solidFill>
                <a:effectLst/>
                <a:latin typeface="Arial" panose="020B0604020202020204" pitchFamily="34" charset="0"/>
                <a:cs typeface="Arial" panose="020B0604020202020204" pitchFamily="34" charset="0"/>
              </a:rPr>
              <a:t>Emphasise how members strengthen the union and can make it more effective. </a:t>
            </a:r>
          </a:p>
          <a:p>
            <a:pPr lvl="1">
              <a:buFont typeface="Arial" panose="020B0604020202020204" pitchFamily="34" charset="0"/>
              <a:buChar char="•"/>
            </a:pPr>
            <a:r>
              <a:rPr lang="en-GB" sz="2600" b="0" i="0" dirty="0">
                <a:solidFill>
                  <a:schemeClr val="tx1"/>
                </a:solidFill>
                <a:effectLst/>
                <a:latin typeface="Arial" panose="020B0604020202020204" pitchFamily="34" charset="0"/>
                <a:cs typeface="Arial" panose="020B0604020202020204" pitchFamily="34" charset="0"/>
              </a:rPr>
              <a:t>Make it clear that you and everyone in the union value all offers of help.</a:t>
            </a:r>
          </a:p>
          <a:p>
            <a:endParaRPr lang="en-GB" dirty="0"/>
          </a:p>
        </p:txBody>
      </p:sp>
    </p:spTree>
    <p:extLst>
      <p:ext uri="{BB962C8B-B14F-4D97-AF65-F5344CB8AC3E}">
        <p14:creationId xmlns:p14="http://schemas.microsoft.com/office/powerpoint/2010/main" val="2063603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65512-338A-8244-2B48-E97686C85C9C}"/>
              </a:ext>
            </a:extLst>
          </p:cNvPr>
          <p:cNvSpPr>
            <a:spLocks noGrp="1"/>
          </p:cNvSpPr>
          <p:nvPr>
            <p:ph type="title"/>
          </p:nvPr>
        </p:nvSpPr>
        <p:spPr>
          <a:xfrm>
            <a:off x="1475523" y="1552639"/>
            <a:ext cx="7760988" cy="1653210"/>
          </a:xfrm>
        </p:spPr>
        <p:txBody>
          <a:bodyPr/>
          <a:lstStyle/>
          <a:p>
            <a:r>
              <a:rPr lang="en-GB" dirty="0"/>
              <a:t>Importance of Succession Planning</a:t>
            </a:r>
          </a:p>
        </p:txBody>
      </p:sp>
      <p:sp>
        <p:nvSpPr>
          <p:cNvPr id="3" name="Content Placeholder 2">
            <a:extLst>
              <a:ext uri="{FF2B5EF4-FFF2-40B4-BE49-F238E27FC236}">
                <a16:creationId xmlns:a16="http://schemas.microsoft.com/office/drawing/2014/main" id="{CC8D2764-A53A-9BFE-2FD4-8BF4399A0F1E}"/>
              </a:ext>
            </a:extLst>
          </p:cNvPr>
          <p:cNvSpPr>
            <a:spLocks noGrp="1"/>
          </p:cNvSpPr>
          <p:nvPr>
            <p:ph idx="1"/>
          </p:nvPr>
        </p:nvSpPr>
        <p:spPr>
          <a:xfrm>
            <a:off x="1475524" y="3407965"/>
            <a:ext cx="7760988" cy="3139136"/>
          </a:xfrm>
        </p:spPr>
        <p:txBody>
          <a:bodyPr/>
          <a:lstStyle/>
          <a:p>
            <a:r>
              <a:rPr lang="en-GB" dirty="0"/>
              <a:t>Keeping knowledge in the branch</a:t>
            </a:r>
          </a:p>
          <a:p>
            <a:r>
              <a:rPr lang="en-GB" dirty="0"/>
              <a:t>Developing new reps and branch officers</a:t>
            </a:r>
          </a:p>
          <a:p>
            <a:r>
              <a:rPr lang="en-GB" dirty="0"/>
              <a:t>Spreading </a:t>
            </a:r>
            <a:r>
              <a:rPr lang="en-GB"/>
              <a:t>the workload</a:t>
            </a:r>
            <a:endParaRPr lang="en-GB" dirty="0"/>
          </a:p>
        </p:txBody>
      </p:sp>
    </p:spTree>
    <p:extLst>
      <p:ext uri="{BB962C8B-B14F-4D97-AF65-F5344CB8AC3E}">
        <p14:creationId xmlns:p14="http://schemas.microsoft.com/office/powerpoint/2010/main" val="1405864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DD23-6CA5-41B4-AE04-127CB547FE65}"/>
              </a:ext>
            </a:extLst>
          </p:cNvPr>
          <p:cNvSpPr>
            <a:spLocks noGrp="1"/>
          </p:cNvSpPr>
          <p:nvPr>
            <p:ph type="title"/>
          </p:nvPr>
        </p:nvSpPr>
        <p:spPr>
          <a:xfrm>
            <a:off x="1243876" y="1679242"/>
            <a:ext cx="7760988" cy="1749758"/>
          </a:xfrm>
        </p:spPr>
        <p:txBody>
          <a:bodyPr>
            <a:normAutofit fontScale="90000"/>
          </a:bodyPr>
          <a:lstStyle/>
          <a:p>
            <a:r>
              <a:rPr lang="en-GB" b="0" dirty="0">
                <a:solidFill>
                  <a:schemeClr val="tx1"/>
                </a:solidFill>
                <a:latin typeface="Arvo"/>
              </a:rPr>
              <a:t>Finding</a:t>
            </a:r>
            <a:r>
              <a:rPr lang="en-GB" b="0" i="0" u="none" strike="noStrike" dirty="0">
                <a:solidFill>
                  <a:schemeClr val="tx1"/>
                </a:solidFill>
                <a:effectLst/>
                <a:latin typeface="Arvo"/>
              </a:rPr>
              <a:t> the informal leaders in your workplace?</a:t>
            </a:r>
            <a:br>
              <a:rPr lang="en-GB" b="0" i="0" u="none" strike="noStrike" dirty="0">
                <a:solidFill>
                  <a:schemeClr val="tx1"/>
                </a:solidFill>
                <a:effectLst/>
                <a:latin typeface="Arvo"/>
              </a:rPr>
            </a:br>
            <a:endParaRPr lang="en-GB" dirty="0"/>
          </a:p>
        </p:txBody>
      </p:sp>
      <p:sp>
        <p:nvSpPr>
          <p:cNvPr id="3" name="Content Placeholder 2">
            <a:extLst>
              <a:ext uri="{FF2B5EF4-FFF2-40B4-BE49-F238E27FC236}">
                <a16:creationId xmlns:a16="http://schemas.microsoft.com/office/drawing/2014/main" id="{B0BB4A39-ACE7-41FA-AAAD-DC76F0B7D5FB}"/>
              </a:ext>
            </a:extLst>
          </p:cNvPr>
          <p:cNvSpPr>
            <a:spLocks noGrp="1"/>
          </p:cNvSpPr>
          <p:nvPr>
            <p:ph idx="1"/>
          </p:nvPr>
        </p:nvSpPr>
        <p:spPr>
          <a:xfrm>
            <a:off x="902500" y="3071892"/>
            <a:ext cx="7760988" cy="3139136"/>
          </a:xfrm>
        </p:spPr>
        <p:txBody>
          <a:bodyPr>
            <a:normAutofit fontScale="77500" lnSpcReduction="20000"/>
          </a:bodyPr>
          <a:lstStyle/>
          <a:p>
            <a:pPr algn="l">
              <a:lnSpc>
                <a:spcPct val="120000"/>
              </a:lnSpc>
            </a:pPr>
            <a:r>
              <a:rPr lang="en-GB" b="0" i="0" u="none" strike="noStrike" dirty="0">
                <a:solidFill>
                  <a:schemeClr val="tx1"/>
                </a:solidFill>
                <a:effectLst/>
                <a:latin typeface="Arial" panose="020B0604020202020204" pitchFamily="34" charset="0"/>
                <a:cs typeface="Arial" panose="020B0604020202020204" pitchFamily="34" charset="0"/>
              </a:rPr>
              <a:t>If you don’t engage with the </a:t>
            </a:r>
            <a:r>
              <a:rPr lang="en-GB" dirty="0">
                <a:solidFill>
                  <a:schemeClr val="tx1"/>
                </a:solidFill>
                <a:latin typeface="Arial" panose="020B0604020202020204" pitchFamily="34" charset="0"/>
                <a:cs typeface="Arial" panose="020B0604020202020204" pitchFamily="34" charset="0"/>
              </a:rPr>
              <a:t>informal</a:t>
            </a:r>
            <a:r>
              <a:rPr lang="en-GB" b="0" i="0" u="none" strike="noStrike" dirty="0">
                <a:solidFill>
                  <a:schemeClr val="tx1"/>
                </a:solidFill>
                <a:effectLst/>
                <a:latin typeface="Arial" panose="020B0604020202020204" pitchFamily="34" charset="0"/>
                <a:cs typeface="Arial" panose="020B0604020202020204" pitchFamily="34" charset="0"/>
              </a:rPr>
              <a:t> leaders in your workplace, you may find that you can’t organise effectively. </a:t>
            </a:r>
          </a:p>
          <a:p>
            <a:pPr algn="l"/>
            <a:r>
              <a:rPr lang="en-GB" b="0" i="0" u="none" strike="noStrike" dirty="0">
                <a:solidFill>
                  <a:schemeClr val="tx1"/>
                </a:solidFill>
                <a:effectLst/>
                <a:latin typeface="Arial" panose="020B0604020202020204" pitchFamily="34" charset="0"/>
                <a:cs typeface="Arial" panose="020B0604020202020204" pitchFamily="34" charset="0"/>
              </a:rPr>
              <a:t>Informal leaders often become reps</a:t>
            </a:r>
          </a:p>
          <a:p>
            <a:pPr algn="l"/>
            <a:r>
              <a:rPr lang="en-GB" b="0" i="0" u="none" strike="noStrike" dirty="0">
                <a:solidFill>
                  <a:schemeClr val="tx1"/>
                </a:solidFill>
                <a:effectLst/>
                <a:latin typeface="Arial" panose="020B0604020202020204" pitchFamily="34" charset="0"/>
                <a:cs typeface="Arial" panose="020B0604020202020204" pitchFamily="34" charset="0"/>
              </a:rPr>
              <a:t>Think about the informal networks in your workplace: </a:t>
            </a:r>
          </a:p>
          <a:p>
            <a:pPr lvl="1">
              <a:buFont typeface="Arial" panose="020B0604020202020204" pitchFamily="34" charset="0"/>
              <a:buChar char="•"/>
            </a:pPr>
            <a:r>
              <a:rPr lang="en-GB" b="0" i="0" u="none" strike="noStrike" dirty="0">
                <a:solidFill>
                  <a:schemeClr val="tx1"/>
                </a:solidFill>
                <a:effectLst/>
                <a:latin typeface="Arial" panose="020B0604020202020204" pitchFamily="34" charset="0"/>
                <a:cs typeface="Arial" panose="020B0604020202020204" pitchFamily="34" charset="0"/>
              </a:rPr>
              <a:t>Who speaks to who at breaks? </a:t>
            </a:r>
          </a:p>
          <a:p>
            <a:pPr lvl="1">
              <a:buFont typeface="Arial" panose="020B0604020202020204" pitchFamily="34" charset="0"/>
              <a:buChar char="•"/>
            </a:pPr>
            <a:r>
              <a:rPr lang="en-GB" b="0" i="0" u="none" strike="noStrike" dirty="0">
                <a:solidFill>
                  <a:schemeClr val="tx1"/>
                </a:solidFill>
                <a:effectLst/>
                <a:latin typeface="Arial" panose="020B0604020202020204" pitchFamily="34" charset="0"/>
                <a:cs typeface="Arial" panose="020B0604020202020204" pitchFamily="34" charset="0"/>
              </a:rPr>
              <a:t>Are there groups of friends who spend time with each other outside of work? </a:t>
            </a:r>
          </a:p>
          <a:p>
            <a:pPr lvl="1">
              <a:buFont typeface="Arial" panose="020B0604020202020204" pitchFamily="34" charset="0"/>
              <a:buChar char="•"/>
            </a:pPr>
            <a:r>
              <a:rPr lang="en-GB" b="0" i="0" u="none" strike="noStrike" dirty="0">
                <a:solidFill>
                  <a:schemeClr val="tx1"/>
                </a:solidFill>
                <a:effectLst/>
                <a:latin typeface="Arial" panose="020B0604020202020204" pitchFamily="34" charset="0"/>
                <a:cs typeface="Arial" panose="020B0604020202020204" pitchFamily="34" charset="0"/>
              </a:rPr>
              <a:t>Who are the influential people, the informal leaders, in these groups ? </a:t>
            </a:r>
          </a:p>
          <a:p>
            <a:endParaRPr lang="en-GB" dirty="0"/>
          </a:p>
        </p:txBody>
      </p:sp>
    </p:spTree>
    <p:extLst>
      <p:ext uri="{BB962C8B-B14F-4D97-AF65-F5344CB8AC3E}">
        <p14:creationId xmlns:p14="http://schemas.microsoft.com/office/powerpoint/2010/main" val="3306069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9781-265A-4AC4-837A-44EFFB7C572E}"/>
              </a:ext>
            </a:extLst>
          </p:cNvPr>
          <p:cNvSpPr>
            <a:spLocks noGrp="1"/>
          </p:cNvSpPr>
          <p:nvPr>
            <p:ph type="title"/>
          </p:nvPr>
        </p:nvSpPr>
        <p:spPr>
          <a:xfrm>
            <a:off x="1167133" y="2322407"/>
            <a:ext cx="7760988" cy="715324"/>
          </a:xfrm>
        </p:spPr>
        <p:txBody>
          <a:bodyPr>
            <a:normAutofit fontScale="90000"/>
          </a:bodyPr>
          <a:lstStyle/>
          <a:p>
            <a:r>
              <a:rPr lang="en-GB" sz="3100" i="0" u="none" strike="noStrike" dirty="0">
                <a:solidFill>
                  <a:schemeClr val="tx1"/>
                </a:solidFill>
                <a:effectLst/>
                <a:latin typeface="Open Sans" panose="020B0606030504020204" pitchFamily="34" charset="0"/>
              </a:rPr>
              <a:t>Good informal leaders in the workplace</a:t>
            </a:r>
            <a:r>
              <a:rPr lang="en-GB" sz="3100" b="0" i="0" u="none" strike="noStrike" dirty="0">
                <a:solidFill>
                  <a:schemeClr val="tx1"/>
                </a:solidFill>
                <a:effectLst/>
                <a:latin typeface="Open Sans" panose="020B0606030504020204" pitchFamily="34" charset="0"/>
              </a:rPr>
              <a:t>: </a:t>
            </a:r>
            <a:br>
              <a:rPr lang="en-GB" b="0" i="0" u="none" strike="noStrike" dirty="0">
                <a:solidFill>
                  <a:schemeClr val="tx1"/>
                </a:solidFill>
                <a:effectLst/>
                <a:latin typeface="Open Sans" panose="020B0606030504020204" pitchFamily="34" charset="0"/>
              </a:rPr>
            </a:br>
            <a:endParaRPr lang="en-GB" dirty="0"/>
          </a:p>
        </p:txBody>
      </p:sp>
      <p:sp>
        <p:nvSpPr>
          <p:cNvPr id="3" name="Content Placeholder 2">
            <a:extLst>
              <a:ext uri="{FF2B5EF4-FFF2-40B4-BE49-F238E27FC236}">
                <a16:creationId xmlns:a16="http://schemas.microsoft.com/office/drawing/2014/main" id="{11024E10-251A-4D05-9B03-52082B2E358D}"/>
              </a:ext>
            </a:extLst>
          </p:cNvPr>
          <p:cNvSpPr>
            <a:spLocks noGrp="1"/>
          </p:cNvSpPr>
          <p:nvPr>
            <p:ph idx="1"/>
          </p:nvPr>
        </p:nvSpPr>
        <p:spPr>
          <a:xfrm>
            <a:off x="975651" y="2680069"/>
            <a:ext cx="8883966" cy="3766448"/>
          </a:xfrm>
        </p:spPr>
        <p:txBody>
          <a:bodyPr>
            <a:normAutofit/>
          </a:bodyPr>
          <a:lstStyle/>
          <a:p>
            <a:pPr algn="l">
              <a:buFont typeface="Arial" panose="020B0604020202020204" pitchFamily="34" charset="0"/>
              <a:buChar char="•"/>
            </a:pPr>
            <a:r>
              <a:rPr lang="en-GB" sz="2600" b="0" i="0" dirty="0">
                <a:solidFill>
                  <a:schemeClr val="tx1"/>
                </a:solidFill>
                <a:effectLst/>
                <a:latin typeface="Arial" panose="020B0604020202020204" pitchFamily="34" charset="0"/>
                <a:cs typeface="Arial" panose="020B0604020202020204" pitchFamily="34" charset="0"/>
              </a:rPr>
              <a:t>are the same age, gender, ethnicity as their co-workers </a:t>
            </a:r>
          </a:p>
          <a:p>
            <a:pPr algn="l">
              <a:buFont typeface="Arial" panose="020B0604020202020204" pitchFamily="34" charset="0"/>
              <a:buChar char="•"/>
            </a:pPr>
            <a:r>
              <a:rPr lang="en-GB" sz="2600" b="0" i="0" dirty="0">
                <a:solidFill>
                  <a:schemeClr val="tx1"/>
                </a:solidFill>
                <a:effectLst/>
                <a:latin typeface="Arial" panose="020B0604020202020204" pitchFamily="34" charset="0"/>
                <a:cs typeface="Arial" panose="020B0604020202020204" pitchFamily="34" charset="0"/>
              </a:rPr>
              <a:t>are listened to by other workers </a:t>
            </a:r>
          </a:p>
          <a:p>
            <a:pPr algn="l">
              <a:buFont typeface="Arial" panose="020B0604020202020204" pitchFamily="34" charset="0"/>
              <a:buChar char="•"/>
            </a:pPr>
            <a:r>
              <a:rPr lang="en-GB" sz="2600" b="0" i="0" dirty="0">
                <a:solidFill>
                  <a:schemeClr val="tx1"/>
                </a:solidFill>
                <a:effectLst/>
                <a:latin typeface="Arial" panose="020B0604020202020204" pitchFamily="34" charset="0"/>
                <a:cs typeface="Arial" panose="020B0604020202020204" pitchFamily="34" charset="0"/>
              </a:rPr>
              <a:t>are asked for advice and support by other workers </a:t>
            </a:r>
          </a:p>
          <a:p>
            <a:pPr algn="l">
              <a:buFont typeface="Arial" panose="020B0604020202020204" pitchFamily="34" charset="0"/>
              <a:buChar char="•"/>
            </a:pPr>
            <a:r>
              <a:rPr lang="en-GB" sz="2600" b="0" i="0" dirty="0">
                <a:solidFill>
                  <a:schemeClr val="tx1"/>
                </a:solidFill>
                <a:effectLst/>
                <a:latin typeface="Arial" panose="020B0604020202020204" pitchFamily="34" charset="0"/>
                <a:cs typeface="Arial" panose="020B0604020202020204" pitchFamily="34" charset="0"/>
              </a:rPr>
              <a:t>are respected, trusted, and liked by other workers </a:t>
            </a:r>
          </a:p>
          <a:p>
            <a:pPr algn="l">
              <a:buFont typeface="Arial" panose="020B0604020202020204" pitchFamily="34" charset="0"/>
              <a:buChar char="•"/>
            </a:pPr>
            <a:r>
              <a:rPr lang="en-GB" sz="2600" b="0" i="0" dirty="0">
                <a:solidFill>
                  <a:schemeClr val="tx1"/>
                </a:solidFill>
                <a:effectLst/>
                <a:latin typeface="Arial" panose="020B0604020202020204" pitchFamily="34" charset="0"/>
                <a:cs typeface="Arial" panose="020B0604020202020204" pitchFamily="34" charset="0"/>
              </a:rPr>
              <a:t>show a commitment to others </a:t>
            </a:r>
          </a:p>
          <a:p>
            <a:pPr algn="l">
              <a:buFont typeface="Arial" panose="020B0604020202020204" pitchFamily="34" charset="0"/>
              <a:buChar char="•"/>
            </a:pPr>
            <a:r>
              <a:rPr lang="en-GB" sz="2600" b="0" i="0" dirty="0">
                <a:solidFill>
                  <a:schemeClr val="tx1"/>
                </a:solidFill>
                <a:effectLst/>
                <a:latin typeface="Arial" panose="020B0604020202020204" pitchFamily="34" charset="0"/>
                <a:cs typeface="Arial" panose="020B0604020202020204" pitchFamily="34" charset="0"/>
              </a:rPr>
              <a:t>have special skills that help them communicate with particular groups. </a:t>
            </a:r>
          </a:p>
          <a:p>
            <a:endParaRPr lang="en-GB" dirty="0"/>
          </a:p>
        </p:txBody>
      </p:sp>
    </p:spTree>
    <p:extLst>
      <p:ext uri="{BB962C8B-B14F-4D97-AF65-F5344CB8AC3E}">
        <p14:creationId xmlns:p14="http://schemas.microsoft.com/office/powerpoint/2010/main" val="3558667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0C846-DF3D-E13D-4881-90BC00FC3B75}"/>
              </a:ext>
            </a:extLst>
          </p:cNvPr>
          <p:cNvSpPr>
            <a:spLocks noGrp="1"/>
          </p:cNvSpPr>
          <p:nvPr>
            <p:ph type="ctrTitle"/>
          </p:nvPr>
        </p:nvSpPr>
        <p:spPr/>
        <p:txBody>
          <a:bodyPr/>
          <a:lstStyle/>
          <a:p>
            <a:r>
              <a:rPr lang="en-GB" dirty="0"/>
              <a:t>Session 1</a:t>
            </a:r>
          </a:p>
        </p:txBody>
      </p:sp>
      <p:sp>
        <p:nvSpPr>
          <p:cNvPr id="3" name="Subtitle 2">
            <a:extLst>
              <a:ext uri="{FF2B5EF4-FFF2-40B4-BE49-F238E27FC236}">
                <a16:creationId xmlns:a16="http://schemas.microsoft.com/office/drawing/2014/main" id="{1130D8A5-5DFB-3DB7-45B7-30183BFBE7EC}"/>
              </a:ext>
            </a:extLst>
          </p:cNvPr>
          <p:cNvSpPr>
            <a:spLocks noGrp="1"/>
          </p:cNvSpPr>
          <p:nvPr>
            <p:ph type="subTitle" idx="1"/>
          </p:nvPr>
        </p:nvSpPr>
        <p:spPr/>
        <p:txBody>
          <a:bodyPr>
            <a:normAutofit/>
          </a:bodyPr>
          <a:lstStyle/>
          <a:p>
            <a:r>
              <a:rPr lang="en-GB" sz="3600" dirty="0"/>
              <a:t>What is Organising</a:t>
            </a:r>
          </a:p>
        </p:txBody>
      </p:sp>
    </p:spTree>
    <p:extLst>
      <p:ext uri="{BB962C8B-B14F-4D97-AF65-F5344CB8AC3E}">
        <p14:creationId xmlns:p14="http://schemas.microsoft.com/office/powerpoint/2010/main" val="3438151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CC71-53D9-8EA3-BF97-E4C95C48E27F}"/>
              </a:ext>
            </a:extLst>
          </p:cNvPr>
          <p:cNvSpPr>
            <a:spLocks noGrp="1"/>
          </p:cNvSpPr>
          <p:nvPr>
            <p:ph type="title"/>
          </p:nvPr>
        </p:nvSpPr>
        <p:spPr>
          <a:xfrm>
            <a:off x="1475524" y="1479487"/>
            <a:ext cx="7760988" cy="1653210"/>
          </a:xfrm>
        </p:spPr>
        <p:txBody>
          <a:bodyPr/>
          <a:lstStyle/>
          <a:p>
            <a:r>
              <a:rPr lang="en-GB" dirty="0"/>
              <a:t>Identifying Informal Leaders</a:t>
            </a:r>
          </a:p>
        </p:txBody>
      </p:sp>
      <p:sp>
        <p:nvSpPr>
          <p:cNvPr id="3" name="Content Placeholder 2">
            <a:extLst>
              <a:ext uri="{FF2B5EF4-FFF2-40B4-BE49-F238E27FC236}">
                <a16:creationId xmlns:a16="http://schemas.microsoft.com/office/drawing/2014/main" id="{CF621D3C-4074-95A7-DCD5-0C962DAC7E69}"/>
              </a:ext>
            </a:extLst>
          </p:cNvPr>
          <p:cNvSpPr>
            <a:spLocks noGrp="1"/>
          </p:cNvSpPr>
          <p:nvPr>
            <p:ph idx="1"/>
          </p:nvPr>
        </p:nvSpPr>
        <p:spPr>
          <a:xfrm>
            <a:off x="1475524" y="3429000"/>
            <a:ext cx="7760988" cy="3139136"/>
          </a:xfrm>
        </p:spPr>
        <p:txBody>
          <a:bodyPr/>
          <a:lstStyle/>
          <a:p>
            <a:r>
              <a:rPr lang="en-GB" b="1" dirty="0"/>
              <a:t>Activity E</a:t>
            </a:r>
          </a:p>
          <a:p>
            <a:r>
              <a:rPr lang="en-GB" b="1" dirty="0">
                <a:solidFill>
                  <a:schemeClr val="tx1"/>
                </a:solidFill>
              </a:rPr>
              <a:t>Discuss who the informal leaders are in your branch/workplaces</a:t>
            </a:r>
          </a:p>
          <a:p>
            <a:r>
              <a:rPr lang="en-GB" b="1" dirty="0">
                <a:solidFill>
                  <a:schemeClr val="tx1"/>
                </a:solidFill>
              </a:rPr>
              <a:t>Identify the gaps. These might be geographical or in your knowledge</a:t>
            </a:r>
          </a:p>
        </p:txBody>
      </p:sp>
    </p:spTree>
    <p:extLst>
      <p:ext uri="{BB962C8B-B14F-4D97-AF65-F5344CB8AC3E}">
        <p14:creationId xmlns:p14="http://schemas.microsoft.com/office/powerpoint/2010/main" val="3686837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EECBE-771E-C8A6-C1A7-AA7D98EC892C}"/>
              </a:ext>
            </a:extLst>
          </p:cNvPr>
          <p:cNvSpPr>
            <a:spLocks noGrp="1"/>
          </p:cNvSpPr>
          <p:nvPr>
            <p:ph type="ctrTitle"/>
          </p:nvPr>
        </p:nvSpPr>
        <p:spPr/>
        <p:txBody>
          <a:bodyPr/>
          <a:lstStyle/>
          <a:p>
            <a:r>
              <a:rPr lang="en-GB" dirty="0"/>
              <a:t>Session 3</a:t>
            </a:r>
          </a:p>
        </p:txBody>
      </p:sp>
      <p:sp>
        <p:nvSpPr>
          <p:cNvPr id="3" name="Subtitle 2">
            <a:extLst>
              <a:ext uri="{FF2B5EF4-FFF2-40B4-BE49-F238E27FC236}">
                <a16:creationId xmlns:a16="http://schemas.microsoft.com/office/drawing/2014/main" id="{DB930B6F-E972-C431-FF05-D549691B131A}"/>
              </a:ext>
            </a:extLst>
          </p:cNvPr>
          <p:cNvSpPr>
            <a:spLocks noGrp="1"/>
          </p:cNvSpPr>
          <p:nvPr>
            <p:ph type="subTitle" idx="1"/>
          </p:nvPr>
        </p:nvSpPr>
        <p:spPr/>
        <p:txBody>
          <a:bodyPr>
            <a:normAutofit/>
          </a:bodyPr>
          <a:lstStyle/>
          <a:p>
            <a:r>
              <a:rPr lang="en-GB" sz="3600"/>
              <a:t>Developing Your Branch Plan</a:t>
            </a:r>
            <a:endParaRPr lang="en-GB" sz="3600" dirty="0"/>
          </a:p>
        </p:txBody>
      </p:sp>
    </p:spTree>
    <p:extLst>
      <p:ext uri="{BB962C8B-B14F-4D97-AF65-F5344CB8AC3E}">
        <p14:creationId xmlns:p14="http://schemas.microsoft.com/office/powerpoint/2010/main" val="1307652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286633"/>
            <a:ext cx="7760988" cy="1097367"/>
          </a:xfrm>
        </p:spPr>
        <p:txBody>
          <a:bodyPr>
            <a:normAutofit/>
          </a:bodyPr>
          <a:lstStyle/>
          <a:p>
            <a:r>
              <a:rPr lang="en-US" dirty="0"/>
              <a:t>Branch Development</a:t>
            </a:r>
          </a:p>
        </p:txBody>
      </p:sp>
      <p:sp>
        <p:nvSpPr>
          <p:cNvPr id="3" name="Content Placeholder 2"/>
          <p:cNvSpPr>
            <a:spLocks noGrp="1"/>
          </p:cNvSpPr>
          <p:nvPr>
            <p:ph idx="1"/>
          </p:nvPr>
        </p:nvSpPr>
        <p:spPr>
          <a:xfrm>
            <a:off x="958108" y="2587192"/>
            <a:ext cx="8795818" cy="3691266"/>
          </a:xfrm>
        </p:spPr>
        <p:txBody>
          <a:bodyPr>
            <a:normAutofit/>
          </a:bodyPr>
          <a:lstStyle/>
          <a:p>
            <a:r>
              <a:rPr lang="en-US" dirty="0"/>
              <a:t>Reflect on and assess where your branch is now (A)</a:t>
            </a:r>
          </a:p>
          <a:p>
            <a:r>
              <a:rPr lang="en-US" dirty="0"/>
              <a:t>Discuss and decide on where your branch needs to be and what it wants to achieve(B)</a:t>
            </a:r>
          </a:p>
          <a:p>
            <a:r>
              <a:rPr lang="en-US" dirty="0"/>
              <a:t>Plan how you will get from A      B </a:t>
            </a:r>
          </a:p>
          <a:p>
            <a:endParaRPr lang="en-US" dirty="0"/>
          </a:p>
          <a:p>
            <a:pPr marL="0" indent="0">
              <a:buNone/>
            </a:pPr>
            <a:r>
              <a:rPr lang="en-US" dirty="0"/>
              <a:t>	</a:t>
            </a:r>
          </a:p>
        </p:txBody>
      </p:sp>
      <p:sp>
        <p:nvSpPr>
          <p:cNvPr id="4" name="Arrow: Right 3">
            <a:extLst>
              <a:ext uri="{FF2B5EF4-FFF2-40B4-BE49-F238E27FC236}">
                <a16:creationId xmlns:a16="http://schemas.microsoft.com/office/drawing/2014/main" id="{1ACC6DB5-4C32-4BD3-8EDA-B10B2D5FFCA0}"/>
              </a:ext>
            </a:extLst>
          </p:cNvPr>
          <p:cNvSpPr/>
          <p:nvPr/>
        </p:nvSpPr>
        <p:spPr>
          <a:xfrm flipV="1">
            <a:off x="5857140" y="4248997"/>
            <a:ext cx="363256" cy="10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7323D8C-FB24-4586-9ADD-87909C585F36}"/>
              </a:ext>
            </a:extLst>
          </p:cNvPr>
          <p:cNvPicPr>
            <a:picLocks noChangeAspect="1"/>
          </p:cNvPicPr>
          <p:nvPr/>
        </p:nvPicPr>
        <p:blipFill>
          <a:blip r:embed="rId3"/>
          <a:stretch>
            <a:fillRect/>
          </a:stretch>
        </p:blipFill>
        <p:spPr>
          <a:xfrm rot="1463221">
            <a:off x="1939183" y="4632009"/>
            <a:ext cx="2276661" cy="2475694"/>
          </a:xfrm>
          <a:prstGeom prst="rect">
            <a:avLst/>
          </a:prstGeom>
        </p:spPr>
      </p:pic>
      <p:pic>
        <p:nvPicPr>
          <p:cNvPr id="8" name="Picture 7">
            <a:extLst>
              <a:ext uri="{FF2B5EF4-FFF2-40B4-BE49-F238E27FC236}">
                <a16:creationId xmlns:a16="http://schemas.microsoft.com/office/drawing/2014/main" id="{8902B09E-9FC5-4C6B-9DCD-997520329838}"/>
              </a:ext>
            </a:extLst>
          </p:cNvPr>
          <p:cNvPicPr>
            <a:picLocks noChangeAspect="1"/>
          </p:cNvPicPr>
          <p:nvPr/>
        </p:nvPicPr>
        <p:blipFill>
          <a:blip r:embed="rId4"/>
          <a:stretch>
            <a:fillRect/>
          </a:stretch>
        </p:blipFill>
        <p:spPr>
          <a:xfrm>
            <a:off x="4564789" y="4858271"/>
            <a:ext cx="1582455" cy="1999729"/>
          </a:xfrm>
          <a:prstGeom prst="rect">
            <a:avLst/>
          </a:prstGeom>
        </p:spPr>
      </p:pic>
    </p:spTree>
    <p:extLst>
      <p:ext uri="{BB962C8B-B14F-4D97-AF65-F5344CB8AC3E}">
        <p14:creationId xmlns:p14="http://schemas.microsoft.com/office/powerpoint/2010/main" val="3522540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5C108-3924-4D28-870C-ABE7390BA02F}"/>
              </a:ext>
            </a:extLst>
          </p:cNvPr>
          <p:cNvSpPr>
            <a:spLocks noGrp="1"/>
          </p:cNvSpPr>
          <p:nvPr>
            <p:ph type="title"/>
          </p:nvPr>
        </p:nvSpPr>
        <p:spPr>
          <a:xfrm>
            <a:off x="1475523" y="894271"/>
            <a:ext cx="7760988" cy="302012"/>
          </a:xfrm>
        </p:spPr>
        <p:txBody>
          <a:bodyPr>
            <a:normAutofit fontScale="90000"/>
          </a:bodyPr>
          <a:lstStyle/>
          <a:p>
            <a:r>
              <a:rPr lang="en-GB" dirty="0"/>
              <a:t>  </a:t>
            </a:r>
          </a:p>
        </p:txBody>
      </p:sp>
      <p:pic>
        <p:nvPicPr>
          <p:cNvPr id="5" name="Content Placeholder 4">
            <a:extLst>
              <a:ext uri="{FF2B5EF4-FFF2-40B4-BE49-F238E27FC236}">
                <a16:creationId xmlns:a16="http://schemas.microsoft.com/office/drawing/2014/main" id="{880BC1D6-D9A5-4A97-A836-0958235369F9}"/>
              </a:ext>
            </a:extLst>
          </p:cNvPr>
          <p:cNvPicPr>
            <a:picLocks noGrp="1" noChangeAspect="1"/>
          </p:cNvPicPr>
          <p:nvPr>
            <p:ph idx="1"/>
          </p:nvPr>
        </p:nvPicPr>
        <p:blipFill>
          <a:blip r:embed="rId3"/>
          <a:stretch>
            <a:fillRect/>
          </a:stretch>
        </p:blipFill>
        <p:spPr>
          <a:xfrm>
            <a:off x="1182623" y="2456026"/>
            <a:ext cx="5968469" cy="3816573"/>
          </a:xfrm>
        </p:spPr>
      </p:pic>
    </p:spTree>
    <p:extLst>
      <p:ext uri="{BB962C8B-B14F-4D97-AF65-F5344CB8AC3E}">
        <p14:creationId xmlns:p14="http://schemas.microsoft.com/office/powerpoint/2010/main" val="2189923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00E81-9468-C77B-31A1-E66706D6CCF7}"/>
              </a:ext>
            </a:extLst>
          </p:cNvPr>
          <p:cNvSpPr>
            <a:spLocks noGrp="1"/>
          </p:cNvSpPr>
          <p:nvPr>
            <p:ph type="title"/>
          </p:nvPr>
        </p:nvSpPr>
        <p:spPr/>
        <p:txBody>
          <a:bodyPr/>
          <a:lstStyle/>
          <a:p>
            <a:pPr algn="ctr"/>
            <a:r>
              <a:rPr lang="en-GB" dirty="0"/>
              <a:t>Grow Model</a:t>
            </a:r>
          </a:p>
        </p:txBody>
      </p:sp>
      <p:pic>
        <p:nvPicPr>
          <p:cNvPr id="3" name="Content Placeholder 4" descr="A picture containing text, screenshot, font, circle&#10;&#10;Description automatically generated">
            <a:extLst>
              <a:ext uri="{FF2B5EF4-FFF2-40B4-BE49-F238E27FC236}">
                <a16:creationId xmlns:a16="http://schemas.microsoft.com/office/drawing/2014/main" id="{C88AF8CE-E0C1-CDD6-4694-9821BFB4808F}"/>
              </a:ext>
            </a:extLst>
          </p:cNvPr>
          <p:cNvPicPr>
            <a:picLocks noChangeAspect="1"/>
          </p:cNvPicPr>
          <p:nvPr/>
        </p:nvPicPr>
        <p:blipFill>
          <a:blip r:embed="rId3"/>
          <a:stretch>
            <a:fillRect/>
          </a:stretch>
        </p:blipFill>
        <p:spPr>
          <a:xfrm>
            <a:off x="811701" y="2417588"/>
            <a:ext cx="4287575" cy="4136842"/>
          </a:xfrm>
          <a:prstGeom prst="rect">
            <a:avLst/>
          </a:prstGeom>
        </p:spPr>
      </p:pic>
      <p:sp>
        <p:nvSpPr>
          <p:cNvPr id="6" name="Content Placeholder 5">
            <a:extLst>
              <a:ext uri="{FF2B5EF4-FFF2-40B4-BE49-F238E27FC236}">
                <a16:creationId xmlns:a16="http://schemas.microsoft.com/office/drawing/2014/main" id="{291705BA-BAC7-7B59-B13B-8C8AD7CDFACB}"/>
              </a:ext>
            </a:extLst>
          </p:cNvPr>
          <p:cNvSpPr>
            <a:spLocks noGrp="1"/>
          </p:cNvSpPr>
          <p:nvPr>
            <p:ph idx="1"/>
          </p:nvPr>
        </p:nvSpPr>
        <p:spPr/>
        <p:txBody>
          <a:bodyPr/>
          <a:lstStyle/>
          <a:p>
            <a:r>
              <a:rPr lang="en-GB" dirty="0"/>
              <a:t> </a:t>
            </a:r>
          </a:p>
        </p:txBody>
      </p:sp>
    </p:spTree>
    <p:extLst>
      <p:ext uri="{BB962C8B-B14F-4D97-AF65-F5344CB8AC3E}">
        <p14:creationId xmlns:p14="http://schemas.microsoft.com/office/powerpoint/2010/main" val="696934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BC19F-2733-56C0-026C-D276DD2FFB25}"/>
              </a:ext>
            </a:extLst>
          </p:cNvPr>
          <p:cNvSpPr>
            <a:spLocks noGrp="1"/>
          </p:cNvSpPr>
          <p:nvPr>
            <p:ph type="title"/>
          </p:nvPr>
        </p:nvSpPr>
        <p:spPr/>
        <p:txBody>
          <a:bodyPr/>
          <a:lstStyle/>
          <a:p>
            <a:r>
              <a:rPr lang="en-GB" dirty="0"/>
              <a:t>Activity F</a:t>
            </a:r>
          </a:p>
        </p:txBody>
      </p:sp>
      <p:sp>
        <p:nvSpPr>
          <p:cNvPr id="3" name="Content Placeholder 2">
            <a:extLst>
              <a:ext uri="{FF2B5EF4-FFF2-40B4-BE49-F238E27FC236}">
                <a16:creationId xmlns:a16="http://schemas.microsoft.com/office/drawing/2014/main" id="{4B4C34A7-F87C-99FB-DF41-187766948AAB}"/>
              </a:ext>
            </a:extLst>
          </p:cNvPr>
          <p:cNvSpPr>
            <a:spLocks noGrp="1"/>
          </p:cNvSpPr>
          <p:nvPr>
            <p:ph idx="1"/>
          </p:nvPr>
        </p:nvSpPr>
        <p:spPr/>
        <p:txBody>
          <a:bodyPr/>
          <a:lstStyle/>
          <a:p>
            <a:r>
              <a:rPr lang="en-GB" dirty="0">
                <a:solidFill>
                  <a:schemeClr val="tx1"/>
                </a:solidFill>
              </a:rPr>
              <a:t>One member of the group should identify an organising issue</a:t>
            </a:r>
          </a:p>
          <a:p>
            <a:r>
              <a:rPr lang="en-GB" dirty="0">
                <a:solidFill>
                  <a:schemeClr val="tx1"/>
                </a:solidFill>
              </a:rPr>
              <a:t>Rest of group to draw out the reality of the goal using open questions</a:t>
            </a:r>
          </a:p>
          <a:p>
            <a:r>
              <a:rPr lang="en-GB" dirty="0">
                <a:solidFill>
                  <a:schemeClr val="tx1"/>
                </a:solidFill>
              </a:rPr>
              <a:t>Identify some options</a:t>
            </a:r>
          </a:p>
          <a:p>
            <a:r>
              <a:rPr lang="en-GB" dirty="0">
                <a:solidFill>
                  <a:schemeClr val="tx1"/>
                </a:solidFill>
              </a:rPr>
              <a:t>Plan a strategy using the GROW model. </a:t>
            </a:r>
          </a:p>
        </p:txBody>
      </p:sp>
    </p:spTree>
    <p:extLst>
      <p:ext uri="{BB962C8B-B14F-4D97-AF65-F5344CB8AC3E}">
        <p14:creationId xmlns:p14="http://schemas.microsoft.com/office/powerpoint/2010/main" val="2334076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DFF03-A55C-772E-5FBC-833DCB8E7FA0}"/>
              </a:ext>
            </a:extLst>
          </p:cNvPr>
          <p:cNvSpPr>
            <a:spLocks noGrp="1"/>
          </p:cNvSpPr>
          <p:nvPr>
            <p:ph type="title"/>
          </p:nvPr>
        </p:nvSpPr>
        <p:spPr/>
        <p:txBody>
          <a:bodyPr/>
          <a:lstStyle/>
          <a:p>
            <a:r>
              <a:rPr lang="en-GB" dirty="0"/>
              <a:t>Developing a strategic plan </a:t>
            </a:r>
          </a:p>
        </p:txBody>
      </p:sp>
      <p:sp>
        <p:nvSpPr>
          <p:cNvPr id="4" name="Content Placeholder 3">
            <a:extLst>
              <a:ext uri="{FF2B5EF4-FFF2-40B4-BE49-F238E27FC236}">
                <a16:creationId xmlns:a16="http://schemas.microsoft.com/office/drawing/2014/main" id="{AE5928BC-2803-CABD-2DAA-FF94A4BC012F}"/>
              </a:ext>
            </a:extLst>
          </p:cNvPr>
          <p:cNvSpPr>
            <a:spLocks noGrp="1"/>
          </p:cNvSpPr>
          <p:nvPr>
            <p:ph idx="1"/>
          </p:nvPr>
        </p:nvSpPr>
        <p:spPr/>
        <p:txBody>
          <a:bodyPr>
            <a:normAutofit fontScale="85000" lnSpcReduction="20000"/>
          </a:bodyPr>
          <a:lstStyle/>
          <a:p>
            <a:pPr marL="0" indent="0">
              <a:buNone/>
            </a:pPr>
            <a:r>
              <a:rPr lang="en-GB" i="0" u="none" strike="noStrike" dirty="0">
                <a:solidFill>
                  <a:schemeClr val="tx1"/>
                </a:solidFill>
                <a:effectLst/>
                <a:latin typeface="-apple-system"/>
              </a:rPr>
              <a:t>Strategic planning involves three phases: </a:t>
            </a:r>
            <a:r>
              <a:rPr lang="en-GB" b="1" i="0" u="none" strike="noStrike" dirty="0">
                <a:solidFill>
                  <a:schemeClr val="tx1"/>
                </a:solidFill>
                <a:effectLst/>
                <a:latin typeface="-apple-system"/>
              </a:rPr>
              <a:t>discussion, development, and review</a:t>
            </a:r>
            <a:r>
              <a:rPr lang="en-GB" b="1" i="0" dirty="0">
                <a:solidFill>
                  <a:schemeClr val="tx1"/>
                </a:solidFill>
                <a:effectLst/>
                <a:latin typeface="-apple-system"/>
              </a:rPr>
              <a:t>. </a:t>
            </a:r>
            <a:r>
              <a:rPr lang="en-GB" i="0" u="none" strike="noStrike" dirty="0">
                <a:solidFill>
                  <a:schemeClr val="tx1"/>
                </a:solidFill>
                <a:effectLst/>
                <a:latin typeface="-apple-system"/>
              </a:rPr>
              <a:t>The process typically consists of five steps</a:t>
            </a:r>
          </a:p>
          <a:p>
            <a:r>
              <a:rPr lang="en-GB" b="0" i="0" dirty="0">
                <a:solidFill>
                  <a:srgbClr val="111111"/>
                </a:solidFill>
                <a:effectLst/>
                <a:latin typeface="-apple-system"/>
              </a:rPr>
              <a:t>Identifying your current position and future goals</a:t>
            </a:r>
          </a:p>
          <a:p>
            <a:r>
              <a:rPr lang="en-GB" b="0" i="0" dirty="0">
                <a:solidFill>
                  <a:srgbClr val="111111"/>
                </a:solidFill>
                <a:effectLst/>
                <a:latin typeface="-apple-system"/>
              </a:rPr>
              <a:t>Identifying opportunities and threats</a:t>
            </a:r>
          </a:p>
          <a:p>
            <a:r>
              <a:rPr lang="en-GB" b="0" i="0" dirty="0">
                <a:solidFill>
                  <a:srgbClr val="111111"/>
                </a:solidFill>
                <a:effectLst/>
                <a:latin typeface="-apple-system"/>
              </a:rPr>
              <a:t>Developing a plan that will enable you to reach your goals</a:t>
            </a:r>
          </a:p>
          <a:p>
            <a:r>
              <a:rPr lang="en-GB" b="0" i="0" dirty="0">
                <a:solidFill>
                  <a:srgbClr val="111111"/>
                </a:solidFill>
                <a:effectLst/>
                <a:latin typeface="-apple-system"/>
              </a:rPr>
              <a:t>Implementing the plan</a:t>
            </a:r>
          </a:p>
          <a:p>
            <a:r>
              <a:rPr lang="en-GB" b="0" i="0" dirty="0">
                <a:solidFill>
                  <a:srgbClr val="111111"/>
                </a:solidFill>
                <a:effectLst/>
                <a:latin typeface="-apple-system"/>
              </a:rPr>
              <a:t>Monitoring progress and make changes as needed</a:t>
            </a:r>
          </a:p>
        </p:txBody>
      </p:sp>
    </p:spTree>
    <p:extLst>
      <p:ext uri="{BB962C8B-B14F-4D97-AF65-F5344CB8AC3E}">
        <p14:creationId xmlns:p14="http://schemas.microsoft.com/office/powerpoint/2010/main" val="3908901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286633"/>
            <a:ext cx="7760988" cy="1097367"/>
          </a:xfrm>
        </p:spPr>
        <p:txBody>
          <a:bodyPr/>
          <a:lstStyle/>
          <a:p>
            <a:r>
              <a:rPr lang="en-US" dirty="0"/>
              <a:t>Bringing it all together</a:t>
            </a:r>
          </a:p>
        </p:txBody>
      </p:sp>
      <p:sp>
        <p:nvSpPr>
          <p:cNvPr id="3" name="Content Placeholder 2"/>
          <p:cNvSpPr>
            <a:spLocks noGrp="1"/>
          </p:cNvSpPr>
          <p:nvPr>
            <p:ph idx="1"/>
          </p:nvPr>
        </p:nvSpPr>
        <p:spPr>
          <a:xfrm>
            <a:off x="958108" y="2587192"/>
            <a:ext cx="8795818" cy="3691266"/>
          </a:xfrm>
        </p:spPr>
        <p:txBody>
          <a:bodyPr>
            <a:normAutofit/>
          </a:bodyPr>
          <a:lstStyle/>
          <a:p>
            <a:endParaRPr lang="en-US" dirty="0"/>
          </a:p>
          <a:p>
            <a:pPr marL="0" indent="0">
              <a:buNone/>
            </a:pPr>
            <a:r>
              <a:rPr lang="en-US" dirty="0"/>
              <a:t>	</a:t>
            </a:r>
          </a:p>
        </p:txBody>
      </p:sp>
      <p:pic>
        <p:nvPicPr>
          <p:cNvPr id="5" name="Picture 4">
            <a:extLst>
              <a:ext uri="{FF2B5EF4-FFF2-40B4-BE49-F238E27FC236}">
                <a16:creationId xmlns:a16="http://schemas.microsoft.com/office/drawing/2014/main" id="{47323D8C-FB24-4586-9ADD-87909C585F36}"/>
              </a:ext>
            </a:extLst>
          </p:cNvPr>
          <p:cNvPicPr>
            <a:picLocks noChangeAspect="1"/>
          </p:cNvPicPr>
          <p:nvPr/>
        </p:nvPicPr>
        <p:blipFill>
          <a:blip r:embed="rId3"/>
          <a:stretch>
            <a:fillRect/>
          </a:stretch>
        </p:blipFill>
        <p:spPr>
          <a:xfrm rot="1463221">
            <a:off x="949338" y="2146676"/>
            <a:ext cx="3649862" cy="3968945"/>
          </a:xfrm>
          <a:prstGeom prst="rect">
            <a:avLst/>
          </a:prstGeom>
        </p:spPr>
      </p:pic>
      <p:pic>
        <p:nvPicPr>
          <p:cNvPr id="8" name="Picture 7">
            <a:extLst>
              <a:ext uri="{FF2B5EF4-FFF2-40B4-BE49-F238E27FC236}">
                <a16:creationId xmlns:a16="http://schemas.microsoft.com/office/drawing/2014/main" id="{8902B09E-9FC5-4C6B-9DCD-997520329838}"/>
              </a:ext>
            </a:extLst>
          </p:cNvPr>
          <p:cNvPicPr>
            <a:picLocks noChangeAspect="1"/>
          </p:cNvPicPr>
          <p:nvPr/>
        </p:nvPicPr>
        <p:blipFill>
          <a:blip r:embed="rId4"/>
          <a:stretch>
            <a:fillRect/>
          </a:stretch>
        </p:blipFill>
        <p:spPr>
          <a:xfrm>
            <a:off x="4951059" y="2598450"/>
            <a:ext cx="2425755" cy="3065398"/>
          </a:xfrm>
          <a:prstGeom prst="rect">
            <a:avLst/>
          </a:prstGeom>
        </p:spPr>
      </p:pic>
    </p:spTree>
    <p:extLst>
      <p:ext uri="{BB962C8B-B14F-4D97-AF65-F5344CB8AC3E}">
        <p14:creationId xmlns:p14="http://schemas.microsoft.com/office/powerpoint/2010/main" val="3304236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522F0-4534-6213-5E97-DACCA668891D}"/>
              </a:ext>
            </a:extLst>
          </p:cNvPr>
          <p:cNvSpPr>
            <a:spLocks noGrp="1"/>
          </p:cNvSpPr>
          <p:nvPr>
            <p:ph type="title"/>
          </p:nvPr>
        </p:nvSpPr>
        <p:spPr/>
        <p:txBody>
          <a:bodyPr/>
          <a:lstStyle/>
          <a:p>
            <a:r>
              <a:rPr lang="en-GB" dirty="0"/>
              <a:t>Action Plan</a:t>
            </a:r>
          </a:p>
        </p:txBody>
      </p:sp>
      <p:sp>
        <p:nvSpPr>
          <p:cNvPr id="3" name="Content Placeholder 2">
            <a:extLst>
              <a:ext uri="{FF2B5EF4-FFF2-40B4-BE49-F238E27FC236}">
                <a16:creationId xmlns:a16="http://schemas.microsoft.com/office/drawing/2014/main" id="{B748F62B-D1E6-E999-EB5F-A141173CB29A}"/>
              </a:ext>
            </a:extLst>
          </p:cNvPr>
          <p:cNvSpPr>
            <a:spLocks noGrp="1"/>
          </p:cNvSpPr>
          <p:nvPr>
            <p:ph idx="1"/>
          </p:nvPr>
        </p:nvSpPr>
        <p:spPr/>
        <p:txBody>
          <a:bodyPr>
            <a:normAutofit lnSpcReduction="10000"/>
          </a:bodyPr>
          <a:lstStyle/>
          <a:p>
            <a:pPr marL="0" indent="0">
              <a:buNone/>
            </a:pPr>
            <a:r>
              <a:rPr lang="en-GB" dirty="0">
                <a:solidFill>
                  <a:schemeClr val="tx1"/>
                </a:solidFill>
              </a:rPr>
              <a:t>Suggestions:</a:t>
            </a:r>
          </a:p>
          <a:p>
            <a:r>
              <a:rPr lang="en-GB" dirty="0">
                <a:solidFill>
                  <a:schemeClr val="tx1"/>
                </a:solidFill>
              </a:rPr>
              <a:t>Mapping</a:t>
            </a:r>
          </a:p>
          <a:p>
            <a:r>
              <a:rPr lang="en-GB" dirty="0">
                <a:solidFill>
                  <a:schemeClr val="tx1"/>
                </a:solidFill>
              </a:rPr>
              <a:t>Data Gathering</a:t>
            </a:r>
          </a:p>
          <a:p>
            <a:r>
              <a:rPr lang="en-GB" dirty="0">
                <a:solidFill>
                  <a:schemeClr val="tx1"/>
                </a:solidFill>
              </a:rPr>
              <a:t>Branch Health Check</a:t>
            </a:r>
          </a:p>
          <a:p>
            <a:r>
              <a:rPr lang="en-GB" dirty="0">
                <a:solidFill>
                  <a:schemeClr val="tx1"/>
                </a:solidFill>
              </a:rPr>
              <a:t>Organising Sub Committee</a:t>
            </a:r>
          </a:p>
          <a:p>
            <a:r>
              <a:rPr lang="en-GB" dirty="0">
                <a:solidFill>
                  <a:schemeClr val="tx1"/>
                </a:solidFill>
              </a:rPr>
              <a:t>Branch Specific Actions</a:t>
            </a:r>
          </a:p>
        </p:txBody>
      </p:sp>
    </p:spTree>
    <p:extLst>
      <p:ext uri="{BB962C8B-B14F-4D97-AF65-F5344CB8AC3E}">
        <p14:creationId xmlns:p14="http://schemas.microsoft.com/office/powerpoint/2010/main" val="2231998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EEEEA-ED3F-1ACC-6EEB-1983846C8428}"/>
              </a:ext>
            </a:extLst>
          </p:cNvPr>
          <p:cNvSpPr>
            <a:spLocks noGrp="1"/>
          </p:cNvSpPr>
          <p:nvPr>
            <p:ph type="title"/>
          </p:nvPr>
        </p:nvSpPr>
        <p:spPr/>
        <p:txBody>
          <a:bodyPr/>
          <a:lstStyle/>
          <a:p>
            <a:r>
              <a:rPr lang="en-GB" dirty="0"/>
              <a:t>Revisiting Organising</a:t>
            </a:r>
          </a:p>
        </p:txBody>
      </p:sp>
      <p:sp>
        <p:nvSpPr>
          <p:cNvPr id="3" name="Content Placeholder 2">
            <a:extLst>
              <a:ext uri="{FF2B5EF4-FFF2-40B4-BE49-F238E27FC236}">
                <a16:creationId xmlns:a16="http://schemas.microsoft.com/office/drawing/2014/main" id="{75AB8756-C61D-CF3C-3F3B-BC4F07C69F1C}"/>
              </a:ext>
            </a:extLst>
          </p:cNvPr>
          <p:cNvSpPr>
            <a:spLocks noGrp="1"/>
          </p:cNvSpPr>
          <p:nvPr>
            <p:ph idx="1"/>
          </p:nvPr>
        </p:nvSpPr>
        <p:spPr/>
        <p:txBody>
          <a:bodyPr/>
          <a:lstStyle/>
          <a:p>
            <a:pPr marL="0" indent="0">
              <a:buNone/>
            </a:pPr>
            <a:r>
              <a:rPr lang="en-GB" dirty="0"/>
              <a:t>Activity:</a:t>
            </a:r>
          </a:p>
          <a:p>
            <a:pPr marL="0" indent="0">
              <a:buNone/>
            </a:pPr>
            <a:r>
              <a:rPr lang="en-GB" dirty="0"/>
              <a:t>Go back to what you said at the start of the course on your definition of organising. </a:t>
            </a:r>
          </a:p>
          <a:p>
            <a:r>
              <a:rPr lang="en-GB" dirty="0"/>
              <a:t>Has your definition changed?</a:t>
            </a:r>
          </a:p>
          <a:p>
            <a:r>
              <a:rPr lang="en-GB" dirty="0"/>
              <a:t>Has your understanding changed?</a:t>
            </a:r>
          </a:p>
          <a:p>
            <a:r>
              <a:rPr lang="en-GB" dirty="0"/>
              <a:t>What will you do differently?</a:t>
            </a:r>
          </a:p>
        </p:txBody>
      </p:sp>
    </p:spTree>
    <p:extLst>
      <p:ext uri="{BB962C8B-B14F-4D97-AF65-F5344CB8AC3E}">
        <p14:creationId xmlns:p14="http://schemas.microsoft.com/office/powerpoint/2010/main" val="989488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5187-DB10-356B-F4EE-1BCF9327C273}"/>
              </a:ext>
            </a:extLst>
          </p:cNvPr>
          <p:cNvSpPr>
            <a:spLocks noGrp="1"/>
          </p:cNvSpPr>
          <p:nvPr>
            <p:ph type="title"/>
          </p:nvPr>
        </p:nvSpPr>
        <p:spPr/>
        <p:txBody>
          <a:bodyPr/>
          <a:lstStyle/>
          <a:p>
            <a:r>
              <a:rPr lang="en-GB" dirty="0"/>
              <a:t>Activity B</a:t>
            </a:r>
          </a:p>
        </p:txBody>
      </p:sp>
      <p:sp>
        <p:nvSpPr>
          <p:cNvPr id="3" name="Content Placeholder 2">
            <a:extLst>
              <a:ext uri="{FF2B5EF4-FFF2-40B4-BE49-F238E27FC236}">
                <a16:creationId xmlns:a16="http://schemas.microsoft.com/office/drawing/2014/main" id="{E702AC7E-2A1F-0013-5F20-C85CA43A54D8}"/>
              </a:ext>
            </a:extLst>
          </p:cNvPr>
          <p:cNvSpPr>
            <a:spLocks noGrp="1"/>
          </p:cNvSpPr>
          <p:nvPr>
            <p:ph idx="1"/>
          </p:nvPr>
        </p:nvSpPr>
        <p:spPr/>
        <p:txBody>
          <a:bodyPr/>
          <a:lstStyle/>
          <a:p>
            <a:r>
              <a:rPr lang="en-GB" dirty="0"/>
              <a:t>What do you understand by the term “Organising”?</a:t>
            </a:r>
          </a:p>
          <a:p>
            <a:r>
              <a:rPr lang="en-GB" dirty="0"/>
              <a:t>What are the benefits of Organising? </a:t>
            </a:r>
          </a:p>
          <a:p>
            <a:pPr marL="0" indent="0">
              <a:buNone/>
            </a:pPr>
            <a:endParaRPr lang="en-GB" dirty="0"/>
          </a:p>
        </p:txBody>
      </p:sp>
    </p:spTree>
    <p:extLst>
      <p:ext uri="{BB962C8B-B14F-4D97-AF65-F5344CB8AC3E}">
        <p14:creationId xmlns:p14="http://schemas.microsoft.com/office/powerpoint/2010/main" val="1893376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455135"/>
          </a:xfrm>
        </p:spPr>
        <p:txBody>
          <a:bodyPr>
            <a:normAutofit fontScale="90000"/>
          </a:bodyPr>
          <a:lstStyle/>
          <a:p>
            <a:r>
              <a:rPr lang="en-US" dirty="0"/>
              <a:t>  </a:t>
            </a:r>
          </a:p>
        </p:txBody>
      </p:sp>
      <p:pic>
        <p:nvPicPr>
          <p:cNvPr id="5" name="Content Placeholder 4">
            <a:extLst>
              <a:ext uri="{FF2B5EF4-FFF2-40B4-BE49-F238E27FC236}">
                <a16:creationId xmlns:a16="http://schemas.microsoft.com/office/drawing/2014/main" id="{B2876FB4-6357-E590-A56C-06021A593FB1}"/>
              </a:ext>
            </a:extLst>
          </p:cNvPr>
          <p:cNvPicPr>
            <a:picLocks noGrp="1" noChangeAspect="1"/>
          </p:cNvPicPr>
          <p:nvPr>
            <p:ph idx="1"/>
          </p:nvPr>
        </p:nvPicPr>
        <p:blipFill>
          <a:blip r:embed="rId3"/>
          <a:stretch>
            <a:fillRect/>
          </a:stretch>
        </p:blipFill>
        <p:spPr>
          <a:xfrm>
            <a:off x="2706624" y="2012133"/>
            <a:ext cx="3104558" cy="4413590"/>
          </a:xfrm>
        </p:spPr>
      </p:pic>
      <p:pic>
        <p:nvPicPr>
          <p:cNvPr id="7" name="Picture 6">
            <a:extLst>
              <a:ext uri="{FF2B5EF4-FFF2-40B4-BE49-F238E27FC236}">
                <a16:creationId xmlns:a16="http://schemas.microsoft.com/office/drawing/2014/main" id="{227204C0-7FF9-9407-13C8-1D01646BCFD2}"/>
              </a:ext>
            </a:extLst>
          </p:cNvPr>
          <p:cNvPicPr>
            <a:picLocks noChangeAspect="1"/>
          </p:cNvPicPr>
          <p:nvPr/>
        </p:nvPicPr>
        <p:blipFill>
          <a:blip r:embed="rId4"/>
          <a:stretch>
            <a:fillRect/>
          </a:stretch>
        </p:blipFill>
        <p:spPr>
          <a:xfrm>
            <a:off x="6571213" y="3036630"/>
            <a:ext cx="1905266" cy="1914792"/>
          </a:xfrm>
          <a:prstGeom prst="rect">
            <a:avLst/>
          </a:prstGeom>
        </p:spPr>
      </p:pic>
    </p:spTree>
    <p:extLst>
      <p:ext uri="{BB962C8B-B14F-4D97-AF65-F5344CB8AC3E}">
        <p14:creationId xmlns:p14="http://schemas.microsoft.com/office/powerpoint/2010/main" val="1514329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B4810-4549-83F0-7DA1-02DAAD320064}"/>
              </a:ext>
            </a:extLst>
          </p:cNvPr>
          <p:cNvSpPr>
            <a:spLocks noGrp="1"/>
          </p:cNvSpPr>
          <p:nvPr>
            <p:ph type="title"/>
          </p:nvPr>
        </p:nvSpPr>
        <p:spPr/>
        <p:txBody>
          <a:bodyPr/>
          <a:lstStyle/>
          <a:p>
            <a:r>
              <a:rPr lang="en-GB" dirty="0"/>
              <a:t>Further Reading</a:t>
            </a:r>
          </a:p>
        </p:txBody>
      </p:sp>
      <p:sp>
        <p:nvSpPr>
          <p:cNvPr id="3" name="Content Placeholder 2">
            <a:extLst>
              <a:ext uri="{FF2B5EF4-FFF2-40B4-BE49-F238E27FC236}">
                <a16:creationId xmlns:a16="http://schemas.microsoft.com/office/drawing/2014/main" id="{529B5E52-4D8F-1C09-3665-B84118D4EBF2}"/>
              </a:ext>
            </a:extLst>
          </p:cNvPr>
          <p:cNvSpPr>
            <a:spLocks noGrp="1"/>
          </p:cNvSpPr>
          <p:nvPr>
            <p:ph idx="1"/>
          </p:nvPr>
        </p:nvSpPr>
        <p:spPr/>
        <p:txBody>
          <a:bodyPr/>
          <a:lstStyle/>
          <a:p>
            <a:r>
              <a:rPr lang="en-GB" dirty="0"/>
              <a:t>Promoting Your Union  - Jason Mann</a:t>
            </a:r>
          </a:p>
          <a:p>
            <a:r>
              <a:rPr lang="en-GB" dirty="0"/>
              <a:t>Workers Can Win – Ian Allinson</a:t>
            </a:r>
          </a:p>
          <a:p>
            <a:r>
              <a:rPr lang="en-GB" dirty="0"/>
              <a:t>Lessons in Organising – Gawain Little</a:t>
            </a:r>
          </a:p>
          <a:p>
            <a:r>
              <a:rPr lang="en-GB" dirty="0"/>
              <a:t>No Shortcuts: Organising for Power – Jane </a:t>
            </a:r>
            <a:r>
              <a:rPr lang="en-GB" dirty="0" err="1"/>
              <a:t>McAlevey</a:t>
            </a:r>
            <a:endParaRPr lang="en-GB" dirty="0"/>
          </a:p>
          <a:p>
            <a:r>
              <a:rPr lang="en-GB" dirty="0">
                <a:hlinkClick r:id="rId3"/>
              </a:rPr>
              <a:t>TUC Pocket Guide to Organising</a:t>
            </a:r>
            <a:endParaRPr lang="en-GB" dirty="0"/>
          </a:p>
        </p:txBody>
      </p:sp>
    </p:spTree>
    <p:extLst>
      <p:ext uri="{BB962C8B-B14F-4D97-AF65-F5344CB8AC3E}">
        <p14:creationId xmlns:p14="http://schemas.microsoft.com/office/powerpoint/2010/main" val="1163072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B4B1B-63FD-DD8F-15A0-A1ECB4624D9D}"/>
              </a:ext>
            </a:extLst>
          </p:cNvPr>
          <p:cNvSpPr>
            <a:spLocks noGrp="1"/>
          </p:cNvSpPr>
          <p:nvPr>
            <p:ph type="title"/>
          </p:nvPr>
        </p:nvSpPr>
        <p:spPr>
          <a:xfrm>
            <a:off x="1475524" y="1178683"/>
            <a:ext cx="7760988" cy="1653210"/>
          </a:xfrm>
        </p:spPr>
        <p:txBody>
          <a:bodyPr>
            <a:normAutofit/>
          </a:bodyPr>
          <a:lstStyle/>
          <a:p>
            <a:r>
              <a:rPr lang="en-GB" sz="3600" dirty="0"/>
              <a:t>Suggested Agenda for development day</a:t>
            </a:r>
          </a:p>
        </p:txBody>
      </p:sp>
      <p:sp>
        <p:nvSpPr>
          <p:cNvPr id="3" name="Content Placeholder 2">
            <a:extLst>
              <a:ext uri="{FF2B5EF4-FFF2-40B4-BE49-F238E27FC236}">
                <a16:creationId xmlns:a16="http://schemas.microsoft.com/office/drawing/2014/main" id="{16715EF0-F449-2E9B-FBF0-E7FBD7117BB3}"/>
              </a:ext>
            </a:extLst>
          </p:cNvPr>
          <p:cNvSpPr>
            <a:spLocks noGrp="1"/>
          </p:cNvSpPr>
          <p:nvPr>
            <p:ph idx="1"/>
          </p:nvPr>
        </p:nvSpPr>
        <p:spPr/>
        <p:txBody>
          <a:bodyPr/>
          <a:lstStyle/>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09:30 Branch Health Check</a:t>
            </a:r>
          </a:p>
          <a:p>
            <a:r>
              <a:rPr lang="en-GB" sz="1800" dirty="0">
                <a:effectLst/>
                <a:latin typeface="Aptos" panose="020B0004020202020204" pitchFamily="34" charset="0"/>
                <a:ea typeface="Aptos" panose="020B0004020202020204" pitchFamily="34" charset="0"/>
                <a:cs typeface="Aptos" panose="020B0004020202020204" pitchFamily="34" charset="0"/>
              </a:rPr>
              <a:t>10:30 Tea/coffee break</a:t>
            </a:r>
          </a:p>
          <a:p>
            <a:r>
              <a:rPr lang="en-GB" sz="1800" dirty="0">
                <a:effectLst/>
                <a:latin typeface="Aptos" panose="020B0004020202020204" pitchFamily="34" charset="0"/>
                <a:ea typeface="Aptos" panose="020B0004020202020204" pitchFamily="34" charset="0"/>
                <a:cs typeface="Aptos" panose="020B0004020202020204" pitchFamily="34" charset="0"/>
              </a:rPr>
              <a:t>10:45 Action Plan </a:t>
            </a:r>
          </a:p>
          <a:p>
            <a:r>
              <a:rPr lang="en-GB" sz="1800" dirty="0">
                <a:effectLst/>
                <a:latin typeface="Aptos" panose="020B0004020202020204" pitchFamily="34" charset="0"/>
                <a:ea typeface="Aptos" panose="020B0004020202020204" pitchFamily="34" charset="0"/>
                <a:cs typeface="Aptos" panose="020B0004020202020204" pitchFamily="34" charset="0"/>
              </a:rPr>
              <a:t>12:30 Lunch</a:t>
            </a:r>
          </a:p>
          <a:p>
            <a:r>
              <a:rPr lang="en-GB" sz="1800" dirty="0">
                <a:effectLst/>
                <a:latin typeface="Aptos" panose="020B0004020202020204" pitchFamily="34" charset="0"/>
                <a:ea typeface="Aptos" panose="020B0004020202020204" pitchFamily="34" charset="0"/>
                <a:cs typeface="Aptos" panose="020B0004020202020204" pitchFamily="34" charset="0"/>
              </a:rPr>
              <a:t>13:30 Goals, timeline and next steps</a:t>
            </a:r>
          </a:p>
          <a:p>
            <a:r>
              <a:rPr lang="en-GB" sz="1800" dirty="0">
                <a:effectLst/>
                <a:latin typeface="Aptos" panose="020B0004020202020204" pitchFamily="34" charset="0"/>
                <a:ea typeface="Aptos" panose="020B0004020202020204" pitchFamily="34" charset="0"/>
                <a:cs typeface="Aptos" panose="020B0004020202020204" pitchFamily="34" charset="0"/>
              </a:rPr>
              <a:t>15:30 Finish</a:t>
            </a:r>
          </a:p>
          <a:p>
            <a:endParaRPr lang="en-GB" dirty="0"/>
          </a:p>
        </p:txBody>
      </p:sp>
      <p:pic>
        <p:nvPicPr>
          <p:cNvPr id="5" name="Picture 4" descr="A white paper with black writing on it&#10;&#10;Description automatically generated">
            <a:extLst>
              <a:ext uri="{FF2B5EF4-FFF2-40B4-BE49-F238E27FC236}">
                <a16:creationId xmlns:a16="http://schemas.microsoft.com/office/drawing/2014/main" id="{1AD8DF0C-2B05-AEEF-4879-BA5EA7173458}"/>
              </a:ext>
            </a:extLst>
          </p:cNvPr>
          <p:cNvPicPr>
            <a:picLocks noChangeAspect="1"/>
          </p:cNvPicPr>
          <p:nvPr/>
        </p:nvPicPr>
        <p:blipFill>
          <a:blip r:embed="rId3"/>
          <a:stretch>
            <a:fillRect/>
          </a:stretch>
        </p:blipFill>
        <p:spPr>
          <a:xfrm rot="5400000">
            <a:off x="5716942" y="2808615"/>
            <a:ext cx="3032464" cy="2274348"/>
          </a:xfrm>
          <a:prstGeom prst="rect">
            <a:avLst/>
          </a:prstGeom>
        </p:spPr>
      </p:pic>
    </p:spTree>
    <p:extLst>
      <p:ext uri="{BB962C8B-B14F-4D97-AF65-F5344CB8AC3E}">
        <p14:creationId xmlns:p14="http://schemas.microsoft.com/office/powerpoint/2010/main" val="3360326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1738AE-3531-4274-BCF4-2B9F7CB715F5}"/>
              </a:ext>
            </a:extLst>
          </p:cNvPr>
          <p:cNvSpPr/>
          <p:nvPr/>
        </p:nvSpPr>
        <p:spPr>
          <a:xfrm>
            <a:off x="0" y="13285"/>
            <a:ext cx="12192000" cy="6858000"/>
          </a:xfrm>
          <a:prstGeom prst="rect">
            <a:avLst/>
          </a:prstGeom>
          <a:solidFill>
            <a:srgbClr val="34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74F36ADB-8A5F-44B1-8291-B8551F3DD9C5}"/>
              </a:ext>
            </a:extLst>
          </p:cNvPr>
          <p:cNvSpPr/>
          <p:nvPr/>
        </p:nvSpPr>
        <p:spPr>
          <a:xfrm>
            <a:off x="2396691" y="1497102"/>
            <a:ext cx="2290812" cy="1390477"/>
          </a:xfrm>
          <a:prstGeom prst="rect">
            <a:avLst/>
          </a:prstGeom>
          <a:solidFill>
            <a:srgbClr val="34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Logo, company name&#10;&#10;Description automatically generated">
            <a:extLst>
              <a:ext uri="{FF2B5EF4-FFF2-40B4-BE49-F238E27FC236}">
                <a16:creationId xmlns:a16="http://schemas.microsoft.com/office/drawing/2014/main" id="{BBE9F7BB-01E4-41B5-971E-129C3CEF5619}"/>
              </a:ext>
            </a:extLst>
          </p:cNvPr>
          <p:cNvPicPr>
            <a:picLocks noChangeAspect="1"/>
          </p:cNvPicPr>
          <p:nvPr/>
        </p:nvPicPr>
        <p:blipFill>
          <a:blip r:embed="rId3"/>
          <a:stretch>
            <a:fillRect/>
          </a:stretch>
        </p:blipFill>
        <p:spPr>
          <a:xfrm>
            <a:off x="2475675" y="1905357"/>
            <a:ext cx="1693289" cy="850943"/>
          </a:xfrm>
          <a:prstGeom prst="rect">
            <a:avLst/>
          </a:prstGeom>
        </p:spPr>
      </p:pic>
      <p:pic>
        <p:nvPicPr>
          <p:cNvPr id="29" name="Picture 28" descr="Logo&#10;&#10;Description automatically generated with low confidence">
            <a:extLst>
              <a:ext uri="{FF2B5EF4-FFF2-40B4-BE49-F238E27FC236}">
                <a16:creationId xmlns:a16="http://schemas.microsoft.com/office/drawing/2014/main" id="{96182476-8F80-414F-815E-C2D35D48794D}"/>
              </a:ext>
            </a:extLst>
          </p:cNvPr>
          <p:cNvPicPr>
            <a:picLocks noChangeAspect="1"/>
          </p:cNvPicPr>
          <p:nvPr/>
        </p:nvPicPr>
        <p:blipFill>
          <a:blip r:embed="rId4"/>
          <a:stretch>
            <a:fillRect/>
          </a:stretch>
        </p:blipFill>
        <p:spPr>
          <a:xfrm>
            <a:off x="4297023" y="1905357"/>
            <a:ext cx="1693289" cy="848077"/>
          </a:xfrm>
          <a:prstGeom prst="rect">
            <a:avLst/>
          </a:prstGeom>
        </p:spPr>
      </p:pic>
      <p:sp>
        <p:nvSpPr>
          <p:cNvPr id="10" name="Title 1">
            <a:extLst>
              <a:ext uri="{FF2B5EF4-FFF2-40B4-BE49-F238E27FC236}">
                <a16:creationId xmlns:a16="http://schemas.microsoft.com/office/drawing/2014/main" id="{6C885112-C834-45EC-B50C-FC65394E345D}"/>
              </a:ext>
            </a:extLst>
          </p:cNvPr>
          <p:cNvSpPr txBox="1">
            <a:spLocks/>
          </p:cNvSpPr>
          <p:nvPr/>
        </p:nvSpPr>
        <p:spPr>
          <a:xfrm>
            <a:off x="1473120" y="-2673440"/>
            <a:ext cx="7276243" cy="6858000"/>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9600" dirty="0">
                <a:solidFill>
                  <a:srgbClr val="F68E45"/>
                </a:solidFill>
                <a:latin typeface="Century Gothic" panose="020B0502020202020204" pitchFamily="34" charset="0"/>
              </a:rPr>
              <a:t>Q</a:t>
            </a:r>
            <a:r>
              <a:rPr lang="en-US" sz="9600" dirty="0">
                <a:solidFill>
                  <a:srgbClr val="F3854E"/>
                </a:solidFill>
                <a:latin typeface="Century Gothic" panose="020B0502020202020204" pitchFamily="34" charset="0"/>
              </a:rPr>
              <a:t>u</a:t>
            </a:r>
            <a:r>
              <a:rPr lang="en-US" sz="9600" dirty="0">
                <a:solidFill>
                  <a:srgbClr val="F07957"/>
                </a:solidFill>
                <a:latin typeface="Century Gothic" panose="020B0502020202020204" pitchFamily="34" charset="0"/>
              </a:rPr>
              <a:t>e</a:t>
            </a:r>
            <a:r>
              <a:rPr lang="en-US" sz="9600" dirty="0">
                <a:solidFill>
                  <a:srgbClr val="EE6E60"/>
                </a:solidFill>
                <a:latin typeface="Century Gothic" panose="020B0502020202020204" pitchFamily="34" charset="0"/>
              </a:rPr>
              <a:t>s</a:t>
            </a:r>
            <a:r>
              <a:rPr lang="en-US" sz="9600" dirty="0">
                <a:solidFill>
                  <a:srgbClr val="EB6167"/>
                </a:solidFill>
                <a:latin typeface="Century Gothic" panose="020B0502020202020204" pitchFamily="34" charset="0"/>
              </a:rPr>
              <a:t>t</a:t>
            </a:r>
            <a:r>
              <a:rPr lang="en-US" sz="9600" dirty="0">
                <a:solidFill>
                  <a:srgbClr val="E9586D"/>
                </a:solidFill>
                <a:latin typeface="Century Gothic" panose="020B0502020202020204" pitchFamily="34" charset="0"/>
              </a:rPr>
              <a:t>i</a:t>
            </a:r>
            <a:r>
              <a:rPr lang="en-US" sz="9600" dirty="0">
                <a:solidFill>
                  <a:srgbClr val="E64D76"/>
                </a:solidFill>
                <a:latin typeface="Century Gothic" panose="020B0502020202020204" pitchFamily="34" charset="0"/>
              </a:rPr>
              <a:t>o</a:t>
            </a:r>
            <a:r>
              <a:rPr lang="en-US" sz="9600" dirty="0">
                <a:solidFill>
                  <a:srgbClr val="E4457D"/>
                </a:solidFill>
                <a:latin typeface="Century Gothic" panose="020B0502020202020204" pitchFamily="34" charset="0"/>
              </a:rPr>
              <a:t>n</a:t>
            </a:r>
            <a:r>
              <a:rPr lang="en-US" sz="9600" dirty="0">
                <a:solidFill>
                  <a:srgbClr val="E03784"/>
                </a:solidFill>
                <a:latin typeface="Century Gothic" panose="020B0502020202020204" pitchFamily="34" charset="0"/>
              </a:rPr>
              <a:t>s?</a:t>
            </a:r>
          </a:p>
        </p:txBody>
      </p:sp>
    </p:spTree>
    <p:extLst>
      <p:ext uri="{BB962C8B-B14F-4D97-AF65-F5344CB8AC3E}">
        <p14:creationId xmlns:p14="http://schemas.microsoft.com/office/powerpoint/2010/main" val="360521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A9C61-E160-291A-EFCA-B97C031A18BA}"/>
              </a:ext>
            </a:extLst>
          </p:cNvPr>
          <p:cNvSpPr>
            <a:spLocks noGrp="1"/>
          </p:cNvSpPr>
          <p:nvPr>
            <p:ph type="title"/>
          </p:nvPr>
        </p:nvSpPr>
        <p:spPr>
          <a:xfrm>
            <a:off x="1475523" y="1333183"/>
            <a:ext cx="7760988" cy="1653210"/>
          </a:xfrm>
        </p:spPr>
        <p:txBody>
          <a:bodyPr/>
          <a:lstStyle/>
          <a:p>
            <a:r>
              <a:rPr lang="en-GB" dirty="0"/>
              <a:t>What is organising</a:t>
            </a:r>
          </a:p>
        </p:txBody>
      </p:sp>
      <p:sp>
        <p:nvSpPr>
          <p:cNvPr id="3" name="Content Placeholder 2">
            <a:extLst>
              <a:ext uri="{FF2B5EF4-FFF2-40B4-BE49-F238E27FC236}">
                <a16:creationId xmlns:a16="http://schemas.microsoft.com/office/drawing/2014/main" id="{850D317B-14B6-B196-174B-A071B2B99AE6}"/>
              </a:ext>
            </a:extLst>
          </p:cNvPr>
          <p:cNvSpPr>
            <a:spLocks noGrp="1"/>
          </p:cNvSpPr>
          <p:nvPr>
            <p:ph idx="1"/>
          </p:nvPr>
        </p:nvSpPr>
        <p:spPr/>
        <p:txBody>
          <a:bodyPr/>
          <a:lstStyle/>
          <a:p>
            <a:endParaRPr lang="en-GB" dirty="0"/>
          </a:p>
          <a:p>
            <a:r>
              <a:rPr lang="en-GB" dirty="0"/>
              <a:t>Organising is about building your branch structures and power base to effect change. It is more than recruitment, although that is part of what organising entails.  </a:t>
            </a:r>
          </a:p>
          <a:p>
            <a:endParaRPr lang="en-GB" dirty="0"/>
          </a:p>
        </p:txBody>
      </p:sp>
    </p:spTree>
    <p:extLst>
      <p:ext uri="{BB962C8B-B14F-4D97-AF65-F5344CB8AC3E}">
        <p14:creationId xmlns:p14="http://schemas.microsoft.com/office/powerpoint/2010/main" val="3865558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5A990-0881-A085-98DB-89EE81663F80}"/>
              </a:ext>
            </a:extLst>
          </p:cNvPr>
          <p:cNvSpPr>
            <a:spLocks noGrp="1"/>
          </p:cNvSpPr>
          <p:nvPr>
            <p:ph type="title"/>
          </p:nvPr>
        </p:nvSpPr>
        <p:spPr>
          <a:xfrm>
            <a:off x="1475524" y="1178683"/>
            <a:ext cx="7760988" cy="1653210"/>
          </a:xfrm>
        </p:spPr>
        <p:txBody>
          <a:bodyPr/>
          <a:lstStyle/>
          <a:p>
            <a:r>
              <a:rPr lang="en-GB" dirty="0"/>
              <a:t>What is Organising?</a:t>
            </a:r>
          </a:p>
        </p:txBody>
      </p:sp>
      <p:sp>
        <p:nvSpPr>
          <p:cNvPr id="3" name="Content Placeholder 2">
            <a:extLst>
              <a:ext uri="{FF2B5EF4-FFF2-40B4-BE49-F238E27FC236}">
                <a16:creationId xmlns:a16="http://schemas.microsoft.com/office/drawing/2014/main" id="{8F207A8A-7076-1B2A-76B5-36AFDB0CF8CA}"/>
              </a:ext>
            </a:extLst>
          </p:cNvPr>
          <p:cNvSpPr>
            <a:spLocks noGrp="1"/>
          </p:cNvSpPr>
          <p:nvPr>
            <p:ph idx="1"/>
          </p:nvPr>
        </p:nvSpPr>
        <p:spPr>
          <a:xfrm>
            <a:off x="1475524" y="3258613"/>
            <a:ext cx="7760988" cy="3139136"/>
          </a:xfrm>
        </p:spPr>
        <p:txBody>
          <a:bodyPr>
            <a:normAutofit fontScale="85000" lnSpcReduction="20000"/>
          </a:bodyPr>
          <a:lstStyle/>
          <a:p>
            <a:r>
              <a:rPr lang="en-GB" dirty="0"/>
              <a:t>Building Structures</a:t>
            </a:r>
          </a:p>
          <a:p>
            <a:pPr lvl="1"/>
            <a:r>
              <a:rPr lang="en-GB" dirty="0"/>
              <a:t>Branch Officers</a:t>
            </a:r>
          </a:p>
          <a:p>
            <a:pPr lvl="1"/>
            <a:r>
              <a:rPr lang="en-GB" dirty="0"/>
              <a:t>Reps</a:t>
            </a:r>
          </a:p>
          <a:p>
            <a:pPr lvl="1"/>
            <a:r>
              <a:rPr lang="en-GB" dirty="0"/>
              <a:t>Communications</a:t>
            </a:r>
          </a:p>
          <a:p>
            <a:r>
              <a:rPr lang="en-GB" dirty="0"/>
              <a:t>Building influence</a:t>
            </a:r>
          </a:p>
          <a:p>
            <a:pPr lvl="1"/>
            <a:r>
              <a:rPr lang="en-GB" dirty="0"/>
              <a:t>Density</a:t>
            </a:r>
          </a:p>
          <a:p>
            <a:pPr lvl="1"/>
            <a:r>
              <a:rPr lang="en-GB" dirty="0"/>
              <a:t>Issues</a:t>
            </a:r>
          </a:p>
          <a:p>
            <a:pPr lvl="1"/>
            <a:r>
              <a:rPr lang="en-GB" dirty="0"/>
              <a:t>Activity</a:t>
            </a:r>
          </a:p>
          <a:p>
            <a:endParaRPr lang="en-GB" dirty="0"/>
          </a:p>
        </p:txBody>
      </p:sp>
    </p:spTree>
    <p:extLst>
      <p:ext uri="{BB962C8B-B14F-4D97-AF65-F5344CB8AC3E}">
        <p14:creationId xmlns:p14="http://schemas.microsoft.com/office/powerpoint/2010/main" val="274448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2893" y="1786222"/>
            <a:ext cx="8838792" cy="1230296"/>
          </a:xfrm>
        </p:spPr>
        <p:txBody>
          <a:bodyPr/>
          <a:lstStyle/>
          <a:p>
            <a:r>
              <a:rPr lang="en-US" sz="4000" dirty="0">
                <a:latin typeface="Arial"/>
                <a:cs typeface="Arial"/>
              </a:rPr>
              <a:t>Features of an </a:t>
            </a:r>
            <a:br>
              <a:rPr lang="en-US" sz="4000" dirty="0">
                <a:latin typeface="Arial"/>
                <a:cs typeface="Arial"/>
              </a:rPr>
            </a:br>
            <a:r>
              <a:rPr lang="en-US" sz="4000" dirty="0">
                <a:latin typeface="Arial"/>
                <a:cs typeface="Arial"/>
              </a:rPr>
              <a:t>Organised Branch</a:t>
            </a:r>
          </a:p>
        </p:txBody>
      </p:sp>
      <p:sp>
        <p:nvSpPr>
          <p:cNvPr id="6" name="Rectangle 5"/>
          <p:cNvSpPr/>
          <p:nvPr/>
        </p:nvSpPr>
        <p:spPr>
          <a:xfrm>
            <a:off x="895816" y="3239499"/>
            <a:ext cx="5724440" cy="3330053"/>
          </a:xfrm>
          <a:prstGeom prst="rect">
            <a:avLst/>
          </a:prstGeom>
        </p:spPr>
        <p:txBody>
          <a:bodyPr wrap="square" lIns="0" tIns="0" rIns="0" bIns="0">
            <a:noAutofit/>
          </a:bodyPr>
          <a:lstStyle/>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High Membership density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Engaged &amp; Active members</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Visible Profile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Constructive Dialogue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Representative membership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Active Representatives</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Active and Representative Committee</a:t>
            </a:r>
          </a:p>
        </p:txBody>
      </p:sp>
      <p:sp>
        <p:nvSpPr>
          <p:cNvPr id="5" name="TextBox 4">
            <a:extLst>
              <a:ext uri="{FF2B5EF4-FFF2-40B4-BE49-F238E27FC236}">
                <a16:creationId xmlns:a16="http://schemas.microsoft.com/office/drawing/2014/main" id="{F7F2A850-778C-4DE8-A78A-E9277703D910}"/>
              </a:ext>
            </a:extLst>
          </p:cNvPr>
          <p:cNvSpPr txBox="1"/>
          <p:nvPr/>
        </p:nvSpPr>
        <p:spPr>
          <a:xfrm>
            <a:off x="11705246" y="5736720"/>
            <a:ext cx="737708" cy="1015663"/>
          </a:xfrm>
          <a:prstGeom prst="rect">
            <a:avLst/>
          </a:prstGeom>
          <a:noFill/>
        </p:spPr>
        <p:txBody>
          <a:bodyPr wrap="square" rtlCol="0">
            <a:spAutoFit/>
          </a:bodyPr>
          <a:lstStyle/>
          <a:p>
            <a:r>
              <a:rPr lang="en-GB" sz="6000" b="1">
                <a:solidFill>
                  <a:srgbClr val="439488"/>
                </a:solidFill>
                <a:latin typeface="Century Gothic" panose="020B0502020202020204" pitchFamily="34" charset="0"/>
                <a:cs typeface="Calibri" panose="020F0502020204030204" pitchFamily="34" charset="0"/>
              </a:rPr>
              <a:t>!</a:t>
            </a:r>
          </a:p>
        </p:txBody>
      </p:sp>
    </p:spTree>
    <p:extLst>
      <p:ext uri="{BB962C8B-B14F-4D97-AF65-F5344CB8AC3E}">
        <p14:creationId xmlns:p14="http://schemas.microsoft.com/office/powerpoint/2010/main" val="817760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9C852-E380-0B95-CBD2-1F99685871AE}"/>
              </a:ext>
            </a:extLst>
          </p:cNvPr>
          <p:cNvSpPr>
            <a:spLocks noGrp="1"/>
          </p:cNvSpPr>
          <p:nvPr>
            <p:ph type="title"/>
          </p:nvPr>
        </p:nvSpPr>
        <p:spPr/>
        <p:txBody>
          <a:bodyPr/>
          <a:lstStyle/>
          <a:p>
            <a:r>
              <a:rPr lang="en-GB" dirty="0"/>
              <a:t>Activity C</a:t>
            </a:r>
          </a:p>
        </p:txBody>
      </p:sp>
      <p:sp>
        <p:nvSpPr>
          <p:cNvPr id="3" name="Content Placeholder 2">
            <a:extLst>
              <a:ext uri="{FF2B5EF4-FFF2-40B4-BE49-F238E27FC236}">
                <a16:creationId xmlns:a16="http://schemas.microsoft.com/office/drawing/2014/main" id="{3089B9D1-798E-E646-04A1-9750BF6E8704}"/>
              </a:ext>
            </a:extLst>
          </p:cNvPr>
          <p:cNvSpPr>
            <a:spLocks noGrp="1"/>
          </p:cNvSpPr>
          <p:nvPr>
            <p:ph idx="1"/>
          </p:nvPr>
        </p:nvSpPr>
        <p:spPr/>
        <p:txBody>
          <a:bodyPr/>
          <a:lstStyle/>
          <a:p>
            <a:r>
              <a:rPr lang="en-GB" dirty="0"/>
              <a:t>Reflect on the features of an organised branch on the previous slide. How does your branch measure against those features? </a:t>
            </a:r>
          </a:p>
        </p:txBody>
      </p:sp>
    </p:spTree>
    <p:extLst>
      <p:ext uri="{BB962C8B-B14F-4D97-AF65-F5344CB8AC3E}">
        <p14:creationId xmlns:p14="http://schemas.microsoft.com/office/powerpoint/2010/main" val="1645801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DA41B-5F51-802F-A064-EFE244340420}"/>
              </a:ext>
            </a:extLst>
          </p:cNvPr>
          <p:cNvSpPr>
            <a:spLocks noGrp="1"/>
          </p:cNvSpPr>
          <p:nvPr>
            <p:ph type="title"/>
          </p:nvPr>
        </p:nvSpPr>
        <p:spPr/>
        <p:txBody>
          <a:bodyPr/>
          <a:lstStyle/>
          <a:p>
            <a:r>
              <a:rPr lang="en-GB" dirty="0"/>
              <a:t>Organising and Negotiations</a:t>
            </a:r>
          </a:p>
        </p:txBody>
      </p:sp>
      <p:sp>
        <p:nvSpPr>
          <p:cNvPr id="3" name="Content Placeholder 2">
            <a:extLst>
              <a:ext uri="{FF2B5EF4-FFF2-40B4-BE49-F238E27FC236}">
                <a16:creationId xmlns:a16="http://schemas.microsoft.com/office/drawing/2014/main" id="{7FC4EFA6-DA71-2800-DB34-4A9C5F15BE25}"/>
              </a:ext>
            </a:extLst>
          </p:cNvPr>
          <p:cNvSpPr>
            <a:spLocks noGrp="1"/>
          </p:cNvSpPr>
          <p:nvPr>
            <p:ph idx="1"/>
          </p:nvPr>
        </p:nvSpPr>
        <p:spPr/>
        <p:txBody>
          <a:bodyPr/>
          <a:lstStyle/>
          <a:p>
            <a:pPr marL="0" indent="0">
              <a:buNone/>
            </a:pPr>
            <a:r>
              <a:rPr lang="en-GB" dirty="0"/>
              <a:t> </a:t>
            </a:r>
          </a:p>
        </p:txBody>
      </p:sp>
      <p:graphicFrame>
        <p:nvGraphicFramePr>
          <p:cNvPr id="4" name="Diagram 3">
            <a:extLst>
              <a:ext uri="{FF2B5EF4-FFF2-40B4-BE49-F238E27FC236}">
                <a16:creationId xmlns:a16="http://schemas.microsoft.com/office/drawing/2014/main" id="{B7A1B15A-F660-47A7-1F86-A6B64CD75AF4}"/>
              </a:ext>
            </a:extLst>
          </p:cNvPr>
          <p:cNvGraphicFramePr/>
          <p:nvPr>
            <p:extLst>
              <p:ext uri="{D42A27DB-BD31-4B8C-83A1-F6EECF244321}">
                <p14:modId xmlns:p14="http://schemas.microsoft.com/office/powerpoint/2010/main" val="347480636"/>
              </p:ext>
            </p:extLst>
          </p:nvPr>
        </p:nvGraphicFramePr>
        <p:xfrm>
          <a:off x="1562441" y="2876077"/>
          <a:ext cx="5085266" cy="3094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2509354"/>
      </p:ext>
    </p:extLst>
  </p:cSld>
  <p:clrMapOvr>
    <a:masterClrMapping/>
  </p:clrMapOvr>
</p:sld>
</file>

<file path=ppt/theme/theme1.xml><?xml version="1.0" encoding="utf-8"?>
<a:theme xmlns:a="http://schemas.openxmlformats.org/drawingml/2006/main" name="1_Prospect-Bectu">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3" id="{544D8782-0EF7-A84B-BE2A-52950E6ECDA6}" vid="{FC068031-A065-CE44-BBC7-13BB245DE167}"/>
    </a:ext>
  </a:extLst>
</a:theme>
</file>

<file path=ppt/theme/theme2.xml><?xml version="1.0" encoding="utf-8"?>
<a:theme xmlns:a="http://schemas.openxmlformats.org/drawingml/2006/main" name="1_Prospect-Bectu">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75D4260C-2E4F-E24A-911D-2821A1D24DD1}" vid="{1940D1C3-8AE3-A644-91E8-3D575AAACDB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49D44323EDF440B9729FDD86ABDA2A" ma:contentTypeVersion="2" ma:contentTypeDescription="Create a new document." ma:contentTypeScope="" ma:versionID="8278e638420017d1f79dc9349b2a2634">
  <xsd:schema xmlns:xsd="http://www.w3.org/2001/XMLSchema" xmlns:xs="http://www.w3.org/2001/XMLSchema" xmlns:p="http://schemas.microsoft.com/office/2006/metadata/properties" xmlns:ns2="6642ad6c-a8a0-4e16-9369-9979bcf9d665" targetNamespace="http://schemas.microsoft.com/office/2006/metadata/properties" ma:root="true" ma:fieldsID="8b6bf3ed1be52f9472b92f9bdb568015" ns2:_="">
    <xsd:import namespace="6642ad6c-a8a0-4e16-9369-9979bcf9d66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2ad6c-a8a0-4e16-9369-9979bcf9d6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8999C5-EEFF-4507-BD99-A5963A9D2364}">
  <ds:schemaRefs>
    <ds:schemaRef ds:uri="http://schemas.microsoft.com/sharepoint/v3/contenttype/forms"/>
  </ds:schemaRefs>
</ds:datastoreItem>
</file>

<file path=customXml/itemProps2.xml><?xml version="1.0" encoding="utf-8"?>
<ds:datastoreItem xmlns:ds="http://schemas.openxmlformats.org/officeDocument/2006/customXml" ds:itemID="{955BED9F-6673-4AB5-AB6F-756C3307960B}">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6642ad6c-a8a0-4e16-9369-9979bcf9d665"/>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FE7ECC3E-203D-4AB8-BBB3-85E15C0D7E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42ad6c-a8a0-4e16-9369-9979bcf9d6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1_Prospect-Bectu</Template>
  <TotalTime>1867</TotalTime>
  <Words>4879</Words>
  <Application>Microsoft Office PowerPoint</Application>
  <PresentationFormat>Widescreen</PresentationFormat>
  <Paragraphs>391</Paragraphs>
  <Slides>43</Slides>
  <Notes>43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43</vt:i4>
      </vt:variant>
    </vt:vector>
  </HeadingPairs>
  <TitlesOfParts>
    <vt:vector size="54" baseType="lpstr">
      <vt:lpstr>-apple-system</vt:lpstr>
      <vt:lpstr>Aptos</vt:lpstr>
      <vt:lpstr>Arial</vt:lpstr>
      <vt:lpstr>Arvo</vt:lpstr>
      <vt:lpstr>Calibri</vt:lpstr>
      <vt:lpstr>Century Gothic</vt:lpstr>
      <vt:lpstr>Lato</vt:lpstr>
      <vt:lpstr>Open Sans</vt:lpstr>
      <vt:lpstr>Wingdings 3</vt:lpstr>
      <vt:lpstr>1_Prospect-Bectu</vt:lpstr>
      <vt:lpstr>1_Prospect-Bectu</vt:lpstr>
      <vt:lpstr>PowerPoint Presentation</vt:lpstr>
      <vt:lpstr>Learning Objectives </vt:lpstr>
      <vt:lpstr>Session 1</vt:lpstr>
      <vt:lpstr>Activity B</vt:lpstr>
      <vt:lpstr>What is organising</vt:lpstr>
      <vt:lpstr>What is Organising?</vt:lpstr>
      <vt:lpstr>Features of an  Organised Branch</vt:lpstr>
      <vt:lpstr>Activity C</vt:lpstr>
      <vt:lpstr>Organising and Negotiations</vt:lpstr>
      <vt:lpstr>Organising and casework</vt:lpstr>
      <vt:lpstr>Session 2 </vt:lpstr>
      <vt:lpstr>Information Gathering </vt:lpstr>
      <vt:lpstr>Gathering information is useful to:  </vt:lpstr>
      <vt:lpstr>Why gather this information?</vt:lpstr>
      <vt:lpstr>PowerPoint Presentation</vt:lpstr>
      <vt:lpstr>PowerPoint Presentation</vt:lpstr>
      <vt:lpstr>Sounds simple? </vt:lpstr>
      <vt:lpstr> </vt:lpstr>
      <vt:lpstr> GDPR and Data </vt:lpstr>
      <vt:lpstr>Sources of Information</vt:lpstr>
      <vt:lpstr>Identifying Issues</vt:lpstr>
      <vt:lpstr>Mapping workplace issues</vt:lpstr>
      <vt:lpstr>Issues Mapping Techniques</vt:lpstr>
      <vt:lpstr>Making contact </vt:lpstr>
      <vt:lpstr>Worked example</vt:lpstr>
      <vt:lpstr> Building your Team</vt:lpstr>
      <vt:lpstr>Importance of Succession Planning</vt:lpstr>
      <vt:lpstr>Finding the informal leaders in your workplace? </vt:lpstr>
      <vt:lpstr>Good informal leaders in the workplace:  </vt:lpstr>
      <vt:lpstr>Identifying Informal Leaders</vt:lpstr>
      <vt:lpstr>Session 3</vt:lpstr>
      <vt:lpstr>Branch Development</vt:lpstr>
      <vt:lpstr>  </vt:lpstr>
      <vt:lpstr>Grow Model</vt:lpstr>
      <vt:lpstr>Activity F</vt:lpstr>
      <vt:lpstr>Developing a strategic plan </vt:lpstr>
      <vt:lpstr>Bringing it all together</vt:lpstr>
      <vt:lpstr>Action Plan</vt:lpstr>
      <vt:lpstr>Revisiting Organising</vt:lpstr>
      <vt:lpstr>  </vt:lpstr>
      <vt:lpstr>Further Reading</vt:lpstr>
      <vt:lpstr>Suggested Agenda for development day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Crosby</dc:creator>
  <cp:lastModifiedBy>Sam Gipson</cp:lastModifiedBy>
  <cp:revision>112</cp:revision>
  <cp:lastPrinted>2019-08-27T12:20:31Z</cp:lastPrinted>
  <dcterms:created xsi:type="dcterms:W3CDTF">2022-07-27T16:42:18Z</dcterms:created>
  <dcterms:modified xsi:type="dcterms:W3CDTF">2024-11-18T11:53:07Z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0x0101004249D44323EDF440B9729FDD86ABDA2A</vt:lpwstr>
  </property>
</Properties>
</file>